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264" r:id="rId64"/>
    <p:sldId id="328" r:id="rId65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73"/>
    <a:srgbClr val="D6431D"/>
    <a:srgbClr val="835275"/>
    <a:srgbClr val="F58300"/>
    <a:srgbClr val="FFB703"/>
    <a:srgbClr val="A3BEB2"/>
    <a:srgbClr val="0992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6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31F20"/>
                </a:solidFill>
                <a:latin typeface="Roboto"/>
                <a:cs typeface="Roboto"/>
              </a:defRPr>
            </a:lvl1pPr>
          </a:lstStyle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31F20"/>
                </a:solidFill>
                <a:latin typeface="Roboto"/>
                <a:cs typeface="Roboto"/>
              </a:defRPr>
            </a:lvl1pPr>
          </a:lstStyle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31F20"/>
                </a:solidFill>
                <a:latin typeface="Roboto"/>
                <a:cs typeface="Roboto"/>
              </a:defRPr>
            </a:lvl1pPr>
          </a:lstStyle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0743" y="98305"/>
            <a:ext cx="340898" cy="16761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7760" y="103920"/>
            <a:ext cx="231254" cy="15290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4136" y="103915"/>
            <a:ext cx="312510" cy="21094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79861" y="103916"/>
            <a:ext cx="120992" cy="1564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14009" y="57321"/>
            <a:ext cx="237016" cy="2605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87142" y="22098"/>
            <a:ext cx="262329" cy="3379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87142" y="22098"/>
            <a:ext cx="387553" cy="31020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87142" y="22098"/>
            <a:ext cx="388094" cy="337908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35999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257221" y="3060001"/>
            <a:ext cx="7145020" cy="1440180"/>
          </a:xfrm>
          <a:custGeom>
            <a:avLst/>
            <a:gdLst/>
            <a:ahLst/>
            <a:cxnLst/>
            <a:rect l="l" t="t" r="r" b="b"/>
            <a:pathLst>
              <a:path w="7145020" h="1440179">
                <a:moveTo>
                  <a:pt x="7144423" y="0"/>
                </a:moveTo>
                <a:lnTo>
                  <a:pt x="0" y="0"/>
                </a:lnTo>
                <a:lnTo>
                  <a:pt x="0" y="1440002"/>
                </a:lnTo>
                <a:lnTo>
                  <a:pt x="7144423" y="1440002"/>
                </a:lnTo>
                <a:lnTo>
                  <a:pt x="7144423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91792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39" h="1440179">
                <a:moveTo>
                  <a:pt x="383286" y="0"/>
                </a:moveTo>
                <a:lnTo>
                  <a:pt x="0" y="0"/>
                </a:lnTo>
                <a:lnTo>
                  <a:pt x="0" y="1440002"/>
                </a:lnTo>
                <a:lnTo>
                  <a:pt x="383286" y="1440002"/>
                </a:lnTo>
                <a:lnTo>
                  <a:pt x="383286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315580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39" h="1440179">
                <a:moveTo>
                  <a:pt x="383286" y="0"/>
                </a:moveTo>
                <a:lnTo>
                  <a:pt x="0" y="0"/>
                </a:lnTo>
                <a:lnTo>
                  <a:pt x="0" y="1440002"/>
                </a:lnTo>
                <a:lnTo>
                  <a:pt x="383286" y="1440002"/>
                </a:lnTo>
                <a:lnTo>
                  <a:pt x="383286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95505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28001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48670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31F20"/>
                </a:solidFill>
                <a:latin typeface="Roboto"/>
                <a:cs typeface="Roboto"/>
              </a:defRPr>
            </a:lvl1pPr>
          </a:lstStyle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31F20"/>
                </a:solidFill>
                <a:latin typeface="Roboto"/>
                <a:cs typeface="Roboto"/>
              </a:defRPr>
            </a:lvl1pPr>
          </a:lstStyle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8991" y="54772"/>
            <a:ext cx="351599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0496" y="3341916"/>
            <a:ext cx="4455795" cy="2108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300" y="7305303"/>
            <a:ext cx="1113155" cy="13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500423" y="7314910"/>
            <a:ext cx="1744345" cy="13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Roboto Lt"/>
                <a:cs typeface="Roboto Lt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8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31F20"/>
                </a:solidFill>
                <a:latin typeface="Roboto"/>
                <a:cs typeface="Roboto"/>
              </a:defRPr>
            </a:lvl1pPr>
          </a:lstStyle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.png"/><Relationship Id="rId21" Type="http://schemas.openxmlformats.org/officeDocument/2006/relationships/image" Target="../media/image45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2.png"/><Relationship Id="rId21" Type="http://schemas.openxmlformats.org/officeDocument/2006/relationships/image" Target="../media/image63.png"/><Relationship Id="rId7" Type="http://schemas.openxmlformats.org/officeDocument/2006/relationships/image" Target="../media/image6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jpg"/><Relationship Id="rId19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2.png"/><Relationship Id="rId21" Type="http://schemas.openxmlformats.org/officeDocument/2006/relationships/image" Target="../media/image82.png"/><Relationship Id="rId7" Type="http://schemas.openxmlformats.org/officeDocument/2006/relationships/image" Target="../media/image6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image" Target="../media/image1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4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2.png"/><Relationship Id="rId21" Type="http://schemas.openxmlformats.org/officeDocument/2006/relationships/image" Target="../media/image104.png"/><Relationship Id="rId7" Type="http://schemas.openxmlformats.org/officeDocument/2006/relationships/image" Target="../media/image6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1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4.png"/><Relationship Id="rId24" Type="http://schemas.openxmlformats.org/officeDocument/2006/relationships/image" Target="../media/image107.emf"/><Relationship Id="rId5" Type="http://schemas.openxmlformats.org/officeDocument/2006/relationships/image" Target="../media/image4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9.png"/><Relationship Id="rId5" Type="http://schemas.openxmlformats.org/officeDocument/2006/relationships/image" Target="../media/image4.png"/><Relationship Id="rId10" Type="http://schemas.openxmlformats.org/officeDocument/2006/relationships/image" Target="../media/image10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png"/><Relationship Id="rId21" Type="http://schemas.openxmlformats.org/officeDocument/2006/relationships/image" Target="../media/image121.png"/><Relationship Id="rId42" Type="http://schemas.openxmlformats.org/officeDocument/2006/relationships/image" Target="../media/image142.png"/><Relationship Id="rId47" Type="http://schemas.openxmlformats.org/officeDocument/2006/relationships/image" Target="../media/image146.png"/><Relationship Id="rId63" Type="http://schemas.openxmlformats.org/officeDocument/2006/relationships/image" Target="../media/image162.png"/><Relationship Id="rId68" Type="http://schemas.openxmlformats.org/officeDocument/2006/relationships/image" Target="../media/image167.png"/><Relationship Id="rId84" Type="http://schemas.openxmlformats.org/officeDocument/2006/relationships/image" Target="../media/image183.png"/><Relationship Id="rId16" Type="http://schemas.openxmlformats.org/officeDocument/2006/relationships/image" Target="../media/image116.png"/><Relationship Id="rId11" Type="http://schemas.openxmlformats.org/officeDocument/2006/relationships/image" Target="../media/image111.png"/><Relationship Id="rId32" Type="http://schemas.openxmlformats.org/officeDocument/2006/relationships/image" Target="../media/image132.png"/><Relationship Id="rId37" Type="http://schemas.openxmlformats.org/officeDocument/2006/relationships/image" Target="../media/image137.png"/><Relationship Id="rId53" Type="http://schemas.openxmlformats.org/officeDocument/2006/relationships/image" Target="../media/image152.png"/><Relationship Id="rId58" Type="http://schemas.openxmlformats.org/officeDocument/2006/relationships/image" Target="../media/image157.png"/><Relationship Id="rId74" Type="http://schemas.openxmlformats.org/officeDocument/2006/relationships/image" Target="../media/image173.png"/><Relationship Id="rId79" Type="http://schemas.openxmlformats.org/officeDocument/2006/relationships/image" Target="../media/image178.png"/><Relationship Id="rId5" Type="http://schemas.openxmlformats.org/officeDocument/2006/relationships/image" Target="../media/image4.png"/><Relationship Id="rId61" Type="http://schemas.openxmlformats.org/officeDocument/2006/relationships/image" Target="../media/image160.png"/><Relationship Id="rId82" Type="http://schemas.openxmlformats.org/officeDocument/2006/relationships/image" Target="../media/image181.png"/><Relationship Id="rId19" Type="http://schemas.openxmlformats.org/officeDocument/2006/relationships/image" Target="../media/image11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43" Type="http://schemas.openxmlformats.org/officeDocument/2006/relationships/image" Target="../media/image143.png"/><Relationship Id="rId48" Type="http://schemas.openxmlformats.org/officeDocument/2006/relationships/image" Target="../media/image147.png"/><Relationship Id="rId56" Type="http://schemas.openxmlformats.org/officeDocument/2006/relationships/image" Target="../media/image155.png"/><Relationship Id="rId64" Type="http://schemas.openxmlformats.org/officeDocument/2006/relationships/image" Target="../media/image163.png"/><Relationship Id="rId69" Type="http://schemas.openxmlformats.org/officeDocument/2006/relationships/image" Target="../media/image168.png"/><Relationship Id="rId77" Type="http://schemas.openxmlformats.org/officeDocument/2006/relationships/image" Target="../media/image176.png"/><Relationship Id="rId8" Type="http://schemas.openxmlformats.org/officeDocument/2006/relationships/image" Target="../media/image7.png"/><Relationship Id="rId51" Type="http://schemas.openxmlformats.org/officeDocument/2006/relationships/image" Target="../media/image150.png"/><Relationship Id="rId72" Type="http://schemas.openxmlformats.org/officeDocument/2006/relationships/image" Target="../media/image171.png"/><Relationship Id="rId80" Type="http://schemas.openxmlformats.org/officeDocument/2006/relationships/image" Target="../media/image179.png"/><Relationship Id="rId3" Type="http://schemas.openxmlformats.org/officeDocument/2006/relationships/image" Target="../media/image2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46" Type="http://schemas.openxmlformats.org/officeDocument/2006/relationships/image" Target="../media/image48.png"/><Relationship Id="rId59" Type="http://schemas.openxmlformats.org/officeDocument/2006/relationships/image" Target="../media/image158.png"/><Relationship Id="rId67" Type="http://schemas.openxmlformats.org/officeDocument/2006/relationships/image" Target="../media/image166.png"/><Relationship Id="rId20" Type="http://schemas.openxmlformats.org/officeDocument/2006/relationships/image" Target="../media/image120.png"/><Relationship Id="rId41" Type="http://schemas.openxmlformats.org/officeDocument/2006/relationships/image" Target="../media/image141.png"/><Relationship Id="rId54" Type="http://schemas.openxmlformats.org/officeDocument/2006/relationships/image" Target="../media/image153.png"/><Relationship Id="rId62" Type="http://schemas.openxmlformats.org/officeDocument/2006/relationships/image" Target="../media/image161.png"/><Relationship Id="rId70" Type="http://schemas.openxmlformats.org/officeDocument/2006/relationships/image" Target="../media/image169.png"/><Relationship Id="rId75" Type="http://schemas.openxmlformats.org/officeDocument/2006/relationships/image" Target="../media/image174.png"/><Relationship Id="rId83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36" Type="http://schemas.openxmlformats.org/officeDocument/2006/relationships/image" Target="../media/image136.png"/><Relationship Id="rId49" Type="http://schemas.openxmlformats.org/officeDocument/2006/relationships/image" Target="../media/image148.png"/><Relationship Id="rId57" Type="http://schemas.openxmlformats.org/officeDocument/2006/relationships/image" Target="../media/image156.png"/><Relationship Id="rId10" Type="http://schemas.openxmlformats.org/officeDocument/2006/relationships/image" Target="../media/image110.png"/><Relationship Id="rId31" Type="http://schemas.openxmlformats.org/officeDocument/2006/relationships/image" Target="../media/image131.png"/><Relationship Id="rId44" Type="http://schemas.openxmlformats.org/officeDocument/2006/relationships/image" Target="../media/image144.png"/><Relationship Id="rId52" Type="http://schemas.openxmlformats.org/officeDocument/2006/relationships/image" Target="../media/image151.png"/><Relationship Id="rId60" Type="http://schemas.openxmlformats.org/officeDocument/2006/relationships/image" Target="../media/image159.png"/><Relationship Id="rId65" Type="http://schemas.openxmlformats.org/officeDocument/2006/relationships/image" Target="../media/image164.png"/><Relationship Id="rId73" Type="http://schemas.openxmlformats.org/officeDocument/2006/relationships/image" Target="../media/image172.png"/><Relationship Id="rId78" Type="http://schemas.openxmlformats.org/officeDocument/2006/relationships/image" Target="../media/image177.png"/><Relationship Id="rId81" Type="http://schemas.openxmlformats.org/officeDocument/2006/relationships/image" Target="../media/image18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9" Type="http://schemas.openxmlformats.org/officeDocument/2006/relationships/image" Target="../media/image139.png"/><Relationship Id="rId34" Type="http://schemas.openxmlformats.org/officeDocument/2006/relationships/image" Target="../media/image134.png"/><Relationship Id="rId50" Type="http://schemas.openxmlformats.org/officeDocument/2006/relationships/image" Target="../media/image149.png"/><Relationship Id="rId55" Type="http://schemas.openxmlformats.org/officeDocument/2006/relationships/image" Target="../media/image154.png"/><Relationship Id="rId76" Type="http://schemas.openxmlformats.org/officeDocument/2006/relationships/image" Target="../media/image175.png"/><Relationship Id="rId7" Type="http://schemas.openxmlformats.org/officeDocument/2006/relationships/image" Target="../media/image6.png"/><Relationship Id="rId71" Type="http://schemas.openxmlformats.org/officeDocument/2006/relationships/image" Target="../media/image170.png"/><Relationship Id="rId2" Type="http://schemas.openxmlformats.org/officeDocument/2006/relationships/image" Target="../media/image1.png"/><Relationship Id="rId29" Type="http://schemas.openxmlformats.org/officeDocument/2006/relationships/image" Target="../media/image129.png"/><Relationship Id="rId24" Type="http://schemas.openxmlformats.org/officeDocument/2006/relationships/image" Target="../media/image124.png"/><Relationship Id="rId40" Type="http://schemas.openxmlformats.org/officeDocument/2006/relationships/image" Target="../media/image140.png"/><Relationship Id="rId45" Type="http://schemas.openxmlformats.org/officeDocument/2006/relationships/image" Target="../media/image145.png"/><Relationship Id="rId66" Type="http://schemas.openxmlformats.org/officeDocument/2006/relationships/image" Target="../media/image1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7.emf"/><Relationship Id="rId5" Type="http://schemas.openxmlformats.org/officeDocument/2006/relationships/image" Target="../media/image4.png"/><Relationship Id="rId10" Type="http://schemas.openxmlformats.org/officeDocument/2006/relationships/image" Target="../media/image186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9.png"/><Relationship Id="rId5" Type="http://schemas.openxmlformats.org/officeDocument/2006/relationships/image" Target="../media/image4.png"/><Relationship Id="rId10" Type="http://schemas.openxmlformats.org/officeDocument/2006/relationships/image" Target="../media/image18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5.png"/><Relationship Id="rId21" Type="http://schemas.openxmlformats.org/officeDocument/2006/relationships/image" Target="../media/image200.png"/><Relationship Id="rId42" Type="http://schemas.openxmlformats.org/officeDocument/2006/relationships/image" Target="../media/image221.png"/><Relationship Id="rId47" Type="http://schemas.openxmlformats.org/officeDocument/2006/relationships/image" Target="../media/image226.png"/><Relationship Id="rId63" Type="http://schemas.openxmlformats.org/officeDocument/2006/relationships/image" Target="../media/image242.png"/><Relationship Id="rId68" Type="http://schemas.openxmlformats.org/officeDocument/2006/relationships/image" Target="../media/image156.png"/><Relationship Id="rId7" Type="http://schemas.openxmlformats.org/officeDocument/2006/relationships/image" Target="../media/image6.png"/><Relationship Id="rId71" Type="http://schemas.openxmlformats.org/officeDocument/2006/relationships/image" Target="../media/image249.png"/><Relationship Id="rId2" Type="http://schemas.openxmlformats.org/officeDocument/2006/relationships/image" Target="../media/image1.png"/><Relationship Id="rId16" Type="http://schemas.openxmlformats.org/officeDocument/2006/relationships/image" Target="../media/image165.png"/><Relationship Id="rId29" Type="http://schemas.openxmlformats.org/officeDocument/2006/relationships/image" Target="../media/image208.png"/><Relationship Id="rId11" Type="http://schemas.openxmlformats.org/officeDocument/2006/relationships/image" Target="../media/image191.png"/><Relationship Id="rId24" Type="http://schemas.openxmlformats.org/officeDocument/2006/relationships/image" Target="../media/image203.png"/><Relationship Id="rId32" Type="http://schemas.openxmlformats.org/officeDocument/2006/relationships/image" Target="../media/image211.png"/><Relationship Id="rId37" Type="http://schemas.openxmlformats.org/officeDocument/2006/relationships/image" Target="../media/image216.png"/><Relationship Id="rId40" Type="http://schemas.openxmlformats.org/officeDocument/2006/relationships/image" Target="../media/image219.png"/><Relationship Id="rId45" Type="http://schemas.openxmlformats.org/officeDocument/2006/relationships/image" Target="../media/image224.png"/><Relationship Id="rId53" Type="http://schemas.openxmlformats.org/officeDocument/2006/relationships/image" Target="../media/image232.png"/><Relationship Id="rId58" Type="http://schemas.openxmlformats.org/officeDocument/2006/relationships/image" Target="../media/image237.png"/><Relationship Id="rId66" Type="http://schemas.openxmlformats.org/officeDocument/2006/relationships/image" Target="../media/image245.png"/><Relationship Id="rId5" Type="http://schemas.openxmlformats.org/officeDocument/2006/relationships/image" Target="../media/image4.png"/><Relationship Id="rId61" Type="http://schemas.openxmlformats.org/officeDocument/2006/relationships/image" Target="../media/image240.png"/><Relationship Id="rId19" Type="http://schemas.openxmlformats.org/officeDocument/2006/relationships/image" Target="../media/image198.png"/><Relationship Id="rId14" Type="http://schemas.openxmlformats.org/officeDocument/2006/relationships/image" Target="../media/image194.png"/><Relationship Id="rId22" Type="http://schemas.openxmlformats.org/officeDocument/2006/relationships/image" Target="../media/image201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Relationship Id="rId35" Type="http://schemas.openxmlformats.org/officeDocument/2006/relationships/image" Target="../media/image214.png"/><Relationship Id="rId43" Type="http://schemas.openxmlformats.org/officeDocument/2006/relationships/image" Target="../media/image222.png"/><Relationship Id="rId48" Type="http://schemas.openxmlformats.org/officeDocument/2006/relationships/image" Target="../media/image227.png"/><Relationship Id="rId56" Type="http://schemas.openxmlformats.org/officeDocument/2006/relationships/image" Target="../media/image235.png"/><Relationship Id="rId64" Type="http://schemas.openxmlformats.org/officeDocument/2006/relationships/image" Target="../media/image243.png"/><Relationship Id="rId69" Type="http://schemas.openxmlformats.org/officeDocument/2006/relationships/image" Target="../media/image247.png"/><Relationship Id="rId8" Type="http://schemas.openxmlformats.org/officeDocument/2006/relationships/image" Target="../media/image7.png"/><Relationship Id="rId51" Type="http://schemas.openxmlformats.org/officeDocument/2006/relationships/image" Target="../media/image230.png"/><Relationship Id="rId72" Type="http://schemas.openxmlformats.org/officeDocument/2006/relationships/image" Target="../media/image250.png"/><Relationship Id="rId3" Type="http://schemas.openxmlformats.org/officeDocument/2006/relationships/image" Target="../media/image2.png"/><Relationship Id="rId12" Type="http://schemas.openxmlformats.org/officeDocument/2006/relationships/image" Target="../media/image192.png"/><Relationship Id="rId17" Type="http://schemas.openxmlformats.org/officeDocument/2006/relationships/image" Target="../media/image196.png"/><Relationship Id="rId25" Type="http://schemas.openxmlformats.org/officeDocument/2006/relationships/image" Target="../media/image204.png"/><Relationship Id="rId33" Type="http://schemas.openxmlformats.org/officeDocument/2006/relationships/image" Target="../media/image212.png"/><Relationship Id="rId38" Type="http://schemas.openxmlformats.org/officeDocument/2006/relationships/image" Target="../media/image217.png"/><Relationship Id="rId46" Type="http://schemas.openxmlformats.org/officeDocument/2006/relationships/image" Target="../media/image225.png"/><Relationship Id="rId59" Type="http://schemas.openxmlformats.org/officeDocument/2006/relationships/image" Target="../media/image238.png"/><Relationship Id="rId67" Type="http://schemas.openxmlformats.org/officeDocument/2006/relationships/image" Target="../media/image246.png"/><Relationship Id="rId20" Type="http://schemas.openxmlformats.org/officeDocument/2006/relationships/image" Target="../media/image199.png"/><Relationship Id="rId41" Type="http://schemas.openxmlformats.org/officeDocument/2006/relationships/image" Target="../media/image220.png"/><Relationship Id="rId54" Type="http://schemas.openxmlformats.org/officeDocument/2006/relationships/image" Target="../media/image233.png"/><Relationship Id="rId62" Type="http://schemas.openxmlformats.org/officeDocument/2006/relationships/image" Target="../media/image241.png"/><Relationship Id="rId70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95.png"/><Relationship Id="rId23" Type="http://schemas.openxmlformats.org/officeDocument/2006/relationships/image" Target="../media/image202.png"/><Relationship Id="rId28" Type="http://schemas.openxmlformats.org/officeDocument/2006/relationships/image" Target="../media/image207.png"/><Relationship Id="rId36" Type="http://schemas.openxmlformats.org/officeDocument/2006/relationships/image" Target="../media/image215.png"/><Relationship Id="rId49" Type="http://schemas.openxmlformats.org/officeDocument/2006/relationships/image" Target="../media/image228.png"/><Relationship Id="rId57" Type="http://schemas.openxmlformats.org/officeDocument/2006/relationships/image" Target="../media/image236.png"/><Relationship Id="rId10" Type="http://schemas.openxmlformats.org/officeDocument/2006/relationships/image" Target="../media/image190.png"/><Relationship Id="rId31" Type="http://schemas.openxmlformats.org/officeDocument/2006/relationships/image" Target="../media/image210.png"/><Relationship Id="rId44" Type="http://schemas.openxmlformats.org/officeDocument/2006/relationships/image" Target="../media/image223.png"/><Relationship Id="rId52" Type="http://schemas.openxmlformats.org/officeDocument/2006/relationships/image" Target="../media/image231.png"/><Relationship Id="rId60" Type="http://schemas.openxmlformats.org/officeDocument/2006/relationships/image" Target="../media/image239.png"/><Relationship Id="rId65" Type="http://schemas.openxmlformats.org/officeDocument/2006/relationships/image" Target="../media/image24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93.png"/><Relationship Id="rId18" Type="http://schemas.openxmlformats.org/officeDocument/2006/relationships/image" Target="../media/image197.png"/><Relationship Id="rId39" Type="http://schemas.openxmlformats.org/officeDocument/2006/relationships/image" Target="../media/image218.png"/><Relationship Id="rId34" Type="http://schemas.openxmlformats.org/officeDocument/2006/relationships/image" Target="../media/image213.png"/><Relationship Id="rId50" Type="http://schemas.openxmlformats.org/officeDocument/2006/relationships/image" Target="../media/image229.png"/><Relationship Id="rId55" Type="http://schemas.openxmlformats.org/officeDocument/2006/relationships/image" Target="../media/image2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26" Type="http://schemas.openxmlformats.org/officeDocument/2006/relationships/image" Target="../media/image268.png"/><Relationship Id="rId39" Type="http://schemas.openxmlformats.org/officeDocument/2006/relationships/image" Target="../media/image281.png"/><Relationship Id="rId21" Type="http://schemas.openxmlformats.org/officeDocument/2006/relationships/image" Target="../media/image263.png"/><Relationship Id="rId34" Type="http://schemas.openxmlformats.org/officeDocument/2006/relationships/image" Target="../media/image276.png"/><Relationship Id="rId42" Type="http://schemas.openxmlformats.org/officeDocument/2006/relationships/image" Target="../media/image28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29" Type="http://schemas.openxmlformats.org/officeDocument/2006/relationships/image" Target="../media/image271.png"/><Relationship Id="rId41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3.png"/><Relationship Id="rId24" Type="http://schemas.openxmlformats.org/officeDocument/2006/relationships/image" Target="../media/image266.png"/><Relationship Id="rId32" Type="http://schemas.openxmlformats.org/officeDocument/2006/relationships/image" Target="../media/image274.png"/><Relationship Id="rId37" Type="http://schemas.openxmlformats.org/officeDocument/2006/relationships/image" Target="../media/image279.png"/><Relationship Id="rId40" Type="http://schemas.openxmlformats.org/officeDocument/2006/relationships/image" Target="../media/image282.png"/><Relationship Id="rId5" Type="http://schemas.openxmlformats.org/officeDocument/2006/relationships/image" Target="../media/image4.png"/><Relationship Id="rId15" Type="http://schemas.openxmlformats.org/officeDocument/2006/relationships/image" Target="../media/image257.png"/><Relationship Id="rId23" Type="http://schemas.openxmlformats.org/officeDocument/2006/relationships/image" Target="../media/image265.png"/><Relationship Id="rId28" Type="http://schemas.openxmlformats.org/officeDocument/2006/relationships/image" Target="../media/image270.png"/><Relationship Id="rId36" Type="http://schemas.openxmlformats.org/officeDocument/2006/relationships/image" Target="../media/image278.png"/><Relationship Id="rId10" Type="http://schemas.openxmlformats.org/officeDocument/2006/relationships/image" Target="../media/image252.png"/><Relationship Id="rId19" Type="http://schemas.openxmlformats.org/officeDocument/2006/relationships/image" Target="../media/image261.png"/><Relationship Id="rId31" Type="http://schemas.openxmlformats.org/officeDocument/2006/relationships/image" Target="../media/image27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56.png"/><Relationship Id="rId22" Type="http://schemas.openxmlformats.org/officeDocument/2006/relationships/image" Target="../media/image264.png"/><Relationship Id="rId27" Type="http://schemas.openxmlformats.org/officeDocument/2006/relationships/image" Target="../media/image269.png"/><Relationship Id="rId30" Type="http://schemas.openxmlformats.org/officeDocument/2006/relationships/image" Target="../media/image272.png"/><Relationship Id="rId35" Type="http://schemas.openxmlformats.org/officeDocument/2006/relationships/image" Target="../media/image277.png"/><Relationship Id="rId43" Type="http://schemas.openxmlformats.org/officeDocument/2006/relationships/image" Target="../media/image285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5" Type="http://schemas.openxmlformats.org/officeDocument/2006/relationships/image" Target="../media/image267.png"/><Relationship Id="rId33" Type="http://schemas.openxmlformats.org/officeDocument/2006/relationships/image" Target="../media/image275.png"/><Relationship Id="rId38" Type="http://schemas.openxmlformats.org/officeDocument/2006/relationships/image" Target="../media/image280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2.png"/><Relationship Id="rId21" Type="http://schemas.openxmlformats.org/officeDocument/2006/relationships/image" Target="../media/image297.png"/><Relationship Id="rId42" Type="http://schemas.openxmlformats.org/officeDocument/2006/relationships/image" Target="../media/image318.png"/><Relationship Id="rId47" Type="http://schemas.openxmlformats.org/officeDocument/2006/relationships/image" Target="../media/image323.png"/><Relationship Id="rId63" Type="http://schemas.openxmlformats.org/officeDocument/2006/relationships/image" Target="../media/image339.png"/><Relationship Id="rId68" Type="http://schemas.openxmlformats.org/officeDocument/2006/relationships/image" Target="../media/image344.png"/><Relationship Id="rId16" Type="http://schemas.openxmlformats.org/officeDocument/2006/relationships/image" Target="../media/image292.png"/><Relationship Id="rId11" Type="http://schemas.openxmlformats.org/officeDocument/2006/relationships/image" Target="../media/image287.png"/><Relationship Id="rId24" Type="http://schemas.openxmlformats.org/officeDocument/2006/relationships/image" Target="../media/image300.png"/><Relationship Id="rId32" Type="http://schemas.openxmlformats.org/officeDocument/2006/relationships/image" Target="../media/image308.png"/><Relationship Id="rId37" Type="http://schemas.openxmlformats.org/officeDocument/2006/relationships/image" Target="../media/image313.png"/><Relationship Id="rId40" Type="http://schemas.openxmlformats.org/officeDocument/2006/relationships/image" Target="../media/image316.png"/><Relationship Id="rId45" Type="http://schemas.openxmlformats.org/officeDocument/2006/relationships/image" Target="../media/image321.png"/><Relationship Id="rId53" Type="http://schemas.openxmlformats.org/officeDocument/2006/relationships/image" Target="../media/image329.png"/><Relationship Id="rId58" Type="http://schemas.openxmlformats.org/officeDocument/2006/relationships/image" Target="../media/image334.png"/><Relationship Id="rId66" Type="http://schemas.openxmlformats.org/officeDocument/2006/relationships/image" Target="../media/image342.png"/><Relationship Id="rId74" Type="http://schemas.openxmlformats.org/officeDocument/2006/relationships/image" Target="../media/image350.png"/><Relationship Id="rId79" Type="http://schemas.openxmlformats.org/officeDocument/2006/relationships/image" Target="../media/image355.png"/><Relationship Id="rId5" Type="http://schemas.openxmlformats.org/officeDocument/2006/relationships/image" Target="../media/image4.png"/><Relationship Id="rId61" Type="http://schemas.openxmlformats.org/officeDocument/2006/relationships/image" Target="../media/image337.png"/><Relationship Id="rId19" Type="http://schemas.openxmlformats.org/officeDocument/2006/relationships/image" Target="../media/image295.png"/><Relationship Id="rId14" Type="http://schemas.openxmlformats.org/officeDocument/2006/relationships/image" Target="../media/image290.png"/><Relationship Id="rId22" Type="http://schemas.openxmlformats.org/officeDocument/2006/relationships/image" Target="../media/image298.png"/><Relationship Id="rId27" Type="http://schemas.openxmlformats.org/officeDocument/2006/relationships/image" Target="../media/image303.png"/><Relationship Id="rId30" Type="http://schemas.openxmlformats.org/officeDocument/2006/relationships/image" Target="../media/image306.png"/><Relationship Id="rId35" Type="http://schemas.openxmlformats.org/officeDocument/2006/relationships/image" Target="../media/image311.png"/><Relationship Id="rId43" Type="http://schemas.openxmlformats.org/officeDocument/2006/relationships/image" Target="../media/image319.png"/><Relationship Id="rId48" Type="http://schemas.openxmlformats.org/officeDocument/2006/relationships/image" Target="../media/image324.png"/><Relationship Id="rId56" Type="http://schemas.openxmlformats.org/officeDocument/2006/relationships/image" Target="../media/image332.png"/><Relationship Id="rId64" Type="http://schemas.openxmlformats.org/officeDocument/2006/relationships/image" Target="../media/image340.png"/><Relationship Id="rId69" Type="http://schemas.openxmlformats.org/officeDocument/2006/relationships/image" Target="../media/image345.png"/><Relationship Id="rId77" Type="http://schemas.openxmlformats.org/officeDocument/2006/relationships/image" Target="../media/image353.png"/><Relationship Id="rId8" Type="http://schemas.openxmlformats.org/officeDocument/2006/relationships/image" Target="../media/image7.png"/><Relationship Id="rId51" Type="http://schemas.openxmlformats.org/officeDocument/2006/relationships/image" Target="../media/image327.png"/><Relationship Id="rId72" Type="http://schemas.openxmlformats.org/officeDocument/2006/relationships/image" Target="../media/image348.png"/><Relationship Id="rId80" Type="http://schemas.openxmlformats.org/officeDocument/2006/relationships/image" Target="../media/image356.png"/><Relationship Id="rId3" Type="http://schemas.openxmlformats.org/officeDocument/2006/relationships/image" Target="../media/image2.png"/><Relationship Id="rId12" Type="http://schemas.openxmlformats.org/officeDocument/2006/relationships/image" Target="../media/image288.png"/><Relationship Id="rId17" Type="http://schemas.openxmlformats.org/officeDocument/2006/relationships/image" Target="../media/image293.png"/><Relationship Id="rId25" Type="http://schemas.openxmlformats.org/officeDocument/2006/relationships/image" Target="../media/image301.png"/><Relationship Id="rId33" Type="http://schemas.openxmlformats.org/officeDocument/2006/relationships/image" Target="../media/image309.png"/><Relationship Id="rId38" Type="http://schemas.openxmlformats.org/officeDocument/2006/relationships/image" Target="../media/image314.png"/><Relationship Id="rId46" Type="http://schemas.openxmlformats.org/officeDocument/2006/relationships/image" Target="../media/image322.png"/><Relationship Id="rId59" Type="http://schemas.openxmlformats.org/officeDocument/2006/relationships/image" Target="../media/image335.png"/><Relationship Id="rId67" Type="http://schemas.openxmlformats.org/officeDocument/2006/relationships/image" Target="../media/image343.png"/><Relationship Id="rId20" Type="http://schemas.openxmlformats.org/officeDocument/2006/relationships/image" Target="../media/image296.png"/><Relationship Id="rId41" Type="http://schemas.openxmlformats.org/officeDocument/2006/relationships/image" Target="../media/image317.png"/><Relationship Id="rId54" Type="http://schemas.openxmlformats.org/officeDocument/2006/relationships/image" Target="../media/image330.png"/><Relationship Id="rId62" Type="http://schemas.openxmlformats.org/officeDocument/2006/relationships/image" Target="../media/image338.png"/><Relationship Id="rId70" Type="http://schemas.openxmlformats.org/officeDocument/2006/relationships/image" Target="../media/image346.png"/><Relationship Id="rId75" Type="http://schemas.openxmlformats.org/officeDocument/2006/relationships/image" Target="../media/image3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291.png"/><Relationship Id="rId23" Type="http://schemas.openxmlformats.org/officeDocument/2006/relationships/image" Target="../media/image299.png"/><Relationship Id="rId28" Type="http://schemas.openxmlformats.org/officeDocument/2006/relationships/image" Target="../media/image304.png"/><Relationship Id="rId36" Type="http://schemas.openxmlformats.org/officeDocument/2006/relationships/image" Target="../media/image312.png"/><Relationship Id="rId49" Type="http://schemas.openxmlformats.org/officeDocument/2006/relationships/image" Target="../media/image325.png"/><Relationship Id="rId57" Type="http://schemas.openxmlformats.org/officeDocument/2006/relationships/image" Target="../media/image333.png"/><Relationship Id="rId10" Type="http://schemas.openxmlformats.org/officeDocument/2006/relationships/image" Target="../media/image286.png"/><Relationship Id="rId31" Type="http://schemas.openxmlformats.org/officeDocument/2006/relationships/image" Target="../media/image307.png"/><Relationship Id="rId44" Type="http://schemas.openxmlformats.org/officeDocument/2006/relationships/image" Target="../media/image320.png"/><Relationship Id="rId52" Type="http://schemas.openxmlformats.org/officeDocument/2006/relationships/image" Target="../media/image328.png"/><Relationship Id="rId60" Type="http://schemas.openxmlformats.org/officeDocument/2006/relationships/image" Target="../media/image336.png"/><Relationship Id="rId65" Type="http://schemas.openxmlformats.org/officeDocument/2006/relationships/image" Target="../media/image341.png"/><Relationship Id="rId73" Type="http://schemas.openxmlformats.org/officeDocument/2006/relationships/image" Target="../media/image349.png"/><Relationship Id="rId78" Type="http://schemas.openxmlformats.org/officeDocument/2006/relationships/image" Target="../media/image35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289.png"/><Relationship Id="rId18" Type="http://schemas.openxmlformats.org/officeDocument/2006/relationships/image" Target="../media/image294.png"/><Relationship Id="rId39" Type="http://schemas.openxmlformats.org/officeDocument/2006/relationships/image" Target="../media/image315.png"/><Relationship Id="rId34" Type="http://schemas.openxmlformats.org/officeDocument/2006/relationships/image" Target="../media/image310.png"/><Relationship Id="rId50" Type="http://schemas.openxmlformats.org/officeDocument/2006/relationships/image" Target="../media/image326.png"/><Relationship Id="rId55" Type="http://schemas.openxmlformats.org/officeDocument/2006/relationships/image" Target="../media/image331.png"/><Relationship Id="rId76" Type="http://schemas.openxmlformats.org/officeDocument/2006/relationships/image" Target="../media/image352.png"/><Relationship Id="rId7" Type="http://schemas.openxmlformats.org/officeDocument/2006/relationships/image" Target="../media/image6.png"/><Relationship Id="rId71" Type="http://schemas.openxmlformats.org/officeDocument/2006/relationships/image" Target="../media/image347.png"/><Relationship Id="rId2" Type="http://schemas.openxmlformats.org/officeDocument/2006/relationships/image" Target="../media/image1.png"/><Relationship Id="rId29" Type="http://schemas.openxmlformats.org/officeDocument/2006/relationships/image" Target="../media/image30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3.png"/><Relationship Id="rId21" Type="http://schemas.openxmlformats.org/officeDocument/2006/relationships/image" Target="../media/image368.png"/><Relationship Id="rId42" Type="http://schemas.openxmlformats.org/officeDocument/2006/relationships/image" Target="../media/image389.png"/><Relationship Id="rId47" Type="http://schemas.openxmlformats.org/officeDocument/2006/relationships/image" Target="../media/image394.png"/><Relationship Id="rId63" Type="http://schemas.openxmlformats.org/officeDocument/2006/relationships/image" Target="../media/image410.png"/><Relationship Id="rId68" Type="http://schemas.openxmlformats.org/officeDocument/2006/relationships/image" Target="../media/image415.png"/><Relationship Id="rId84" Type="http://schemas.openxmlformats.org/officeDocument/2006/relationships/image" Target="../media/image431.png"/><Relationship Id="rId16" Type="http://schemas.openxmlformats.org/officeDocument/2006/relationships/image" Target="../media/image363.png"/><Relationship Id="rId11" Type="http://schemas.openxmlformats.org/officeDocument/2006/relationships/image" Target="../media/image358.png"/><Relationship Id="rId32" Type="http://schemas.openxmlformats.org/officeDocument/2006/relationships/image" Target="../media/image379.png"/><Relationship Id="rId37" Type="http://schemas.openxmlformats.org/officeDocument/2006/relationships/image" Target="../media/image384.png"/><Relationship Id="rId53" Type="http://schemas.openxmlformats.org/officeDocument/2006/relationships/image" Target="../media/image400.png"/><Relationship Id="rId58" Type="http://schemas.openxmlformats.org/officeDocument/2006/relationships/image" Target="../media/image405.png"/><Relationship Id="rId74" Type="http://schemas.openxmlformats.org/officeDocument/2006/relationships/image" Target="../media/image421.png"/><Relationship Id="rId79" Type="http://schemas.openxmlformats.org/officeDocument/2006/relationships/image" Target="../media/image426.png"/><Relationship Id="rId5" Type="http://schemas.openxmlformats.org/officeDocument/2006/relationships/image" Target="../media/image4.png"/><Relationship Id="rId19" Type="http://schemas.openxmlformats.org/officeDocument/2006/relationships/image" Target="../media/image366.png"/><Relationship Id="rId14" Type="http://schemas.openxmlformats.org/officeDocument/2006/relationships/image" Target="../media/image361.png"/><Relationship Id="rId22" Type="http://schemas.openxmlformats.org/officeDocument/2006/relationships/image" Target="../media/image369.png"/><Relationship Id="rId27" Type="http://schemas.openxmlformats.org/officeDocument/2006/relationships/image" Target="../media/image374.png"/><Relationship Id="rId30" Type="http://schemas.openxmlformats.org/officeDocument/2006/relationships/image" Target="../media/image377.png"/><Relationship Id="rId35" Type="http://schemas.openxmlformats.org/officeDocument/2006/relationships/image" Target="../media/image382.png"/><Relationship Id="rId43" Type="http://schemas.openxmlformats.org/officeDocument/2006/relationships/image" Target="../media/image390.png"/><Relationship Id="rId48" Type="http://schemas.openxmlformats.org/officeDocument/2006/relationships/image" Target="../media/image395.png"/><Relationship Id="rId56" Type="http://schemas.openxmlformats.org/officeDocument/2006/relationships/image" Target="../media/image403.png"/><Relationship Id="rId64" Type="http://schemas.openxmlformats.org/officeDocument/2006/relationships/image" Target="../media/image411.png"/><Relationship Id="rId69" Type="http://schemas.openxmlformats.org/officeDocument/2006/relationships/image" Target="../media/image416.png"/><Relationship Id="rId77" Type="http://schemas.openxmlformats.org/officeDocument/2006/relationships/image" Target="../media/image424.png"/><Relationship Id="rId8" Type="http://schemas.openxmlformats.org/officeDocument/2006/relationships/image" Target="../media/image7.png"/><Relationship Id="rId51" Type="http://schemas.openxmlformats.org/officeDocument/2006/relationships/image" Target="../media/image398.png"/><Relationship Id="rId72" Type="http://schemas.openxmlformats.org/officeDocument/2006/relationships/image" Target="../media/image419.png"/><Relationship Id="rId80" Type="http://schemas.openxmlformats.org/officeDocument/2006/relationships/image" Target="../media/image427.png"/><Relationship Id="rId85" Type="http://schemas.openxmlformats.org/officeDocument/2006/relationships/image" Target="../media/image432.png"/><Relationship Id="rId3" Type="http://schemas.openxmlformats.org/officeDocument/2006/relationships/image" Target="../media/image2.png"/><Relationship Id="rId12" Type="http://schemas.openxmlformats.org/officeDocument/2006/relationships/image" Target="../media/image359.png"/><Relationship Id="rId17" Type="http://schemas.openxmlformats.org/officeDocument/2006/relationships/image" Target="../media/image364.png"/><Relationship Id="rId25" Type="http://schemas.openxmlformats.org/officeDocument/2006/relationships/image" Target="../media/image372.png"/><Relationship Id="rId33" Type="http://schemas.openxmlformats.org/officeDocument/2006/relationships/image" Target="../media/image380.png"/><Relationship Id="rId38" Type="http://schemas.openxmlformats.org/officeDocument/2006/relationships/image" Target="../media/image385.png"/><Relationship Id="rId46" Type="http://schemas.openxmlformats.org/officeDocument/2006/relationships/image" Target="../media/image393.png"/><Relationship Id="rId59" Type="http://schemas.openxmlformats.org/officeDocument/2006/relationships/image" Target="../media/image406.png"/><Relationship Id="rId67" Type="http://schemas.openxmlformats.org/officeDocument/2006/relationships/image" Target="../media/image414.png"/><Relationship Id="rId20" Type="http://schemas.openxmlformats.org/officeDocument/2006/relationships/image" Target="../media/image367.png"/><Relationship Id="rId41" Type="http://schemas.openxmlformats.org/officeDocument/2006/relationships/image" Target="../media/image388.png"/><Relationship Id="rId54" Type="http://schemas.openxmlformats.org/officeDocument/2006/relationships/image" Target="../media/image401.png"/><Relationship Id="rId62" Type="http://schemas.openxmlformats.org/officeDocument/2006/relationships/image" Target="../media/image409.png"/><Relationship Id="rId70" Type="http://schemas.openxmlformats.org/officeDocument/2006/relationships/image" Target="../media/image417.png"/><Relationship Id="rId75" Type="http://schemas.openxmlformats.org/officeDocument/2006/relationships/image" Target="../media/image422.png"/><Relationship Id="rId83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362.png"/><Relationship Id="rId23" Type="http://schemas.openxmlformats.org/officeDocument/2006/relationships/image" Target="../media/image370.png"/><Relationship Id="rId28" Type="http://schemas.openxmlformats.org/officeDocument/2006/relationships/image" Target="../media/image375.png"/><Relationship Id="rId36" Type="http://schemas.openxmlformats.org/officeDocument/2006/relationships/image" Target="../media/image383.png"/><Relationship Id="rId49" Type="http://schemas.openxmlformats.org/officeDocument/2006/relationships/image" Target="../media/image396.png"/><Relationship Id="rId57" Type="http://schemas.openxmlformats.org/officeDocument/2006/relationships/image" Target="../media/image404.png"/><Relationship Id="rId10" Type="http://schemas.openxmlformats.org/officeDocument/2006/relationships/image" Target="../media/image357.png"/><Relationship Id="rId31" Type="http://schemas.openxmlformats.org/officeDocument/2006/relationships/image" Target="../media/image378.png"/><Relationship Id="rId44" Type="http://schemas.openxmlformats.org/officeDocument/2006/relationships/image" Target="../media/image391.png"/><Relationship Id="rId52" Type="http://schemas.openxmlformats.org/officeDocument/2006/relationships/image" Target="../media/image399.png"/><Relationship Id="rId60" Type="http://schemas.openxmlformats.org/officeDocument/2006/relationships/image" Target="../media/image407.png"/><Relationship Id="rId65" Type="http://schemas.openxmlformats.org/officeDocument/2006/relationships/image" Target="../media/image412.png"/><Relationship Id="rId73" Type="http://schemas.openxmlformats.org/officeDocument/2006/relationships/image" Target="../media/image420.png"/><Relationship Id="rId78" Type="http://schemas.openxmlformats.org/officeDocument/2006/relationships/image" Target="../media/image425.png"/><Relationship Id="rId81" Type="http://schemas.openxmlformats.org/officeDocument/2006/relationships/image" Target="../media/image4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360.png"/><Relationship Id="rId18" Type="http://schemas.openxmlformats.org/officeDocument/2006/relationships/image" Target="../media/image365.png"/><Relationship Id="rId39" Type="http://schemas.openxmlformats.org/officeDocument/2006/relationships/image" Target="../media/image386.png"/><Relationship Id="rId34" Type="http://schemas.openxmlformats.org/officeDocument/2006/relationships/image" Target="../media/image381.png"/><Relationship Id="rId50" Type="http://schemas.openxmlformats.org/officeDocument/2006/relationships/image" Target="../media/image397.png"/><Relationship Id="rId55" Type="http://schemas.openxmlformats.org/officeDocument/2006/relationships/image" Target="../media/image402.png"/><Relationship Id="rId76" Type="http://schemas.openxmlformats.org/officeDocument/2006/relationships/image" Target="../media/image423.png"/><Relationship Id="rId7" Type="http://schemas.openxmlformats.org/officeDocument/2006/relationships/image" Target="../media/image6.png"/><Relationship Id="rId71" Type="http://schemas.openxmlformats.org/officeDocument/2006/relationships/image" Target="../media/image418.png"/><Relationship Id="rId2" Type="http://schemas.openxmlformats.org/officeDocument/2006/relationships/image" Target="../media/image1.png"/><Relationship Id="rId29" Type="http://schemas.openxmlformats.org/officeDocument/2006/relationships/image" Target="../media/image376.png"/><Relationship Id="rId24" Type="http://schemas.openxmlformats.org/officeDocument/2006/relationships/image" Target="../media/image371.png"/><Relationship Id="rId40" Type="http://schemas.openxmlformats.org/officeDocument/2006/relationships/image" Target="../media/image387.png"/><Relationship Id="rId45" Type="http://schemas.openxmlformats.org/officeDocument/2006/relationships/image" Target="../media/image392.png"/><Relationship Id="rId66" Type="http://schemas.openxmlformats.org/officeDocument/2006/relationships/image" Target="../media/image413.png"/><Relationship Id="rId61" Type="http://schemas.openxmlformats.org/officeDocument/2006/relationships/image" Target="../media/image408.png"/><Relationship Id="rId82" Type="http://schemas.openxmlformats.org/officeDocument/2006/relationships/image" Target="../media/image4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6.png"/><Relationship Id="rId18" Type="http://schemas.openxmlformats.org/officeDocument/2006/relationships/image" Target="../media/image441.png"/><Relationship Id="rId26" Type="http://schemas.openxmlformats.org/officeDocument/2006/relationships/image" Target="../media/image449.png"/><Relationship Id="rId39" Type="http://schemas.openxmlformats.org/officeDocument/2006/relationships/image" Target="../media/image462.png"/><Relationship Id="rId21" Type="http://schemas.openxmlformats.org/officeDocument/2006/relationships/image" Target="../media/image444.png"/><Relationship Id="rId34" Type="http://schemas.openxmlformats.org/officeDocument/2006/relationships/image" Target="../media/image457.png"/><Relationship Id="rId42" Type="http://schemas.openxmlformats.org/officeDocument/2006/relationships/image" Target="../media/image465.png"/><Relationship Id="rId47" Type="http://schemas.openxmlformats.org/officeDocument/2006/relationships/image" Target="../media/image47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439.png"/><Relationship Id="rId29" Type="http://schemas.openxmlformats.org/officeDocument/2006/relationships/image" Target="../media/image452.png"/><Relationship Id="rId11" Type="http://schemas.openxmlformats.org/officeDocument/2006/relationships/image" Target="../media/image434.png"/><Relationship Id="rId24" Type="http://schemas.openxmlformats.org/officeDocument/2006/relationships/image" Target="../media/image447.png"/><Relationship Id="rId32" Type="http://schemas.openxmlformats.org/officeDocument/2006/relationships/image" Target="../media/image455.png"/><Relationship Id="rId37" Type="http://schemas.openxmlformats.org/officeDocument/2006/relationships/image" Target="../media/image460.png"/><Relationship Id="rId40" Type="http://schemas.openxmlformats.org/officeDocument/2006/relationships/image" Target="../media/image463.png"/><Relationship Id="rId45" Type="http://schemas.openxmlformats.org/officeDocument/2006/relationships/image" Target="../media/image468.png"/><Relationship Id="rId5" Type="http://schemas.openxmlformats.org/officeDocument/2006/relationships/image" Target="../media/image4.png"/><Relationship Id="rId15" Type="http://schemas.openxmlformats.org/officeDocument/2006/relationships/image" Target="../media/image438.png"/><Relationship Id="rId23" Type="http://schemas.openxmlformats.org/officeDocument/2006/relationships/image" Target="../media/image446.png"/><Relationship Id="rId28" Type="http://schemas.openxmlformats.org/officeDocument/2006/relationships/image" Target="../media/image451.png"/><Relationship Id="rId36" Type="http://schemas.openxmlformats.org/officeDocument/2006/relationships/image" Target="../media/image459.png"/><Relationship Id="rId49" Type="http://schemas.openxmlformats.org/officeDocument/2006/relationships/image" Target="../media/image471.png"/><Relationship Id="rId10" Type="http://schemas.openxmlformats.org/officeDocument/2006/relationships/image" Target="../media/image433.png"/><Relationship Id="rId19" Type="http://schemas.openxmlformats.org/officeDocument/2006/relationships/image" Target="../media/image442.png"/><Relationship Id="rId31" Type="http://schemas.openxmlformats.org/officeDocument/2006/relationships/image" Target="../media/image454.png"/><Relationship Id="rId44" Type="http://schemas.openxmlformats.org/officeDocument/2006/relationships/image" Target="../media/image46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37.png"/><Relationship Id="rId22" Type="http://schemas.openxmlformats.org/officeDocument/2006/relationships/image" Target="../media/image445.png"/><Relationship Id="rId27" Type="http://schemas.openxmlformats.org/officeDocument/2006/relationships/image" Target="../media/image450.png"/><Relationship Id="rId30" Type="http://schemas.openxmlformats.org/officeDocument/2006/relationships/image" Target="../media/image453.png"/><Relationship Id="rId35" Type="http://schemas.openxmlformats.org/officeDocument/2006/relationships/image" Target="../media/image458.png"/><Relationship Id="rId43" Type="http://schemas.openxmlformats.org/officeDocument/2006/relationships/image" Target="../media/image466.png"/><Relationship Id="rId48" Type="http://schemas.openxmlformats.org/officeDocument/2006/relationships/image" Target="../media/image43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435.png"/><Relationship Id="rId17" Type="http://schemas.openxmlformats.org/officeDocument/2006/relationships/image" Target="../media/image440.png"/><Relationship Id="rId25" Type="http://schemas.openxmlformats.org/officeDocument/2006/relationships/image" Target="../media/image448.png"/><Relationship Id="rId33" Type="http://schemas.openxmlformats.org/officeDocument/2006/relationships/image" Target="../media/image456.png"/><Relationship Id="rId38" Type="http://schemas.openxmlformats.org/officeDocument/2006/relationships/image" Target="../media/image461.png"/><Relationship Id="rId46" Type="http://schemas.openxmlformats.org/officeDocument/2006/relationships/image" Target="../media/image469.png"/><Relationship Id="rId20" Type="http://schemas.openxmlformats.org/officeDocument/2006/relationships/image" Target="../media/image443.png"/><Relationship Id="rId41" Type="http://schemas.openxmlformats.org/officeDocument/2006/relationships/image" Target="../media/image4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72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8.png"/><Relationship Id="rId21" Type="http://schemas.openxmlformats.org/officeDocument/2006/relationships/image" Target="../media/image483.png"/><Relationship Id="rId42" Type="http://schemas.openxmlformats.org/officeDocument/2006/relationships/image" Target="../media/image504.png"/><Relationship Id="rId63" Type="http://schemas.openxmlformats.org/officeDocument/2006/relationships/image" Target="../media/image524.png"/><Relationship Id="rId84" Type="http://schemas.openxmlformats.org/officeDocument/2006/relationships/image" Target="../media/image545.png"/><Relationship Id="rId138" Type="http://schemas.openxmlformats.org/officeDocument/2006/relationships/image" Target="../media/image599.png"/><Relationship Id="rId16" Type="http://schemas.openxmlformats.org/officeDocument/2006/relationships/image" Target="../media/image479.png"/><Relationship Id="rId107" Type="http://schemas.openxmlformats.org/officeDocument/2006/relationships/image" Target="../media/image568.png"/><Relationship Id="rId11" Type="http://schemas.openxmlformats.org/officeDocument/2006/relationships/image" Target="../media/image474.png"/><Relationship Id="rId32" Type="http://schemas.openxmlformats.org/officeDocument/2006/relationships/image" Target="../media/image494.png"/><Relationship Id="rId37" Type="http://schemas.openxmlformats.org/officeDocument/2006/relationships/image" Target="../media/image499.png"/><Relationship Id="rId53" Type="http://schemas.openxmlformats.org/officeDocument/2006/relationships/image" Target="../media/image515.png"/><Relationship Id="rId58" Type="http://schemas.openxmlformats.org/officeDocument/2006/relationships/image" Target="../media/image519.png"/><Relationship Id="rId74" Type="http://schemas.openxmlformats.org/officeDocument/2006/relationships/image" Target="../media/image535.png"/><Relationship Id="rId79" Type="http://schemas.openxmlformats.org/officeDocument/2006/relationships/image" Target="../media/image540.png"/><Relationship Id="rId102" Type="http://schemas.openxmlformats.org/officeDocument/2006/relationships/image" Target="../media/image563.png"/><Relationship Id="rId123" Type="http://schemas.openxmlformats.org/officeDocument/2006/relationships/image" Target="../media/image584.png"/><Relationship Id="rId128" Type="http://schemas.openxmlformats.org/officeDocument/2006/relationships/image" Target="../media/image589.png"/><Relationship Id="rId5" Type="http://schemas.openxmlformats.org/officeDocument/2006/relationships/image" Target="../media/image4.png"/><Relationship Id="rId90" Type="http://schemas.openxmlformats.org/officeDocument/2006/relationships/image" Target="../media/image551.png"/><Relationship Id="rId95" Type="http://schemas.openxmlformats.org/officeDocument/2006/relationships/image" Target="../media/image556.png"/><Relationship Id="rId22" Type="http://schemas.openxmlformats.org/officeDocument/2006/relationships/image" Target="../media/image484.png"/><Relationship Id="rId27" Type="http://schemas.openxmlformats.org/officeDocument/2006/relationships/image" Target="../media/image489.png"/><Relationship Id="rId43" Type="http://schemas.openxmlformats.org/officeDocument/2006/relationships/image" Target="../media/image505.png"/><Relationship Id="rId48" Type="http://schemas.openxmlformats.org/officeDocument/2006/relationships/image" Target="../media/image510.png"/><Relationship Id="rId64" Type="http://schemas.openxmlformats.org/officeDocument/2006/relationships/image" Target="../media/image525.png"/><Relationship Id="rId69" Type="http://schemas.openxmlformats.org/officeDocument/2006/relationships/image" Target="../media/image530.png"/><Relationship Id="rId113" Type="http://schemas.openxmlformats.org/officeDocument/2006/relationships/image" Target="../media/image574.png"/><Relationship Id="rId118" Type="http://schemas.openxmlformats.org/officeDocument/2006/relationships/image" Target="../media/image579.png"/><Relationship Id="rId134" Type="http://schemas.openxmlformats.org/officeDocument/2006/relationships/image" Target="../media/image595.png"/><Relationship Id="rId139" Type="http://schemas.openxmlformats.org/officeDocument/2006/relationships/image" Target="../media/image600.png"/><Relationship Id="rId80" Type="http://schemas.openxmlformats.org/officeDocument/2006/relationships/image" Target="../media/image541.png"/><Relationship Id="rId85" Type="http://schemas.openxmlformats.org/officeDocument/2006/relationships/image" Target="../media/image546.png"/><Relationship Id="rId12" Type="http://schemas.openxmlformats.org/officeDocument/2006/relationships/image" Target="../media/image475.png"/><Relationship Id="rId17" Type="http://schemas.openxmlformats.org/officeDocument/2006/relationships/image" Target="../media/image480.png"/><Relationship Id="rId33" Type="http://schemas.openxmlformats.org/officeDocument/2006/relationships/image" Target="../media/image495.png"/><Relationship Id="rId38" Type="http://schemas.openxmlformats.org/officeDocument/2006/relationships/image" Target="../media/image500.png"/><Relationship Id="rId59" Type="http://schemas.openxmlformats.org/officeDocument/2006/relationships/image" Target="../media/image520.png"/><Relationship Id="rId103" Type="http://schemas.openxmlformats.org/officeDocument/2006/relationships/image" Target="../media/image564.png"/><Relationship Id="rId108" Type="http://schemas.openxmlformats.org/officeDocument/2006/relationships/image" Target="../media/image569.png"/><Relationship Id="rId124" Type="http://schemas.openxmlformats.org/officeDocument/2006/relationships/image" Target="../media/image585.png"/><Relationship Id="rId129" Type="http://schemas.openxmlformats.org/officeDocument/2006/relationships/image" Target="../media/image590.png"/><Relationship Id="rId54" Type="http://schemas.openxmlformats.org/officeDocument/2006/relationships/image" Target="../media/image516.png"/><Relationship Id="rId70" Type="http://schemas.openxmlformats.org/officeDocument/2006/relationships/image" Target="../media/image531.png"/><Relationship Id="rId75" Type="http://schemas.openxmlformats.org/officeDocument/2006/relationships/image" Target="../media/image536.png"/><Relationship Id="rId91" Type="http://schemas.openxmlformats.org/officeDocument/2006/relationships/image" Target="../media/image552.png"/><Relationship Id="rId96" Type="http://schemas.openxmlformats.org/officeDocument/2006/relationships/image" Target="../media/image557.png"/><Relationship Id="rId140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23" Type="http://schemas.openxmlformats.org/officeDocument/2006/relationships/image" Target="../media/image485.png"/><Relationship Id="rId28" Type="http://schemas.openxmlformats.org/officeDocument/2006/relationships/image" Target="../media/image490.png"/><Relationship Id="rId49" Type="http://schemas.openxmlformats.org/officeDocument/2006/relationships/image" Target="../media/image511.png"/><Relationship Id="rId114" Type="http://schemas.openxmlformats.org/officeDocument/2006/relationships/image" Target="../media/image575.png"/><Relationship Id="rId119" Type="http://schemas.openxmlformats.org/officeDocument/2006/relationships/image" Target="../media/image580.png"/><Relationship Id="rId44" Type="http://schemas.openxmlformats.org/officeDocument/2006/relationships/image" Target="../media/image506.png"/><Relationship Id="rId60" Type="http://schemas.openxmlformats.org/officeDocument/2006/relationships/image" Target="../media/image521.png"/><Relationship Id="rId65" Type="http://schemas.openxmlformats.org/officeDocument/2006/relationships/image" Target="../media/image526.png"/><Relationship Id="rId81" Type="http://schemas.openxmlformats.org/officeDocument/2006/relationships/image" Target="../media/image542.png"/><Relationship Id="rId86" Type="http://schemas.openxmlformats.org/officeDocument/2006/relationships/image" Target="../media/image547.png"/><Relationship Id="rId130" Type="http://schemas.openxmlformats.org/officeDocument/2006/relationships/image" Target="../media/image591.png"/><Relationship Id="rId135" Type="http://schemas.openxmlformats.org/officeDocument/2006/relationships/image" Target="../media/image596.png"/><Relationship Id="rId13" Type="http://schemas.openxmlformats.org/officeDocument/2006/relationships/image" Target="../media/image476.png"/><Relationship Id="rId18" Type="http://schemas.openxmlformats.org/officeDocument/2006/relationships/image" Target="../media/image481.png"/><Relationship Id="rId39" Type="http://schemas.openxmlformats.org/officeDocument/2006/relationships/image" Target="../media/image501.png"/><Relationship Id="rId109" Type="http://schemas.openxmlformats.org/officeDocument/2006/relationships/image" Target="../media/image570.png"/><Relationship Id="rId34" Type="http://schemas.openxmlformats.org/officeDocument/2006/relationships/image" Target="../media/image496.png"/><Relationship Id="rId50" Type="http://schemas.openxmlformats.org/officeDocument/2006/relationships/image" Target="../media/image512.png"/><Relationship Id="rId55" Type="http://schemas.openxmlformats.org/officeDocument/2006/relationships/image" Target="../media/image517.png"/><Relationship Id="rId76" Type="http://schemas.openxmlformats.org/officeDocument/2006/relationships/image" Target="../media/image537.png"/><Relationship Id="rId97" Type="http://schemas.openxmlformats.org/officeDocument/2006/relationships/image" Target="../media/image558.png"/><Relationship Id="rId104" Type="http://schemas.openxmlformats.org/officeDocument/2006/relationships/image" Target="../media/image565.png"/><Relationship Id="rId120" Type="http://schemas.openxmlformats.org/officeDocument/2006/relationships/image" Target="../media/image581.png"/><Relationship Id="rId125" Type="http://schemas.openxmlformats.org/officeDocument/2006/relationships/image" Target="../media/image586.png"/><Relationship Id="rId7" Type="http://schemas.openxmlformats.org/officeDocument/2006/relationships/image" Target="../media/image6.png"/><Relationship Id="rId71" Type="http://schemas.openxmlformats.org/officeDocument/2006/relationships/image" Target="../media/image532.png"/><Relationship Id="rId92" Type="http://schemas.openxmlformats.org/officeDocument/2006/relationships/image" Target="../media/image553.png"/><Relationship Id="rId2" Type="http://schemas.openxmlformats.org/officeDocument/2006/relationships/image" Target="../media/image1.png"/><Relationship Id="rId29" Type="http://schemas.openxmlformats.org/officeDocument/2006/relationships/image" Target="../media/image491.png"/><Relationship Id="rId24" Type="http://schemas.openxmlformats.org/officeDocument/2006/relationships/image" Target="../media/image486.png"/><Relationship Id="rId40" Type="http://schemas.openxmlformats.org/officeDocument/2006/relationships/image" Target="../media/image502.png"/><Relationship Id="rId45" Type="http://schemas.openxmlformats.org/officeDocument/2006/relationships/image" Target="../media/image507.png"/><Relationship Id="rId66" Type="http://schemas.openxmlformats.org/officeDocument/2006/relationships/image" Target="../media/image527.png"/><Relationship Id="rId87" Type="http://schemas.openxmlformats.org/officeDocument/2006/relationships/image" Target="../media/image548.png"/><Relationship Id="rId110" Type="http://schemas.openxmlformats.org/officeDocument/2006/relationships/image" Target="../media/image571.png"/><Relationship Id="rId115" Type="http://schemas.openxmlformats.org/officeDocument/2006/relationships/image" Target="../media/image576.png"/><Relationship Id="rId131" Type="http://schemas.openxmlformats.org/officeDocument/2006/relationships/image" Target="../media/image592.png"/><Relationship Id="rId136" Type="http://schemas.openxmlformats.org/officeDocument/2006/relationships/image" Target="../media/image597.png"/><Relationship Id="rId61" Type="http://schemas.openxmlformats.org/officeDocument/2006/relationships/image" Target="../media/image522.png"/><Relationship Id="rId82" Type="http://schemas.openxmlformats.org/officeDocument/2006/relationships/image" Target="../media/image543.png"/><Relationship Id="rId19" Type="http://schemas.openxmlformats.org/officeDocument/2006/relationships/image" Target="../media/image253.png"/><Relationship Id="rId14" Type="http://schemas.openxmlformats.org/officeDocument/2006/relationships/image" Target="../media/image477.png"/><Relationship Id="rId30" Type="http://schemas.openxmlformats.org/officeDocument/2006/relationships/image" Target="../media/image492.png"/><Relationship Id="rId35" Type="http://schemas.openxmlformats.org/officeDocument/2006/relationships/image" Target="../media/image497.png"/><Relationship Id="rId56" Type="http://schemas.openxmlformats.org/officeDocument/2006/relationships/image" Target="../media/image518.png"/><Relationship Id="rId77" Type="http://schemas.openxmlformats.org/officeDocument/2006/relationships/image" Target="../media/image538.png"/><Relationship Id="rId100" Type="http://schemas.openxmlformats.org/officeDocument/2006/relationships/image" Target="../media/image561.png"/><Relationship Id="rId105" Type="http://schemas.openxmlformats.org/officeDocument/2006/relationships/image" Target="../media/image566.png"/><Relationship Id="rId126" Type="http://schemas.openxmlformats.org/officeDocument/2006/relationships/image" Target="../media/image587.png"/><Relationship Id="rId8" Type="http://schemas.openxmlformats.org/officeDocument/2006/relationships/image" Target="../media/image7.png"/><Relationship Id="rId51" Type="http://schemas.openxmlformats.org/officeDocument/2006/relationships/image" Target="../media/image513.png"/><Relationship Id="rId72" Type="http://schemas.openxmlformats.org/officeDocument/2006/relationships/image" Target="../media/image533.png"/><Relationship Id="rId93" Type="http://schemas.openxmlformats.org/officeDocument/2006/relationships/image" Target="../media/image554.png"/><Relationship Id="rId98" Type="http://schemas.openxmlformats.org/officeDocument/2006/relationships/image" Target="../media/image559.png"/><Relationship Id="rId121" Type="http://schemas.openxmlformats.org/officeDocument/2006/relationships/image" Target="../media/image582.png"/><Relationship Id="rId3" Type="http://schemas.openxmlformats.org/officeDocument/2006/relationships/image" Target="../media/image2.png"/><Relationship Id="rId25" Type="http://schemas.openxmlformats.org/officeDocument/2006/relationships/image" Target="../media/image487.png"/><Relationship Id="rId46" Type="http://schemas.openxmlformats.org/officeDocument/2006/relationships/image" Target="../media/image508.png"/><Relationship Id="rId67" Type="http://schemas.openxmlformats.org/officeDocument/2006/relationships/image" Target="../media/image528.png"/><Relationship Id="rId116" Type="http://schemas.openxmlformats.org/officeDocument/2006/relationships/image" Target="../media/image577.png"/><Relationship Id="rId137" Type="http://schemas.openxmlformats.org/officeDocument/2006/relationships/image" Target="../media/image598.png"/><Relationship Id="rId20" Type="http://schemas.openxmlformats.org/officeDocument/2006/relationships/image" Target="../media/image482.png"/><Relationship Id="rId41" Type="http://schemas.openxmlformats.org/officeDocument/2006/relationships/image" Target="../media/image503.png"/><Relationship Id="rId62" Type="http://schemas.openxmlformats.org/officeDocument/2006/relationships/image" Target="../media/image523.png"/><Relationship Id="rId83" Type="http://schemas.openxmlformats.org/officeDocument/2006/relationships/image" Target="../media/image544.png"/><Relationship Id="rId88" Type="http://schemas.openxmlformats.org/officeDocument/2006/relationships/image" Target="../media/image549.png"/><Relationship Id="rId111" Type="http://schemas.openxmlformats.org/officeDocument/2006/relationships/image" Target="../media/image572.png"/><Relationship Id="rId132" Type="http://schemas.openxmlformats.org/officeDocument/2006/relationships/image" Target="../media/image593.png"/><Relationship Id="rId15" Type="http://schemas.openxmlformats.org/officeDocument/2006/relationships/image" Target="../media/image478.png"/><Relationship Id="rId36" Type="http://schemas.openxmlformats.org/officeDocument/2006/relationships/image" Target="../media/image498.png"/><Relationship Id="rId57" Type="http://schemas.openxmlformats.org/officeDocument/2006/relationships/image" Target="../media/image156.png"/><Relationship Id="rId106" Type="http://schemas.openxmlformats.org/officeDocument/2006/relationships/image" Target="../media/image567.png"/><Relationship Id="rId127" Type="http://schemas.openxmlformats.org/officeDocument/2006/relationships/image" Target="../media/image588.png"/><Relationship Id="rId10" Type="http://schemas.openxmlformats.org/officeDocument/2006/relationships/image" Target="../media/image473.png"/><Relationship Id="rId31" Type="http://schemas.openxmlformats.org/officeDocument/2006/relationships/image" Target="../media/image493.png"/><Relationship Id="rId52" Type="http://schemas.openxmlformats.org/officeDocument/2006/relationships/image" Target="../media/image514.png"/><Relationship Id="rId73" Type="http://schemas.openxmlformats.org/officeDocument/2006/relationships/image" Target="../media/image534.png"/><Relationship Id="rId78" Type="http://schemas.openxmlformats.org/officeDocument/2006/relationships/image" Target="../media/image539.png"/><Relationship Id="rId94" Type="http://schemas.openxmlformats.org/officeDocument/2006/relationships/image" Target="../media/image555.png"/><Relationship Id="rId99" Type="http://schemas.openxmlformats.org/officeDocument/2006/relationships/image" Target="../media/image560.png"/><Relationship Id="rId101" Type="http://schemas.openxmlformats.org/officeDocument/2006/relationships/image" Target="../media/image562.png"/><Relationship Id="rId122" Type="http://schemas.openxmlformats.org/officeDocument/2006/relationships/image" Target="../media/image58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6" Type="http://schemas.openxmlformats.org/officeDocument/2006/relationships/image" Target="../media/image488.png"/><Relationship Id="rId47" Type="http://schemas.openxmlformats.org/officeDocument/2006/relationships/image" Target="../media/image509.png"/><Relationship Id="rId68" Type="http://schemas.openxmlformats.org/officeDocument/2006/relationships/image" Target="../media/image529.png"/><Relationship Id="rId89" Type="http://schemas.openxmlformats.org/officeDocument/2006/relationships/image" Target="../media/image550.png"/><Relationship Id="rId112" Type="http://schemas.openxmlformats.org/officeDocument/2006/relationships/image" Target="../media/image573.png"/><Relationship Id="rId133" Type="http://schemas.openxmlformats.org/officeDocument/2006/relationships/image" Target="../media/image59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1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7.png"/><Relationship Id="rId117" Type="http://schemas.openxmlformats.org/officeDocument/2006/relationships/image" Target="../media/image708.png"/><Relationship Id="rId21" Type="http://schemas.openxmlformats.org/officeDocument/2006/relationships/image" Target="../media/image612.png"/><Relationship Id="rId42" Type="http://schemas.openxmlformats.org/officeDocument/2006/relationships/image" Target="../media/image633.png"/><Relationship Id="rId47" Type="http://schemas.openxmlformats.org/officeDocument/2006/relationships/image" Target="../media/image638.png"/><Relationship Id="rId63" Type="http://schemas.openxmlformats.org/officeDocument/2006/relationships/image" Target="../media/image654.png"/><Relationship Id="rId68" Type="http://schemas.openxmlformats.org/officeDocument/2006/relationships/image" Target="../media/image659.png"/><Relationship Id="rId84" Type="http://schemas.openxmlformats.org/officeDocument/2006/relationships/image" Target="../media/image675.png"/><Relationship Id="rId89" Type="http://schemas.openxmlformats.org/officeDocument/2006/relationships/image" Target="../media/image680.png"/><Relationship Id="rId112" Type="http://schemas.openxmlformats.org/officeDocument/2006/relationships/image" Target="../media/image703.png"/><Relationship Id="rId16" Type="http://schemas.openxmlformats.org/officeDocument/2006/relationships/image" Target="../media/image608.png"/><Relationship Id="rId107" Type="http://schemas.openxmlformats.org/officeDocument/2006/relationships/image" Target="../media/image698.png"/><Relationship Id="rId11" Type="http://schemas.openxmlformats.org/officeDocument/2006/relationships/image" Target="../media/image603.png"/><Relationship Id="rId32" Type="http://schemas.openxmlformats.org/officeDocument/2006/relationships/image" Target="../media/image623.png"/><Relationship Id="rId37" Type="http://schemas.openxmlformats.org/officeDocument/2006/relationships/image" Target="../media/image628.png"/><Relationship Id="rId53" Type="http://schemas.openxmlformats.org/officeDocument/2006/relationships/image" Target="../media/image644.png"/><Relationship Id="rId58" Type="http://schemas.openxmlformats.org/officeDocument/2006/relationships/image" Target="../media/image649.png"/><Relationship Id="rId74" Type="http://schemas.openxmlformats.org/officeDocument/2006/relationships/image" Target="../media/image665.png"/><Relationship Id="rId79" Type="http://schemas.openxmlformats.org/officeDocument/2006/relationships/image" Target="../media/image670.png"/><Relationship Id="rId102" Type="http://schemas.openxmlformats.org/officeDocument/2006/relationships/image" Target="../media/image693.png"/><Relationship Id="rId5" Type="http://schemas.openxmlformats.org/officeDocument/2006/relationships/image" Target="../media/image4.png"/><Relationship Id="rId90" Type="http://schemas.openxmlformats.org/officeDocument/2006/relationships/image" Target="../media/image681.png"/><Relationship Id="rId95" Type="http://schemas.openxmlformats.org/officeDocument/2006/relationships/image" Target="../media/image686.png"/><Relationship Id="rId22" Type="http://schemas.openxmlformats.org/officeDocument/2006/relationships/image" Target="../media/image613.png"/><Relationship Id="rId27" Type="http://schemas.openxmlformats.org/officeDocument/2006/relationships/image" Target="../media/image618.png"/><Relationship Id="rId43" Type="http://schemas.openxmlformats.org/officeDocument/2006/relationships/image" Target="../media/image634.png"/><Relationship Id="rId48" Type="http://schemas.openxmlformats.org/officeDocument/2006/relationships/image" Target="../media/image639.png"/><Relationship Id="rId64" Type="http://schemas.openxmlformats.org/officeDocument/2006/relationships/image" Target="../media/image655.png"/><Relationship Id="rId69" Type="http://schemas.openxmlformats.org/officeDocument/2006/relationships/image" Target="../media/image660.png"/><Relationship Id="rId113" Type="http://schemas.openxmlformats.org/officeDocument/2006/relationships/image" Target="../media/image704.png"/><Relationship Id="rId118" Type="http://schemas.openxmlformats.org/officeDocument/2006/relationships/image" Target="../media/image709.png"/><Relationship Id="rId80" Type="http://schemas.openxmlformats.org/officeDocument/2006/relationships/image" Target="../media/image671.png"/><Relationship Id="rId85" Type="http://schemas.openxmlformats.org/officeDocument/2006/relationships/image" Target="../media/image676.png"/><Relationship Id="rId12" Type="http://schemas.openxmlformats.org/officeDocument/2006/relationships/image" Target="../media/image604.png"/><Relationship Id="rId17" Type="http://schemas.openxmlformats.org/officeDocument/2006/relationships/image" Target="../media/image517.png"/><Relationship Id="rId33" Type="http://schemas.openxmlformats.org/officeDocument/2006/relationships/image" Target="../media/image624.png"/><Relationship Id="rId38" Type="http://schemas.openxmlformats.org/officeDocument/2006/relationships/image" Target="../media/image629.png"/><Relationship Id="rId59" Type="http://schemas.openxmlformats.org/officeDocument/2006/relationships/image" Target="../media/image650.png"/><Relationship Id="rId103" Type="http://schemas.openxmlformats.org/officeDocument/2006/relationships/image" Target="../media/image694.png"/><Relationship Id="rId108" Type="http://schemas.openxmlformats.org/officeDocument/2006/relationships/image" Target="../media/image699.png"/><Relationship Id="rId54" Type="http://schemas.openxmlformats.org/officeDocument/2006/relationships/image" Target="../media/image645.png"/><Relationship Id="rId70" Type="http://schemas.openxmlformats.org/officeDocument/2006/relationships/image" Target="../media/image661.png"/><Relationship Id="rId75" Type="http://schemas.openxmlformats.org/officeDocument/2006/relationships/image" Target="../media/image666.png"/><Relationship Id="rId91" Type="http://schemas.openxmlformats.org/officeDocument/2006/relationships/image" Target="../media/image682.png"/><Relationship Id="rId96" Type="http://schemas.openxmlformats.org/officeDocument/2006/relationships/image" Target="../media/image6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23" Type="http://schemas.openxmlformats.org/officeDocument/2006/relationships/image" Target="../media/image614.png"/><Relationship Id="rId28" Type="http://schemas.openxmlformats.org/officeDocument/2006/relationships/image" Target="../media/image619.png"/><Relationship Id="rId49" Type="http://schemas.openxmlformats.org/officeDocument/2006/relationships/image" Target="../media/image640.png"/><Relationship Id="rId114" Type="http://schemas.openxmlformats.org/officeDocument/2006/relationships/image" Target="../media/image705.png"/><Relationship Id="rId119" Type="http://schemas.openxmlformats.org/officeDocument/2006/relationships/image" Target="../media/image710.png"/><Relationship Id="rId10" Type="http://schemas.openxmlformats.org/officeDocument/2006/relationships/image" Target="../media/image602.png"/><Relationship Id="rId31" Type="http://schemas.openxmlformats.org/officeDocument/2006/relationships/image" Target="../media/image622.png"/><Relationship Id="rId44" Type="http://schemas.openxmlformats.org/officeDocument/2006/relationships/image" Target="../media/image635.png"/><Relationship Id="rId52" Type="http://schemas.openxmlformats.org/officeDocument/2006/relationships/image" Target="../media/image643.png"/><Relationship Id="rId60" Type="http://schemas.openxmlformats.org/officeDocument/2006/relationships/image" Target="../media/image651.png"/><Relationship Id="rId65" Type="http://schemas.openxmlformats.org/officeDocument/2006/relationships/image" Target="../media/image656.png"/><Relationship Id="rId73" Type="http://schemas.openxmlformats.org/officeDocument/2006/relationships/image" Target="../media/image664.png"/><Relationship Id="rId78" Type="http://schemas.openxmlformats.org/officeDocument/2006/relationships/image" Target="../media/image669.png"/><Relationship Id="rId81" Type="http://schemas.openxmlformats.org/officeDocument/2006/relationships/image" Target="../media/image672.png"/><Relationship Id="rId86" Type="http://schemas.openxmlformats.org/officeDocument/2006/relationships/image" Target="../media/image677.png"/><Relationship Id="rId94" Type="http://schemas.openxmlformats.org/officeDocument/2006/relationships/image" Target="../media/image685.png"/><Relationship Id="rId99" Type="http://schemas.openxmlformats.org/officeDocument/2006/relationships/image" Target="../media/image690.png"/><Relationship Id="rId101" Type="http://schemas.openxmlformats.org/officeDocument/2006/relationships/image" Target="../media/image69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605.png"/><Relationship Id="rId18" Type="http://schemas.openxmlformats.org/officeDocument/2006/relationships/image" Target="../media/image609.png"/><Relationship Id="rId39" Type="http://schemas.openxmlformats.org/officeDocument/2006/relationships/image" Target="../media/image630.png"/><Relationship Id="rId109" Type="http://schemas.openxmlformats.org/officeDocument/2006/relationships/image" Target="../media/image700.png"/><Relationship Id="rId34" Type="http://schemas.openxmlformats.org/officeDocument/2006/relationships/image" Target="../media/image625.png"/><Relationship Id="rId50" Type="http://schemas.openxmlformats.org/officeDocument/2006/relationships/image" Target="../media/image641.png"/><Relationship Id="rId55" Type="http://schemas.openxmlformats.org/officeDocument/2006/relationships/image" Target="../media/image646.png"/><Relationship Id="rId76" Type="http://schemas.openxmlformats.org/officeDocument/2006/relationships/image" Target="../media/image667.png"/><Relationship Id="rId97" Type="http://schemas.openxmlformats.org/officeDocument/2006/relationships/image" Target="../media/image688.png"/><Relationship Id="rId104" Type="http://schemas.openxmlformats.org/officeDocument/2006/relationships/image" Target="../media/image695.png"/><Relationship Id="rId7" Type="http://schemas.openxmlformats.org/officeDocument/2006/relationships/image" Target="../media/image6.png"/><Relationship Id="rId71" Type="http://schemas.openxmlformats.org/officeDocument/2006/relationships/image" Target="../media/image662.png"/><Relationship Id="rId92" Type="http://schemas.openxmlformats.org/officeDocument/2006/relationships/image" Target="../media/image683.png"/><Relationship Id="rId2" Type="http://schemas.openxmlformats.org/officeDocument/2006/relationships/image" Target="../media/image1.png"/><Relationship Id="rId29" Type="http://schemas.openxmlformats.org/officeDocument/2006/relationships/image" Target="../media/image620.png"/><Relationship Id="rId24" Type="http://schemas.openxmlformats.org/officeDocument/2006/relationships/image" Target="../media/image615.png"/><Relationship Id="rId40" Type="http://schemas.openxmlformats.org/officeDocument/2006/relationships/image" Target="../media/image631.png"/><Relationship Id="rId45" Type="http://schemas.openxmlformats.org/officeDocument/2006/relationships/image" Target="../media/image636.png"/><Relationship Id="rId66" Type="http://schemas.openxmlformats.org/officeDocument/2006/relationships/image" Target="../media/image657.png"/><Relationship Id="rId87" Type="http://schemas.openxmlformats.org/officeDocument/2006/relationships/image" Target="../media/image678.png"/><Relationship Id="rId110" Type="http://schemas.openxmlformats.org/officeDocument/2006/relationships/image" Target="../media/image701.png"/><Relationship Id="rId115" Type="http://schemas.openxmlformats.org/officeDocument/2006/relationships/image" Target="../media/image706.png"/><Relationship Id="rId61" Type="http://schemas.openxmlformats.org/officeDocument/2006/relationships/image" Target="../media/image652.png"/><Relationship Id="rId82" Type="http://schemas.openxmlformats.org/officeDocument/2006/relationships/image" Target="../media/image673.png"/><Relationship Id="rId19" Type="http://schemas.openxmlformats.org/officeDocument/2006/relationships/image" Target="../media/image610.png"/><Relationship Id="rId14" Type="http://schemas.openxmlformats.org/officeDocument/2006/relationships/image" Target="../media/image606.png"/><Relationship Id="rId30" Type="http://schemas.openxmlformats.org/officeDocument/2006/relationships/image" Target="../media/image621.png"/><Relationship Id="rId35" Type="http://schemas.openxmlformats.org/officeDocument/2006/relationships/image" Target="../media/image626.png"/><Relationship Id="rId56" Type="http://schemas.openxmlformats.org/officeDocument/2006/relationships/image" Target="../media/image647.png"/><Relationship Id="rId77" Type="http://schemas.openxmlformats.org/officeDocument/2006/relationships/image" Target="../media/image668.png"/><Relationship Id="rId100" Type="http://schemas.openxmlformats.org/officeDocument/2006/relationships/image" Target="../media/image691.png"/><Relationship Id="rId105" Type="http://schemas.openxmlformats.org/officeDocument/2006/relationships/image" Target="../media/image696.png"/><Relationship Id="rId8" Type="http://schemas.openxmlformats.org/officeDocument/2006/relationships/image" Target="../media/image7.png"/><Relationship Id="rId51" Type="http://schemas.openxmlformats.org/officeDocument/2006/relationships/image" Target="../media/image642.png"/><Relationship Id="rId72" Type="http://schemas.openxmlformats.org/officeDocument/2006/relationships/image" Target="../media/image663.png"/><Relationship Id="rId93" Type="http://schemas.openxmlformats.org/officeDocument/2006/relationships/image" Target="../media/image684.png"/><Relationship Id="rId98" Type="http://schemas.openxmlformats.org/officeDocument/2006/relationships/image" Target="../media/image689.png"/><Relationship Id="rId3" Type="http://schemas.openxmlformats.org/officeDocument/2006/relationships/image" Target="../media/image2.png"/><Relationship Id="rId25" Type="http://schemas.openxmlformats.org/officeDocument/2006/relationships/image" Target="../media/image616.png"/><Relationship Id="rId46" Type="http://schemas.openxmlformats.org/officeDocument/2006/relationships/image" Target="../media/image637.png"/><Relationship Id="rId67" Type="http://schemas.openxmlformats.org/officeDocument/2006/relationships/image" Target="../media/image658.png"/><Relationship Id="rId116" Type="http://schemas.openxmlformats.org/officeDocument/2006/relationships/image" Target="../media/image707.png"/><Relationship Id="rId20" Type="http://schemas.openxmlformats.org/officeDocument/2006/relationships/image" Target="../media/image611.png"/><Relationship Id="rId41" Type="http://schemas.openxmlformats.org/officeDocument/2006/relationships/image" Target="../media/image632.png"/><Relationship Id="rId62" Type="http://schemas.openxmlformats.org/officeDocument/2006/relationships/image" Target="../media/image653.png"/><Relationship Id="rId83" Type="http://schemas.openxmlformats.org/officeDocument/2006/relationships/image" Target="../media/image674.png"/><Relationship Id="rId88" Type="http://schemas.openxmlformats.org/officeDocument/2006/relationships/image" Target="../media/image679.png"/><Relationship Id="rId111" Type="http://schemas.openxmlformats.org/officeDocument/2006/relationships/image" Target="../media/image702.png"/><Relationship Id="rId15" Type="http://schemas.openxmlformats.org/officeDocument/2006/relationships/image" Target="../media/image607.png"/><Relationship Id="rId36" Type="http://schemas.openxmlformats.org/officeDocument/2006/relationships/image" Target="../media/image627.png"/><Relationship Id="rId57" Type="http://schemas.openxmlformats.org/officeDocument/2006/relationships/image" Target="../media/image648.png"/><Relationship Id="rId106" Type="http://schemas.openxmlformats.org/officeDocument/2006/relationships/image" Target="../media/image697.png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25.png"/><Relationship Id="rId21" Type="http://schemas.openxmlformats.org/officeDocument/2006/relationships/image" Target="../media/image721.png"/><Relationship Id="rId42" Type="http://schemas.openxmlformats.org/officeDocument/2006/relationships/image" Target="../media/image739.png"/><Relationship Id="rId47" Type="http://schemas.openxmlformats.org/officeDocument/2006/relationships/image" Target="../media/image744.png"/><Relationship Id="rId63" Type="http://schemas.openxmlformats.org/officeDocument/2006/relationships/image" Target="../media/image759.png"/><Relationship Id="rId68" Type="http://schemas.openxmlformats.org/officeDocument/2006/relationships/image" Target="../media/image764.png"/><Relationship Id="rId7" Type="http://schemas.openxmlformats.org/officeDocument/2006/relationships/image" Target="../media/image6.png"/><Relationship Id="rId71" Type="http://schemas.openxmlformats.org/officeDocument/2006/relationships/image" Target="../media/image767.png"/><Relationship Id="rId2" Type="http://schemas.openxmlformats.org/officeDocument/2006/relationships/image" Target="../media/image1.png"/><Relationship Id="rId16" Type="http://schemas.openxmlformats.org/officeDocument/2006/relationships/image" Target="../media/image716.png"/><Relationship Id="rId29" Type="http://schemas.openxmlformats.org/officeDocument/2006/relationships/image" Target="../media/image728.png"/><Relationship Id="rId11" Type="http://schemas.openxmlformats.org/officeDocument/2006/relationships/image" Target="../media/image712.png"/><Relationship Id="rId24" Type="http://schemas.openxmlformats.org/officeDocument/2006/relationships/image" Target="../media/image149.png"/><Relationship Id="rId32" Type="http://schemas.openxmlformats.org/officeDocument/2006/relationships/image" Target="../media/image165.png"/><Relationship Id="rId37" Type="http://schemas.openxmlformats.org/officeDocument/2006/relationships/image" Target="../media/image735.png"/><Relationship Id="rId40" Type="http://schemas.openxmlformats.org/officeDocument/2006/relationships/image" Target="../media/image737.png"/><Relationship Id="rId45" Type="http://schemas.openxmlformats.org/officeDocument/2006/relationships/image" Target="../media/image742.png"/><Relationship Id="rId53" Type="http://schemas.openxmlformats.org/officeDocument/2006/relationships/image" Target="../media/image750.png"/><Relationship Id="rId58" Type="http://schemas.openxmlformats.org/officeDocument/2006/relationships/image" Target="../media/image615.png"/><Relationship Id="rId66" Type="http://schemas.openxmlformats.org/officeDocument/2006/relationships/image" Target="../media/image762.png"/><Relationship Id="rId5" Type="http://schemas.openxmlformats.org/officeDocument/2006/relationships/image" Target="../media/image4.png"/><Relationship Id="rId61" Type="http://schemas.openxmlformats.org/officeDocument/2006/relationships/image" Target="../media/image757.png"/><Relationship Id="rId19" Type="http://schemas.openxmlformats.org/officeDocument/2006/relationships/image" Target="../media/image719.png"/><Relationship Id="rId14" Type="http://schemas.openxmlformats.org/officeDocument/2006/relationships/image" Target="../media/image714.png"/><Relationship Id="rId22" Type="http://schemas.openxmlformats.org/officeDocument/2006/relationships/image" Target="../media/image722.png"/><Relationship Id="rId27" Type="http://schemas.openxmlformats.org/officeDocument/2006/relationships/image" Target="../media/image726.png"/><Relationship Id="rId30" Type="http://schemas.openxmlformats.org/officeDocument/2006/relationships/image" Target="../media/image729.png"/><Relationship Id="rId35" Type="http://schemas.openxmlformats.org/officeDocument/2006/relationships/image" Target="../media/image733.png"/><Relationship Id="rId43" Type="http://schemas.openxmlformats.org/officeDocument/2006/relationships/image" Target="../media/image740.png"/><Relationship Id="rId48" Type="http://schemas.openxmlformats.org/officeDocument/2006/relationships/image" Target="../media/image745.png"/><Relationship Id="rId56" Type="http://schemas.openxmlformats.org/officeDocument/2006/relationships/image" Target="../media/image753.png"/><Relationship Id="rId64" Type="http://schemas.openxmlformats.org/officeDocument/2006/relationships/image" Target="../media/image760.png"/><Relationship Id="rId69" Type="http://schemas.openxmlformats.org/officeDocument/2006/relationships/image" Target="../media/image765.png"/><Relationship Id="rId8" Type="http://schemas.openxmlformats.org/officeDocument/2006/relationships/image" Target="../media/image7.png"/><Relationship Id="rId51" Type="http://schemas.openxmlformats.org/officeDocument/2006/relationships/image" Target="../media/image748.png"/><Relationship Id="rId3" Type="http://schemas.openxmlformats.org/officeDocument/2006/relationships/image" Target="../media/image2.png"/><Relationship Id="rId12" Type="http://schemas.openxmlformats.org/officeDocument/2006/relationships/image" Target="../media/image206.png"/><Relationship Id="rId17" Type="http://schemas.openxmlformats.org/officeDocument/2006/relationships/image" Target="../media/image717.png"/><Relationship Id="rId25" Type="http://schemas.openxmlformats.org/officeDocument/2006/relationships/image" Target="../media/image724.png"/><Relationship Id="rId33" Type="http://schemas.openxmlformats.org/officeDocument/2006/relationships/image" Target="../media/image731.png"/><Relationship Id="rId38" Type="http://schemas.openxmlformats.org/officeDocument/2006/relationships/image" Target="../media/image140.png"/><Relationship Id="rId46" Type="http://schemas.openxmlformats.org/officeDocument/2006/relationships/image" Target="../media/image743.png"/><Relationship Id="rId59" Type="http://schemas.openxmlformats.org/officeDocument/2006/relationships/image" Target="../media/image755.png"/><Relationship Id="rId67" Type="http://schemas.openxmlformats.org/officeDocument/2006/relationships/image" Target="../media/image763.png"/><Relationship Id="rId20" Type="http://schemas.openxmlformats.org/officeDocument/2006/relationships/image" Target="../media/image720.png"/><Relationship Id="rId41" Type="http://schemas.openxmlformats.org/officeDocument/2006/relationships/image" Target="../media/image738.png"/><Relationship Id="rId54" Type="http://schemas.openxmlformats.org/officeDocument/2006/relationships/image" Target="../media/image751.png"/><Relationship Id="rId62" Type="http://schemas.openxmlformats.org/officeDocument/2006/relationships/image" Target="../media/image758.png"/><Relationship Id="rId70" Type="http://schemas.openxmlformats.org/officeDocument/2006/relationships/image" Target="../media/image7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715.png"/><Relationship Id="rId23" Type="http://schemas.openxmlformats.org/officeDocument/2006/relationships/image" Target="../media/image723.png"/><Relationship Id="rId28" Type="http://schemas.openxmlformats.org/officeDocument/2006/relationships/image" Target="../media/image727.png"/><Relationship Id="rId36" Type="http://schemas.openxmlformats.org/officeDocument/2006/relationships/image" Target="../media/image734.png"/><Relationship Id="rId49" Type="http://schemas.openxmlformats.org/officeDocument/2006/relationships/image" Target="../media/image746.png"/><Relationship Id="rId57" Type="http://schemas.openxmlformats.org/officeDocument/2006/relationships/image" Target="../media/image754.png"/><Relationship Id="rId10" Type="http://schemas.openxmlformats.org/officeDocument/2006/relationships/image" Target="../media/image711.png"/><Relationship Id="rId31" Type="http://schemas.openxmlformats.org/officeDocument/2006/relationships/image" Target="../media/image730.png"/><Relationship Id="rId44" Type="http://schemas.openxmlformats.org/officeDocument/2006/relationships/image" Target="../media/image741.png"/><Relationship Id="rId52" Type="http://schemas.openxmlformats.org/officeDocument/2006/relationships/image" Target="../media/image749.png"/><Relationship Id="rId60" Type="http://schemas.openxmlformats.org/officeDocument/2006/relationships/image" Target="../media/image756.png"/><Relationship Id="rId65" Type="http://schemas.openxmlformats.org/officeDocument/2006/relationships/image" Target="../media/image76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713.png"/><Relationship Id="rId18" Type="http://schemas.openxmlformats.org/officeDocument/2006/relationships/image" Target="../media/image718.png"/><Relationship Id="rId39" Type="http://schemas.openxmlformats.org/officeDocument/2006/relationships/image" Target="../media/image736.png"/><Relationship Id="rId34" Type="http://schemas.openxmlformats.org/officeDocument/2006/relationships/image" Target="../media/image732.png"/><Relationship Id="rId50" Type="http://schemas.openxmlformats.org/officeDocument/2006/relationships/image" Target="../media/image747.png"/><Relationship Id="rId55" Type="http://schemas.openxmlformats.org/officeDocument/2006/relationships/image" Target="../media/image75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69.png"/><Relationship Id="rId5" Type="http://schemas.openxmlformats.org/officeDocument/2006/relationships/image" Target="../media/image4.png"/><Relationship Id="rId10" Type="http://schemas.openxmlformats.org/officeDocument/2006/relationships/image" Target="../media/image76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3.png"/><Relationship Id="rId18" Type="http://schemas.openxmlformats.org/officeDocument/2006/relationships/image" Target="../media/image778.png"/><Relationship Id="rId26" Type="http://schemas.openxmlformats.org/officeDocument/2006/relationships/image" Target="../media/image786.png"/><Relationship Id="rId39" Type="http://schemas.openxmlformats.org/officeDocument/2006/relationships/image" Target="../media/image799.png"/><Relationship Id="rId21" Type="http://schemas.openxmlformats.org/officeDocument/2006/relationships/image" Target="../media/image781.png"/><Relationship Id="rId34" Type="http://schemas.openxmlformats.org/officeDocument/2006/relationships/image" Target="../media/image794.png"/><Relationship Id="rId42" Type="http://schemas.openxmlformats.org/officeDocument/2006/relationships/image" Target="../media/image801.png"/><Relationship Id="rId47" Type="http://schemas.openxmlformats.org/officeDocument/2006/relationships/image" Target="../media/image80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776.png"/><Relationship Id="rId29" Type="http://schemas.openxmlformats.org/officeDocument/2006/relationships/image" Target="../media/image7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71.png"/><Relationship Id="rId24" Type="http://schemas.openxmlformats.org/officeDocument/2006/relationships/image" Target="../media/image784.png"/><Relationship Id="rId32" Type="http://schemas.openxmlformats.org/officeDocument/2006/relationships/image" Target="../media/image792.png"/><Relationship Id="rId37" Type="http://schemas.openxmlformats.org/officeDocument/2006/relationships/image" Target="../media/image797.png"/><Relationship Id="rId40" Type="http://schemas.openxmlformats.org/officeDocument/2006/relationships/image" Target="../media/image452.png"/><Relationship Id="rId45" Type="http://schemas.openxmlformats.org/officeDocument/2006/relationships/image" Target="../media/image804.png"/><Relationship Id="rId5" Type="http://schemas.openxmlformats.org/officeDocument/2006/relationships/image" Target="../media/image4.png"/><Relationship Id="rId15" Type="http://schemas.openxmlformats.org/officeDocument/2006/relationships/image" Target="../media/image775.png"/><Relationship Id="rId23" Type="http://schemas.openxmlformats.org/officeDocument/2006/relationships/image" Target="../media/image783.png"/><Relationship Id="rId28" Type="http://schemas.openxmlformats.org/officeDocument/2006/relationships/image" Target="../media/image788.png"/><Relationship Id="rId36" Type="http://schemas.openxmlformats.org/officeDocument/2006/relationships/image" Target="../media/image796.png"/><Relationship Id="rId10" Type="http://schemas.openxmlformats.org/officeDocument/2006/relationships/image" Target="../media/image770.png"/><Relationship Id="rId19" Type="http://schemas.openxmlformats.org/officeDocument/2006/relationships/image" Target="../media/image779.png"/><Relationship Id="rId31" Type="http://schemas.openxmlformats.org/officeDocument/2006/relationships/image" Target="../media/image791.png"/><Relationship Id="rId44" Type="http://schemas.openxmlformats.org/officeDocument/2006/relationships/image" Target="../media/image80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774.png"/><Relationship Id="rId22" Type="http://schemas.openxmlformats.org/officeDocument/2006/relationships/image" Target="../media/image782.png"/><Relationship Id="rId27" Type="http://schemas.openxmlformats.org/officeDocument/2006/relationships/image" Target="../media/image787.png"/><Relationship Id="rId30" Type="http://schemas.openxmlformats.org/officeDocument/2006/relationships/image" Target="../media/image790.png"/><Relationship Id="rId35" Type="http://schemas.openxmlformats.org/officeDocument/2006/relationships/image" Target="../media/image795.png"/><Relationship Id="rId43" Type="http://schemas.openxmlformats.org/officeDocument/2006/relationships/image" Target="../media/image802.png"/><Relationship Id="rId48" Type="http://schemas.openxmlformats.org/officeDocument/2006/relationships/image" Target="../media/image43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772.png"/><Relationship Id="rId17" Type="http://schemas.openxmlformats.org/officeDocument/2006/relationships/image" Target="../media/image777.png"/><Relationship Id="rId25" Type="http://schemas.openxmlformats.org/officeDocument/2006/relationships/image" Target="../media/image785.png"/><Relationship Id="rId33" Type="http://schemas.openxmlformats.org/officeDocument/2006/relationships/image" Target="../media/image793.png"/><Relationship Id="rId38" Type="http://schemas.openxmlformats.org/officeDocument/2006/relationships/image" Target="../media/image798.png"/><Relationship Id="rId46" Type="http://schemas.openxmlformats.org/officeDocument/2006/relationships/image" Target="../media/image805.png"/><Relationship Id="rId20" Type="http://schemas.openxmlformats.org/officeDocument/2006/relationships/image" Target="../media/image780.png"/><Relationship Id="rId41" Type="http://schemas.openxmlformats.org/officeDocument/2006/relationships/image" Target="../media/image800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image" Target="../media/image815.png"/><Relationship Id="rId26" Type="http://schemas.openxmlformats.org/officeDocument/2006/relationships/image" Target="../media/image823.png"/><Relationship Id="rId39" Type="http://schemas.openxmlformats.org/officeDocument/2006/relationships/image" Target="../media/image836.png"/><Relationship Id="rId21" Type="http://schemas.openxmlformats.org/officeDocument/2006/relationships/image" Target="../media/image818.png"/><Relationship Id="rId34" Type="http://schemas.openxmlformats.org/officeDocument/2006/relationships/image" Target="../media/image831.png"/><Relationship Id="rId42" Type="http://schemas.openxmlformats.org/officeDocument/2006/relationships/image" Target="../media/image839.png"/><Relationship Id="rId47" Type="http://schemas.openxmlformats.org/officeDocument/2006/relationships/image" Target="../media/image844.png"/><Relationship Id="rId50" Type="http://schemas.openxmlformats.org/officeDocument/2006/relationships/image" Target="../media/image84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13.png"/><Relationship Id="rId29" Type="http://schemas.openxmlformats.org/officeDocument/2006/relationships/image" Target="../media/image826.png"/><Relationship Id="rId11" Type="http://schemas.openxmlformats.org/officeDocument/2006/relationships/image" Target="../media/image808.png"/><Relationship Id="rId24" Type="http://schemas.openxmlformats.org/officeDocument/2006/relationships/image" Target="../media/image821.png"/><Relationship Id="rId32" Type="http://schemas.openxmlformats.org/officeDocument/2006/relationships/image" Target="../media/image829.png"/><Relationship Id="rId37" Type="http://schemas.openxmlformats.org/officeDocument/2006/relationships/image" Target="../media/image834.png"/><Relationship Id="rId40" Type="http://schemas.openxmlformats.org/officeDocument/2006/relationships/image" Target="../media/image837.png"/><Relationship Id="rId45" Type="http://schemas.openxmlformats.org/officeDocument/2006/relationships/image" Target="../media/image842.png"/><Relationship Id="rId5" Type="http://schemas.openxmlformats.org/officeDocument/2006/relationships/image" Target="../media/image4.png"/><Relationship Id="rId15" Type="http://schemas.openxmlformats.org/officeDocument/2006/relationships/image" Target="../media/image812.png"/><Relationship Id="rId23" Type="http://schemas.openxmlformats.org/officeDocument/2006/relationships/image" Target="../media/image820.png"/><Relationship Id="rId28" Type="http://schemas.openxmlformats.org/officeDocument/2006/relationships/image" Target="../media/image825.png"/><Relationship Id="rId36" Type="http://schemas.openxmlformats.org/officeDocument/2006/relationships/image" Target="../media/image833.png"/><Relationship Id="rId49" Type="http://schemas.openxmlformats.org/officeDocument/2006/relationships/image" Target="../media/image846.png"/><Relationship Id="rId10" Type="http://schemas.openxmlformats.org/officeDocument/2006/relationships/image" Target="../media/image807.png"/><Relationship Id="rId19" Type="http://schemas.openxmlformats.org/officeDocument/2006/relationships/image" Target="../media/image816.png"/><Relationship Id="rId31" Type="http://schemas.openxmlformats.org/officeDocument/2006/relationships/image" Target="../media/image828.png"/><Relationship Id="rId44" Type="http://schemas.openxmlformats.org/officeDocument/2006/relationships/image" Target="../media/image84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811.png"/><Relationship Id="rId22" Type="http://schemas.openxmlformats.org/officeDocument/2006/relationships/image" Target="../media/image819.png"/><Relationship Id="rId27" Type="http://schemas.openxmlformats.org/officeDocument/2006/relationships/image" Target="../media/image824.png"/><Relationship Id="rId30" Type="http://schemas.openxmlformats.org/officeDocument/2006/relationships/image" Target="../media/image827.png"/><Relationship Id="rId35" Type="http://schemas.openxmlformats.org/officeDocument/2006/relationships/image" Target="../media/image832.png"/><Relationship Id="rId43" Type="http://schemas.openxmlformats.org/officeDocument/2006/relationships/image" Target="../media/image840.png"/><Relationship Id="rId48" Type="http://schemas.openxmlformats.org/officeDocument/2006/relationships/image" Target="../media/image845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809.png"/><Relationship Id="rId17" Type="http://schemas.openxmlformats.org/officeDocument/2006/relationships/image" Target="../media/image814.png"/><Relationship Id="rId25" Type="http://schemas.openxmlformats.org/officeDocument/2006/relationships/image" Target="../media/image822.png"/><Relationship Id="rId33" Type="http://schemas.openxmlformats.org/officeDocument/2006/relationships/image" Target="../media/image830.png"/><Relationship Id="rId38" Type="http://schemas.openxmlformats.org/officeDocument/2006/relationships/image" Target="../media/image835.png"/><Relationship Id="rId46" Type="http://schemas.openxmlformats.org/officeDocument/2006/relationships/image" Target="../media/image843.png"/><Relationship Id="rId20" Type="http://schemas.openxmlformats.org/officeDocument/2006/relationships/image" Target="../media/image817.png"/><Relationship Id="rId41" Type="http://schemas.openxmlformats.org/officeDocument/2006/relationships/image" Target="../media/image8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51.png"/><Relationship Id="rId18" Type="http://schemas.openxmlformats.org/officeDocument/2006/relationships/image" Target="../media/image856.png"/><Relationship Id="rId26" Type="http://schemas.openxmlformats.org/officeDocument/2006/relationships/image" Target="../media/image864.png"/><Relationship Id="rId3" Type="http://schemas.openxmlformats.org/officeDocument/2006/relationships/image" Target="../media/image2.png"/><Relationship Id="rId21" Type="http://schemas.openxmlformats.org/officeDocument/2006/relationships/image" Target="../media/image859.png"/><Relationship Id="rId7" Type="http://schemas.openxmlformats.org/officeDocument/2006/relationships/image" Target="../media/image6.png"/><Relationship Id="rId12" Type="http://schemas.openxmlformats.org/officeDocument/2006/relationships/image" Target="../media/image850.png"/><Relationship Id="rId17" Type="http://schemas.openxmlformats.org/officeDocument/2006/relationships/image" Target="../media/image855.png"/><Relationship Id="rId25" Type="http://schemas.openxmlformats.org/officeDocument/2006/relationships/image" Target="../media/image863.png"/><Relationship Id="rId2" Type="http://schemas.openxmlformats.org/officeDocument/2006/relationships/image" Target="../media/image1.png"/><Relationship Id="rId16" Type="http://schemas.openxmlformats.org/officeDocument/2006/relationships/image" Target="../media/image854.png"/><Relationship Id="rId20" Type="http://schemas.openxmlformats.org/officeDocument/2006/relationships/image" Target="../media/image8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849.png"/><Relationship Id="rId24" Type="http://schemas.openxmlformats.org/officeDocument/2006/relationships/image" Target="../media/image862.png"/><Relationship Id="rId5" Type="http://schemas.openxmlformats.org/officeDocument/2006/relationships/image" Target="../media/image4.png"/><Relationship Id="rId15" Type="http://schemas.openxmlformats.org/officeDocument/2006/relationships/image" Target="../media/image853.png"/><Relationship Id="rId23" Type="http://schemas.openxmlformats.org/officeDocument/2006/relationships/image" Target="../media/image861.png"/><Relationship Id="rId10" Type="http://schemas.openxmlformats.org/officeDocument/2006/relationships/image" Target="../media/image848.png"/><Relationship Id="rId19" Type="http://schemas.openxmlformats.org/officeDocument/2006/relationships/image" Target="../media/image85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852.png"/><Relationship Id="rId22" Type="http://schemas.openxmlformats.org/officeDocument/2006/relationships/image" Target="../media/image860.png"/><Relationship Id="rId27" Type="http://schemas.openxmlformats.org/officeDocument/2006/relationships/image" Target="../media/image86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2.png"/><Relationship Id="rId13" Type="http://schemas.openxmlformats.org/officeDocument/2006/relationships/hyperlink" Target="http://www.lecompas.fr/" TargetMode="External"/><Relationship Id="rId3" Type="http://schemas.openxmlformats.org/officeDocument/2006/relationships/image" Target="../media/image867.jpg"/><Relationship Id="rId7" Type="http://schemas.openxmlformats.org/officeDocument/2006/relationships/image" Target="../media/image871.png"/><Relationship Id="rId12" Type="http://schemas.openxmlformats.org/officeDocument/2006/relationships/hyperlink" Target="https://fr.linkedin.com/company/compas-tis" TargetMode="External"/><Relationship Id="rId2" Type="http://schemas.openxmlformats.org/officeDocument/2006/relationships/image" Target="../media/image866.jpg"/><Relationship Id="rId16" Type="http://schemas.openxmlformats.org/officeDocument/2006/relationships/hyperlink" Target="http://www.lecompas.fr/offre/quartiers-prioritai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11" Type="http://schemas.openxmlformats.org/officeDocument/2006/relationships/hyperlink" Target="https://twitter.com/compas_infos?lang=fr" TargetMode="External"/><Relationship Id="rId5" Type="http://schemas.openxmlformats.org/officeDocument/2006/relationships/image" Target="../media/image869.png"/><Relationship Id="rId15" Type="http://schemas.openxmlformats.org/officeDocument/2006/relationships/image" Target="../media/image875.png"/><Relationship Id="rId10" Type="http://schemas.openxmlformats.org/officeDocument/2006/relationships/hyperlink" Target="mailto:contact@compas-tis.com" TargetMode="External"/><Relationship Id="rId4" Type="http://schemas.openxmlformats.org/officeDocument/2006/relationships/image" Target="../media/image868.png"/><Relationship Id="rId9" Type="http://schemas.openxmlformats.org/officeDocument/2006/relationships/image" Target="../media/image873.png"/><Relationship Id="rId14" Type="http://schemas.openxmlformats.org/officeDocument/2006/relationships/image" Target="../media/image8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963"/>
            <a:ext cx="10692002" cy="54480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73997" y="1802117"/>
            <a:ext cx="5634355" cy="912494"/>
          </a:xfrm>
          <a:prstGeom prst="rect">
            <a:avLst/>
          </a:prstGeom>
          <a:solidFill>
            <a:srgbClr val="005F73"/>
          </a:solidFill>
        </p:spPr>
        <p:txBody>
          <a:bodyPr vert="horz" wrap="square" lIns="0" tIns="215900" rIns="0" bIns="0" rtlCol="0">
            <a:spAutoFit/>
          </a:bodyPr>
          <a:lstStyle/>
          <a:p>
            <a:pPr marL="441325" marR="398780" indent="68580">
              <a:lnSpc>
                <a:spcPts val="2000"/>
              </a:lnSpc>
              <a:spcBef>
                <a:spcPts val="1700"/>
              </a:spcBef>
            </a:pP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l’observation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à 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l’évaluation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: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un diagnostic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au</a:t>
            </a:r>
            <a:r>
              <a:rPr sz="18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service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de</a:t>
            </a:r>
            <a:r>
              <a:rPr sz="18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connaissance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Roboto"/>
                <a:cs typeface="Roboto"/>
              </a:rPr>
              <a:t>et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 de</a:t>
            </a:r>
            <a:r>
              <a:rPr sz="18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Roboto"/>
                <a:cs typeface="Roboto"/>
              </a:rPr>
              <a:t>décision</a:t>
            </a:r>
            <a:endParaRPr sz="180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692130" cy="3792220"/>
            <a:chOff x="0" y="0"/>
            <a:chExt cx="10692130" cy="3792220"/>
          </a:xfrm>
        </p:grpSpPr>
        <p:sp>
          <p:nvSpPr>
            <p:cNvPr id="5" name="object 5"/>
            <p:cNvSpPr/>
            <p:nvPr/>
          </p:nvSpPr>
          <p:spPr>
            <a:xfrm>
              <a:off x="4818964" y="2714358"/>
              <a:ext cx="1026160" cy="769620"/>
            </a:xfrm>
            <a:custGeom>
              <a:avLst/>
              <a:gdLst/>
              <a:ahLst/>
              <a:cxnLst/>
              <a:rect l="l" t="t" r="r" b="b"/>
              <a:pathLst>
                <a:path w="1026160" h="769620">
                  <a:moveTo>
                    <a:pt x="1025994" y="0"/>
                  </a:moveTo>
                  <a:lnTo>
                    <a:pt x="0" y="0"/>
                  </a:lnTo>
                  <a:lnTo>
                    <a:pt x="0" y="769086"/>
                  </a:lnTo>
                  <a:lnTo>
                    <a:pt x="1025994" y="769086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D644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76103" y="2714370"/>
              <a:ext cx="1026160" cy="903605"/>
            </a:xfrm>
            <a:custGeom>
              <a:avLst/>
              <a:gdLst/>
              <a:ahLst/>
              <a:cxnLst/>
              <a:rect l="l" t="t" r="r" b="b"/>
              <a:pathLst>
                <a:path w="1026160" h="903604">
                  <a:moveTo>
                    <a:pt x="1025994" y="0"/>
                  </a:moveTo>
                  <a:lnTo>
                    <a:pt x="0" y="0"/>
                  </a:lnTo>
                  <a:lnTo>
                    <a:pt x="0" y="903008"/>
                  </a:lnTo>
                  <a:lnTo>
                    <a:pt x="1025994" y="903008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F48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8004" y="796048"/>
              <a:ext cx="1026160" cy="1006475"/>
            </a:xfrm>
            <a:custGeom>
              <a:avLst/>
              <a:gdLst/>
              <a:ahLst/>
              <a:cxnLst/>
              <a:rect l="l" t="t" r="r" b="b"/>
              <a:pathLst>
                <a:path w="1026159" h="1006475">
                  <a:moveTo>
                    <a:pt x="1025994" y="0"/>
                  </a:moveTo>
                  <a:lnTo>
                    <a:pt x="0" y="0"/>
                  </a:lnTo>
                  <a:lnTo>
                    <a:pt x="0" y="1006068"/>
                  </a:lnTo>
                  <a:lnTo>
                    <a:pt x="1025994" y="1006068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FDB6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62078" y="2714244"/>
              <a:ext cx="1026160" cy="1078230"/>
            </a:xfrm>
            <a:custGeom>
              <a:avLst/>
              <a:gdLst/>
              <a:ahLst/>
              <a:cxnLst/>
              <a:rect l="l" t="t" r="r" b="b"/>
              <a:pathLst>
                <a:path w="1026159" h="1078229">
                  <a:moveTo>
                    <a:pt x="1025994" y="0"/>
                  </a:moveTo>
                  <a:lnTo>
                    <a:pt x="0" y="0"/>
                  </a:lnTo>
                  <a:lnTo>
                    <a:pt x="0" y="1077937"/>
                  </a:lnTo>
                  <a:lnTo>
                    <a:pt x="1025994" y="1077937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835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31562" y="626414"/>
              <a:ext cx="1026160" cy="1184910"/>
            </a:xfrm>
            <a:custGeom>
              <a:avLst/>
              <a:gdLst/>
              <a:ahLst/>
              <a:cxnLst/>
              <a:rect l="l" t="t" r="r" b="b"/>
              <a:pathLst>
                <a:path w="1026160" h="1184910">
                  <a:moveTo>
                    <a:pt x="1025994" y="0"/>
                  </a:moveTo>
                  <a:lnTo>
                    <a:pt x="0" y="0"/>
                  </a:lnTo>
                  <a:lnTo>
                    <a:pt x="0" y="1184706"/>
                  </a:lnTo>
                  <a:lnTo>
                    <a:pt x="1025994" y="1184706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A4B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6103" y="979424"/>
              <a:ext cx="1036319" cy="831850"/>
            </a:xfrm>
            <a:custGeom>
              <a:avLst/>
              <a:gdLst/>
              <a:ahLst/>
              <a:cxnLst/>
              <a:rect l="l" t="t" r="r" b="b"/>
              <a:pathLst>
                <a:path w="1036320" h="831850">
                  <a:moveTo>
                    <a:pt x="1036269" y="0"/>
                  </a:moveTo>
                  <a:lnTo>
                    <a:pt x="0" y="0"/>
                  </a:lnTo>
                  <a:lnTo>
                    <a:pt x="0" y="831684"/>
                  </a:lnTo>
                  <a:lnTo>
                    <a:pt x="1036269" y="831684"/>
                  </a:lnTo>
                  <a:lnTo>
                    <a:pt x="1036269" y="0"/>
                  </a:lnTo>
                  <a:close/>
                </a:path>
              </a:pathLst>
            </a:custGeom>
            <a:solidFill>
              <a:srgbClr val="0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38963" y="0"/>
              <a:ext cx="1283335" cy="63500"/>
            </a:xfrm>
            <a:custGeom>
              <a:avLst/>
              <a:gdLst/>
              <a:ahLst/>
              <a:cxnLst/>
              <a:rect l="l" t="t" r="r" b="b"/>
              <a:pathLst>
                <a:path w="1283334" h="63500">
                  <a:moveTo>
                    <a:pt x="1282814" y="0"/>
                  </a:moveTo>
                  <a:lnTo>
                    <a:pt x="0" y="0"/>
                  </a:lnTo>
                  <a:lnTo>
                    <a:pt x="0" y="63004"/>
                  </a:lnTo>
                  <a:lnTo>
                    <a:pt x="1282814" y="63004"/>
                  </a:lnTo>
                  <a:lnTo>
                    <a:pt x="1282814" y="0"/>
                  </a:lnTo>
                  <a:close/>
                </a:path>
              </a:pathLst>
            </a:custGeom>
            <a:solidFill>
              <a:srgbClr val="F48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8618" y="0"/>
              <a:ext cx="1283335" cy="62865"/>
            </a:xfrm>
            <a:custGeom>
              <a:avLst/>
              <a:gdLst/>
              <a:ahLst/>
              <a:cxnLst/>
              <a:rect l="l" t="t" r="r" b="b"/>
              <a:pathLst>
                <a:path w="1283335" h="62865">
                  <a:moveTo>
                    <a:pt x="1282827" y="0"/>
                  </a:moveTo>
                  <a:lnTo>
                    <a:pt x="0" y="0"/>
                  </a:lnTo>
                  <a:lnTo>
                    <a:pt x="0" y="62788"/>
                  </a:lnTo>
                  <a:lnTo>
                    <a:pt x="1282827" y="62788"/>
                  </a:lnTo>
                  <a:lnTo>
                    <a:pt x="1282827" y="0"/>
                  </a:lnTo>
                  <a:close/>
                </a:path>
              </a:pathLst>
            </a:custGeom>
            <a:solidFill>
              <a:srgbClr val="FDB6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09176" y="0"/>
              <a:ext cx="1283335" cy="63500"/>
            </a:xfrm>
            <a:custGeom>
              <a:avLst/>
              <a:gdLst/>
              <a:ahLst/>
              <a:cxnLst/>
              <a:rect l="l" t="t" r="r" b="b"/>
              <a:pathLst>
                <a:path w="1283334" h="63500">
                  <a:moveTo>
                    <a:pt x="1282827" y="0"/>
                  </a:moveTo>
                  <a:lnTo>
                    <a:pt x="0" y="0"/>
                  </a:lnTo>
                  <a:lnTo>
                    <a:pt x="0" y="63004"/>
                  </a:lnTo>
                  <a:lnTo>
                    <a:pt x="1282827" y="63004"/>
                  </a:lnTo>
                  <a:lnTo>
                    <a:pt x="1282827" y="0"/>
                  </a:lnTo>
                  <a:close/>
                </a:path>
              </a:pathLst>
            </a:custGeom>
            <a:solidFill>
              <a:srgbClr val="835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61766" y="0"/>
              <a:ext cx="1283335" cy="62865"/>
            </a:xfrm>
            <a:custGeom>
              <a:avLst/>
              <a:gdLst/>
              <a:ahLst/>
              <a:cxnLst/>
              <a:rect l="l" t="t" r="r" b="b"/>
              <a:pathLst>
                <a:path w="1283335" h="62865">
                  <a:moveTo>
                    <a:pt x="1282992" y="0"/>
                  </a:moveTo>
                  <a:lnTo>
                    <a:pt x="0" y="0"/>
                  </a:lnTo>
                  <a:lnTo>
                    <a:pt x="0" y="62788"/>
                  </a:lnTo>
                  <a:lnTo>
                    <a:pt x="1282992" y="62788"/>
                  </a:lnTo>
                  <a:lnTo>
                    <a:pt x="1282992" y="0"/>
                  </a:lnTo>
                  <a:close/>
                </a:path>
              </a:pathLst>
            </a:custGeom>
            <a:solidFill>
              <a:srgbClr val="A4B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22324" y="0"/>
              <a:ext cx="1283335" cy="63500"/>
            </a:xfrm>
            <a:custGeom>
              <a:avLst/>
              <a:gdLst/>
              <a:ahLst/>
              <a:cxnLst/>
              <a:rect l="l" t="t" r="r" b="b"/>
              <a:pathLst>
                <a:path w="1283334" h="63500">
                  <a:moveTo>
                    <a:pt x="1282827" y="0"/>
                  </a:moveTo>
                  <a:lnTo>
                    <a:pt x="0" y="0"/>
                  </a:lnTo>
                  <a:lnTo>
                    <a:pt x="0" y="63004"/>
                  </a:lnTo>
                  <a:lnTo>
                    <a:pt x="1282827" y="63004"/>
                  </a:lnTo>
                  <a:lnTo>
                    <a:pt x="1282827" y="0"/>
                  </a:lnTo>
                  <a:close/>
                </a:path>
              </a:pathLst>
            </a:custGeom>
            <a:solidFill>
              <a:srgbClr val="D644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3829" y="0"/>
              <a:ext cx="1283335" cy="62865"/>
            </a:xfrm>
            <a:custGeom>
              <a:avLst/>
              <a:gdLst/>
              <a:ahLst/>
              <a:cxnLst/>
              <a:rect l="l" t="t" r="r" b="b"/>
              <a:pathLst>
                <a:path w="1283335" h="62865">
                  <a:moveTo>
                    <a:pt x="1282992" y="0"/>
                  </a:moveTo>
                  <a:lnTo>
                    <a:pt x="0" y="0"/>
                  </a:lnTo>
                  <a:lnTo>
                    <a:pt x="0" y="62788"/>
                  </a:lnTo>
                  <a:lnTo>
                    <a:pt x="1282992" y="62788"/>
                  </a:lnTo>
                  <a:lnTo>
                    <a:pt x="1282992" y="0"/>
                  </a:lnTo>
                  <a:close/>
                </a:path>
              </a:pathLst>
            </a:custGeom>
            <a:solidFill>
              <a:srgbClr val="0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1283335" cy="60960"/>
            </a:xfrm>
            <a:custGeom>
              <a:avLst/>
              <a:gdLst/>
              <a:ahLst/>
              <a:cxnLst/>
              <a:rect l="l" t="t" r="r" b="b"/>
              <a:pathLst>
                <a:path w="1283335" h="60960">
                  <a:moveTo>
                    <a:pt x="1282979" y="0"/>
                  </a:moveTo>
                  <a:lnTo>
                    <a:pt x="0" y="0"/>
                  </a:lnTo>
                  <a:lnTo>
                    <a:pt x="0" y="60617"/>
                  </a:lnTo>
                  <a:lnTo>
                    <a:pt x="1282979" y="60617"/>
                  </a:lnTo>
                  <a:lnTo>
                    <a:pt x="1282979" y="0"/>
                  </a:lnTo>
                  <a:close/>
                </a:path>
              </a:pathLst>
            </a:custGeom>
            <a:solidFill>
              <a:srgbClr val="00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03556" y="4248938"/>
            <a:ext cx="5399405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381635">
              <a:lnSpc>
                <a:spcPts val="3300"/>
              </a:lnSpc>
              <a:spcBef>
                <a:spcPts val="260"/>
              </a:spcBef>
            </a:pP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Observation des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81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quartiers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prioritaires</a:t>
            </a:r>
            <a:r>
              <a:rPr sz="2800" b="1" spc="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28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Nouvelle-Aquitaine</a:t>
            </a:r>
            <a:endParaRPr sz="2800">
              <a:latin typeface="Roboto"/>
              <a:cs typeface="Robo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23689" y="7097553"/>
            <a:ext cx="1284605" cy="255270"/>
            <a:chOff x="4923689" y="7097553"/>
            <a:chExt cx="1284605" cy="25527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3689" y="7097553"/>
              <a:ext cx="401594" cy="1974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56052" y="7104163"/>
              <a:ext cx="273050" cy="180340"/>
            </a:xfrm>
            <a:custGeom>
              <a:avLst/>
              <a:gdLst/>
              <a:ahLst/>
              <a:cxnLst/>
              <a:rect l="l" t="t" r="r" b="b"/>
              <a:pathLst>
                <a:path w="273050" h="180340">
                  <a:moveTo>
                    <a:pt x="56743" y="4102"/>
                  </a:moveTo>
                  <a:lnTo>
                    <a:pt x="0" y="4102"/>
                  </a:lnTo>
                  <a:lnTo>
                    <a:pt x="0" y="180136"/>
                  </a:lnTo>
                  <a:lnTo>
                    <a:pt x="59131" y="180136"/>
                  </a:lnTo>
                  <a:lnTo>
                    <a:pt x="59131" y="99809"/>
                  </a:lnTo>
                  <a:lnTo>
                    <a:pt x="59474" y="91948"/>
                  </a:lnTo>
                  <a:lnTo>
                    <a:pt x="80742" y="55992"/>
                  </a:lnTo>
                  <a:lnTo>
                    <a:pt x="92976" y="53670"/>
                  </a:lnTo>
                  <a:lnTo>
                    <a:pt x="270668" y="53670"/>
                  </a:lnTo>
                  <a:lnTo>
                    <a:pt x="268026" y="35190"/>
                  </a:lnTo>
                  <a:lnTo>
                    <a:pt x="265197" y="30416"/>
                  </a:lnTo>
                  <a:lnTo>
                    <a:pt x="56057" y="30416"/>
                  </a:lnTo>
                  <a:lnTo>
                    <a:pt x="56743" y="25298"/>
                  </a:lnTo>
                  <a:lnTo>
                    <a:pt x="56743" y="4102"/>
                  </a:lnTo>
                  <a:close/>
                </a:path>
                <a:path w="273050" h="180340">
                  <a:moveTo>
                    <a:pt x="199631" y="53670"/>
                  </a:moveTo>
                  <a:lnTo>
                    <a:pt x="92976" y="53670"/>
                  </a:lnTo>
                  <a:lnTo>
                    <a:pt x="99871" y="55313"/>
                  </a:lnTo>
                  <a:lnTo>
                    <a:pt x="104044" y="59904"/>
                  </a:lnTo>
                  <a:lnTo>
                    <a:pt x="106103" y="66930"/>
                  </a:lnTo>
                  <a:lnTo>
                    <a:pt x="106654" y="75882"/>
                  </a:lnTo>
                  <a:lnTo>
                    <a:pt x="106654" y="180136"/>
                  </a:lnTo>
                  <a:lnTo>
                    <a:pt x="165785" y="180136"/>
                  </a:lnTo>
                  <a:lnTo>
                    <a:pt x="165785" y="92976"/>
                  </a:lnTo>
                  <a:lnTo>
                    <a:pt x="167157" y="86817"/>
                  </a:lnTo>
                  <a:lnTo>
                    <a:pt x="171167" y="73419"/>
                  </a:lnTo>
                  <a:lnTo>
                    <a:pt x="177746" y="62938"/>
                  </a:lnTo>
                  <a:lnTo>
                    <a:pt x="187149" y="56109"/>
                  </a:lnTo>
                  <a:lnTo>
                    <a:pt x="199631" y="53670"/>
                  </a:lnTo>
                  <a:close/>
                </a:path>
                <a:path w="273050" h="180340">
                  <a:moveTo>
                    <a:pt x="270668" y="53670"/>
                  </a:moveTo>
                  <a:lnTo>
                    <a:pt x="199631" y="53670"/>
                  </a:lnTo>
                  <a:lnTo>
                    <a:pt x="206518" y="55313"/>
                  </a:lnTo>
                  <a:lnTo>
                    <a:pt x="210688" y="59904"/>
                  </a:lnTo>
                  <a:lnTo>
                    <a:pt x="212745" y="66930"/>
                  </a:lnTo>
                  <a:lnTo>
                    <a:pt x="213296" y="75882"/>
                  </a:lnTo>
                  <a:lnTo>
                    <a:pt x="213296" y="180136"/>
                  </a:lnTo>
                  <a:lnTo>
                    <a:pt x="272427" y="180136"/>
                  </a:lnTo>
                  <a:lnTo>
                    <a:pt x="272427" y="65976"/>
                  </a:lnTo>
                  <a:lnTo>
                    <a:pt x="270668" y="53670"/>
                  </a:lnTo>
                  <a:close/>
                </a:path>
                <a:path w="273050" h="180340">
                  <a:moveTo>
                    <a:pt x="109042" y="0"/>
                  </a:moveTo>
                  <a:lnTo>
                    <a:pt x="90344" y="3023"/>
                  </a:lnTo>
                  <a:lnTo>
                    <a:pt x="75587" y="10598"/>
                  </a:lnTo>
                  <a:lnTo>
                    <a:pt x="64483" y="20477"/>
                  </a:lnTo>
                  <a:lnTo>
                    <a:pt x="56743" y="30416"/>
                  </a:lnTo>
                  <a:lnTo>
                    <a:pt x="265197" y="30416"/>
                  </a:lnTo>
                  <a:lnTo>
                    <a:pt x="264798" y="29743"/>
                  </a:lnTo>
                  <a:lnTo>
                    <a:pt x="158267" y="29743"/>
                  </a:lnTo>
                  <a:lnTo>
                    <a:pt x="149806" y="16732"/>
                  </a:lnTo>
                  <a:lnTo>
                    <a:pt x="138526" y="7437"/>
                  </a:lnTo>
                  <a:lnTo>
                    <a:pt x="124811" y="1859"/>
                  </a:lnTo>
                  <a:lnTo>
                    <a:pt x="109042" y="0"/>
                  </a:lnTo>
                  <a:close/>
                </a:path>
                <a:path w="273050" h="180340">
                  <a:moveTo>
                    <a:pt x="215341" y="0"/>
                  </a:moveTo>
                  <a:lnTo>
                    <a:pt x="196725" y="2579"/>
                  </a:lnTo>
                  <a:lnTo>
                    <a:pt x="180735" y="9356"/>
                  </a:lnTo>
                  <a:lnTo>
                    <a:pt x="167947" y="18891"/>
                  </a:lnTo>
                  <a:lnTo>
                    <a:pt x="158940" y="29743"/>
                  </a:lnTo>
                  <a:lnTo>
                    <a:pt x="264798" y="29743"/>
                  </a:lnTo>
                  <a:lnTo>
                    <a:pt x="255933" y="14785"/>
                  </a:lnTo>
                  <a:lnTo>
                    <a:pt x="237816" y="3482"/>
                  </a:lnTo>
                  <a:lnTo>
                    <a:pt x="215341" y="0"/>
                  </a:lnTo>
                  <a:close/>
                </a:path>
              </a:pathLst>
            </a:custGeom>
            <a:solidFill>
              <a:srgbClr val="00AB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9864" y="7104170"/>
              <a:ext cx="368143" cy="2485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5365" y="7104158"/>
              <a:ext cx="142544" cy="184251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4101" y="7049272"/>
            <a:ext cx="279232" cy="30693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484300" y="6640745"/>
            <a:ext cx="1721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31F20"/>
                </a:solidFill>
                <a:latin typeface="Roboto"/>
                <a:cs typeface="Roboto"/>
              </a:rPr>
              <a:t>Septembre</a:t>
            </a:r>
            <a:r>
              <a:rPr sz="1800" b="1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231F20"/>
                </a:solidFill>
                <a:latin typeface="Roboto"/>
                <a:cs typeface="Roboto"/>
              </a:rPr>
              <a:t>2022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38963" y="7490396"/>
            <a:ext cx="1283335" cy="69850"/>
          </a:xfrm>
          <a:custGeom>
            <a:avLst/>
            <a:gdLst/>
            <a:ahLst/>
            <a:cxnLst/>
            <a:rect l="l" t="t" r="r" b="b"/>
            <a:pathLst>
              <a:path w="1283334" h="69850">
                <a:moveTo>
                  <a:pt x="1282814" y="0"/>
                </a:moveTo>
                <a:lnTo>
                  <a:pt x="0" y="0"/>
                </a:lnTo>
                <a:lnTo>
                  <a:pt x="0" y="69608"/>
                </a:lnTo>
                <a:lnTo>
                  <a:pt x="1282814" y="69608"/>
                </a:lnTo>
                <a:lnTo>
                  <a:pt x="128281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8618" y="7490180"/>
            <a:ext cx="1283335" cy="69850"/>
          </a:xfrm>
          <a:custGeom>
            <a:avLst/>
            <a:gdLst/>
            <a:ahLst/>
            <a:cxnLst/>
            <a:rect l="l" t="t" r="r" b="b"/>
            <a:pathLst>
              <a:path w="1283335" h="69850">
                <a:moveTo>
                  <a:pt x="1282827" y="0"/>
                </a:moveTo>
                <a:lnTo>
                  <a:pt x="0" y="0"/>
                </a:lnTo>
                <a:lnTo>
                  <a:pt x="0" y="69824"/>
                </a:lnTo>
                <a:lnTo>
                  <a:pt x="1282827" y="69824"/>
                </a:lnTo>
                <a:lnTo>
                  <a:pt x="1282827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09176" y="7490396"/>
            <a:ext cx="1283335" cy="69850"/>
          </a:xfrm>
          <a:custGeom>
            <a:avLst/>
            <a:gdLst/>
            <a:ahLst/>
            <a:cxnLst/>
            <a:rect l="l" t="t" r="r" b="b"/>
            <a:pathLst>
              <a:path w="1283334" h="69850">
                <a:moveTo>
                  <a:pt x="1282827" y="0"/>
                </a:moveTo>
                <a:lnTo>
                  <a:pt x="0" y="0"/>
                </a:lnTo>
                <a:lnTo>
                  <a:pt x="0" y="69608"/>
                </a:lnTo>
                <a:lnTo>
                  <a:pt x="1282827" y="69608"/>
                </a:lnTo>
                <a:lnTo>
                  <a:pt x="1282827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61766" y="7490180"/>
            <a:ext cx="1283335" cy="69850"/>
          </a:xfrm>
          <a:custGeom>
            <a:avLst/>
            <a:gdLst/>
            <a:ahLst/>
            <a:cxnLst/>
            <a:rect l="l" t="t" r="r" b="b"/>
            <a:pathLst>
              <a:path w="1283335" h="69850">
                <a:moveTo>
                  <a:pt x="1282992" y="0"/>
                </a:moveTo>
                <a:lnTo>
                  <a:pt x="0" y="0"/>
                </a:lnTo>
                <a:lnTo>
                  <a:pt x="0" y="69824"/>
                </a:lnTo>
                <a:lnTo>
                  <a:pt x="1282992" y="69824"/>
                </a:lnTo>
                <a:lnTo>
                  <a:pt x="128299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22324" y="7490396"/>
            <a:ext cx="1283335" cy="69850"/>
          </a:xfrm>
          <a:custGeom>
            <a:avLst/>
            <a:gdLst/>
            <a:ahLst/>
            <a:cxnLst/>
            <a:rect l="l" t="t" r="r" b="b"/>
            <a:pathLst>
              <a:path w="1283334" h="69850">
                <a:moveTo>
                  <a:pt x="1282827" y="0"/>
                </a:moveTo>
                <a:lnTo>
                  <a:pt x="0" y="0"/>
                </a:lnTo>
                <a:lnTo>
                  <a:pt x="0" y="69608"/>
                </a:lnTo>
                <a:lnTo>
                  <a:pt x="1282827" y="69608"/>
                </a:lnTo>
                <a:lnTo>
                  <a:pt x="1282827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3829" y="7490180"/>
            <a:ext cx="1283335" cy="69850"/>
          </a:xfrm>
          <a:custGeom>
            <a:avLst/>
            <a:gdLst/>
            <a:ahLst/>
            <a:cxnLst/>
            <a:rect l="l" t="t" r="r" b="b"/>
            <a:pathLst>
              <a:path w="1283335" h="69850">
                <a:moveTo>
                  <a:pt x="1282992" y="0"/>
                </a:moveTo>
                <a:lnTo>
                  <a:pt x="0" y="0"/>
                </a:lnTo>
                <a:lnTo>
                  <a:pt x="0" y="69824"/>
                </a:lnTo>
                <a:lnTo>
                  <a:pt x="1282992" y="69824"/>
                </a:lnTo>
                <a:lnTo>
                  <a:pt x="128299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7488008"/>
            <a:ext cx="1283335" cy="72390"/>
          </a:xfrm>
          <a:custGeom>
            <a:avLst/>
            <a:gdLst/>
            <a:ahLst/>
            <a:cxnLst/>
            <a:rect l="l" t="t" r="r" b="b"/>
            <a:pathLst>
              <a:path w="1283335" h="72390">
                <a:moveTo>
                  <a:pt x="1282979" y="0"/>
                </a:moveTo>
                <a:lnTo>
                  <a:pt x="0" y="0"/>
                </a:lnTo>
                <a:lnTo>
                  <a:pt x="0" y="71996"/>
                </a:lnTo>
                <a:lnTo>
                  <a:pt x="1282979" y="71996"/>
                </a:lnTo>
                <a:lnTo>
                  <a:pt x="1282979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02034" y="5719533"/>
            <a:ext cx="1636929" cy="76199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98378" y="5709489"/>
            <a:ext cx="1427469" cy="809100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918006" y="5685383"/>
            <a:ext cx="2146300" cy="822960"/>
            <a:chOff x="918006" y="5685383"/>
            <a:chExt cx="2146300" cy="82296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8006" y="5685383"/>
              <a:ext cx="2146096" cy="82257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18006" y="5719798"/>
              <a:ext cx="2077720" cy="719455"/>
            </a:xfrm>
            <a:custGeom>
              <a:avLst/>
              <a:gdLst/>
              <a:ahLst/>
              <a:cxnLst/>
              <a:rect l="l" t="t" r="r" b="b"/>
              <a:pathLst>
                <a:path w="2077720" h="719454">
                  <a:moveTo>
                    <a:pt x="1941197" y="0"/>
                  </a:moveTo>
                  <a:lnTo>
                    <a:pt x="0" y="0"/>
                  </a:lnTo>
                  <a:lnTo>
                    <a:pt x="0" y="718883"/>
                  </a:lnTo>
                  <a:lnTo>
                    <a:pt x="1941197" y="718883"/>
                  </a:lnTo>
                  <a:lnTo>
                    <a:pt x="1984146" y="711907"/>
                  </a:lnTo>
                  <a:lnTo>
                    <a:pt x="2021535" y="692504"/>
                  </a:lnTo>
                  <a:lnTo>
                    <a:pt x="2051076" y="662963"/>
                  </a:lnTo>
                  <a:lnTo>
                    <a:pt x="2070479" y="625574"/>
                  </a:lnTo>
                  <a:lnTo>
                    <a:pt x="2077455" y="582625"/>
                  </a:lnTo>
                  <a:lnTo>
                    <a:pt x="2077455" y="136258"/>
                  </a:lnTo>
                  <a:lnTo>
                    <a:pt x="2070479" y="93309"/>
                  </a:lnTo>
                  <a:lnTo>
                    <a:pt x="2051076" y="55920"/>
                  </a:lnTo>
                  <a:lnTo>
                    <a:pt x="2021535" y="26379"/>
                  </a:lnTo>
                  <a:lnTo>
                    <a:pt x="1984146" y="6976"/>
                  </a:lnTo>
                  <a:lnTo>
                    <a:pt x="1941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3092" y="5791535"/>
              <a:ext cx="1761727" cy="597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36015"/>
            <a:ext cx="347345" cy="324485"/>
          </a:xfrm>
          <a:custGeom>
            <a:avLst/>
            <a:gdLst/>
            <a:ahLst/>
            <a:cxnLst/>
            <a:rect l="l" t="t" r="r" b="b"/>
            <a:pathLst>
              <a:path w="347345" h="324484">
                <a:moveTo>
                  <a:pt x="347294" y="0"/>
                </a:moveTo>
                <a:lnTo>
                  <a:pt x="0" y="0"/>
                </a:lnTo>
                <a:lnTo>
                  <a:pt x="0" y="323989"/>
                </a:lnTo>
                <a:lnTo>
                  <a:pt x="347294" y="323989"/>
                </a:lnTo>
                <a:lnTo>
                  <a:pt x="347294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6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18340" y="1016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9818" y="6692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72694" y="46419"/>
            <a:ext cx="4361180" cy="131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985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Pourquoi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politique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ville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?</a:t>
            </a:r>
            <a:endParaRPr sz="16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lang="fr-FR" sz="1400" b="1" spc="-5" dirty="0">
                <a:solidFill>
                  <a:srgbClr val="231F20"/>
                </a:solidFill>
                <a:latin typeface="Roboto"/>
                <a:cs typeface="Roboto"/>
              </a:rPr>
              <a:t>Mesurer l’effet réseau par la m</a:t>
            </a:r>
            <a:r>
              <a:rPr sz="1400" b="1" spc="-5" dirty="0" err="1">
                <a:solidFill>
                  <a:srgbClr val="231F20"/>
                </a:solidFill>
                <a:latin typeface="Roboto"/>
                <a:cs typeface="Roboto"/>
              </a:rPr>
              <a:t>ixité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 err="1">
                <a:solidFill>
                  <a:srgbClr val="231F20"/>
                </a:solidFill>
                <a:latin typeface="Roboto"/>
                <a:cs typeface="Roboto"/>
              </a:rPr>
              <a:t>sociale</a:t>
            </a:r>
            <a:endParaRPr sz="1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1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 dirty="0">
              <a:latin typeface="Roboto"/>
              <a:cs typeface="Roboto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10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9AA0E679-76A9-48F4-8D7C-18F39C2F74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518" y="1114425"/>
            <a:ext cx="9690100" cy="59146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36015"/>
            <a:ext cx="347345" cy="324485"/>
          </a:xfrm>
          <a:custGeom>
            <a:avLst/>
            <a:gdLst/>
            <a:ahLst/>
            <a:cxnLst/>
            <a:rect l="l" t="t" r="r" b="b"/>
            <a:pathLst>
              <a:path w="347345" h="324484">
                <a:moveTo>
                  <a:pt x="347294" y="0"/>
                </a:moveTo>
                <a:lnTo>
                  <a:pt x="0" y="0"/>
                </a:lnTo>
                <a:lnTo>
                  <a:pt x="0" y="323989"/>
                </a:lnTo>
                <a:lnTo>
                  <a:pt x="347294" y="323989"/>
                </a:lnTo>
                <a:lnTo>
                  <a:pt x="347294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422055"/>
            <a:ext cx="37680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Une</a:t>
            </a:r>
            <a:r>
              <a:rPr sz="2800" b="1" spc="-2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pauvreté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différente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7449" y="943203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57250" y="2391731"/>
            <a:ext cx="3356610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40"/>
              </a:spcBef>
            </a:pP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pauvreté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quartiers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prioritaires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Cnam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2021,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Cnaf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2020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et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Filosofi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2019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949" y="980505"/>
            <a:ext cx="3321050" cy="170497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0"/>
              </a:spcBef>
            </a:pP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Une</a:t>
            </a:r>
            <a:r>
              <a:rPr sz="1600" b="1" spc="-2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pauvreté</a:t>
            </a:r>
            <a:r>
              <a:rPr sz="1600" b="1" spc="-1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plus</a:t>
            </a:r>
            <a:r>
              <a:rPr sz="1600" b="1" spc="-2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familiale</a:t>
            </a:r>
            <a:r>
              <a:rPr sz="1600" b="1" spc="-1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:</a:t>
            </a:r>
            <a:endParaRPr sz="1600">
              <a:latin typeface="Roboto"/>
              <a:cs typeface="Roboto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100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personnes en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situation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pauv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é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Q</a:t>
            </a:r>
            <a:r>
              <a:rPr sz="1600" spc="-254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il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y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31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mineurs 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vulnérables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contre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seulement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11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100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personnes en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situation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pauvreté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qui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vivent dans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région.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71799" y="3133017"/>
            <a:ext cx="3283585" cy="3667125"/>
            <a:chOff x="6971799" y="3133017"/>
            <a:chExt cx="3283585" cy="3667125"/>
          </a:xfrm>
        </p:grpSpPr>
        <p:sp>
          <p:nvSpPr>
            <p:cNvPr id="18" name="object 18"/>
            <p:cNvSpPr/>
            <p:nvPr/>
          </p:nvSpPr>
          <p:spPr>
            <a:xfrm>
              <a:off x="7004583" y="3371570"/>
              <a:ext cx="1688464" cy="3362325"/>
            </a:xfrm>
            <a:custGeom>
              <a:avLst/>
              <a:gdLst/>
              <a:ahLst/>
              <a:cxnLst/>
              <a:rect l="l" t="t" r="r" b="b"/>
              <a:pathLst>
                <a:path w="1688465" h="3362325">
                  <a:moveTo>
                    <a:pt x="434797" y="0"/>
                  </a:moveTo>
                  <a:lnTo>
                    <a:pt x="0" y="0"/>
                  </a:lnTo>
                  <a:lnTo>
                    <a:pt x="0" y="134467"/>
                  </a:lnTo>
                  <a:lnTo>
                    <a:pt x="434797" y="134467"/>
                  </a:lnTo>
                  <a:lnTo>
                    <a:pt x="434797" y="0"/>
                  </a:lnTo>
                  <a:close/>
                </a:path>
                <a:path w="1688465" h="3362325">
                  <a:moveTo>
                    <a:pt x="810818" y="2823870"/>
                  </a:moveTo>
                  <a:lnTo>
                    <a:pt x="0" y="2823870"/>
                  </a:lnTo>
                  <a:lnTo>
                    <a:pt x="0" y="2958325"/>
                  </a:lnTo>
                  <a:lnTo>
                    <a:pt x="810818" y="2958325"/>
                  </a:lnTo>
                  <a:lnTo>
                    <a:pt x="810818" y="2823870"/>
                  </a:lnTo>
                  <a:close/>
                </a:path>
                <a:path w="1688465" h="3362325">
                  <a:moveTo>
                    <a:pt x="1050836" y="3227286"/>
                  </a:moveTo>
                  <a:lnTo>
                    <a:pt x="0" y="3227286"/>
                  </a:lnTo>
                  <a:lnTo>
                    <a:pt x="0" y="3361753"/>
                  </a:lnTo>
                  <a:lnTo>
                    <a:pt x="1050836" y="3361753"/>
                  </a:lnTo>
                  <a:lnTo>
                    <a:pt x="1050836" y="3227286"/>
                  </a:lnTo>
                  <a:close/>
                </a:path>
                <a:path w="1688465" h="3362325">
                  <a:moveTo>
                    <a:pt x="1229944" y="806856"/>
                  </a:moveTo>
                  <a:lnTo>
                    <a:pt x="0" y="806856"/>
                  </a:lnTo>
                  <a:lnTo>
                    <a:pt x="0" y="941324"/>
                  </a:lnTo>
                  <a:lnTo>
                    <a:pt x="1229944" y="941324"/>
                  </a:lnTo>
                  <a:lnTo>
                    <a:pt x="1229944" y="806856"/>
                  </a:lnTo>
                  <a:close/>
                </a:path>
                <a:path w="1688465" h="3362325">
                  <a:moveTo>
                    <a:pt x="1299006" y="1815350"/>
                  </a:moveTo>
                  <a:lnTo>
                    <a:pt x="0" y="1815350"/>
                  </a:lnTo>
                  <a:lnTo>
                    <a:pt x="0" y="1949818"/>
                  </a:lnTo>
                  <a:lnTo>
                    <a:pt x="1299006" y="1949818"/>
                  </a:lnTo>
                  <a:lnTo>
                    <a:pt x="1299006" y="1815350"/>
                  </a:lnTo>
                  <a:close/>
                </a:path>
                <a:path w="1688465" h="3362325">
                  <a:moveTo>
                    <a:pt x="1350505" y="1210144"/>
                  </a:moveTo>
                  <a:lnTo>
                    <a:pt x="0" y="1210144"/>
                  </a:lnTo>
                  <a:lnTo>
                    <a:pt x="0" y="1344612"/>
                  </a:lnTo>
                  <a:lnTo>
                    <a:pt x="1350505" y="1344612"/>
                  </a:lnTo>
                  <a:lnTo>
                    <a:pt x="1350505" y="1210144"/>
                  </a:lnTo>
                  <a:close/>
                </a:path>
                <a:path w="1688465" h="3362325">
                  <a:moveTo>
                    <a:pt x="1688287" y="2218639"/>
                  </a:moveTo>
                  <a:lnTo>
                    <a:pt x="0" y="2218639"/>
                  </a:lnTo>
                  <a:lnTo>
                    <a:pt x="0" y="2353106"/>
                  </a:lnTo>
                  <a:lnTo>
                    <a:pt x="1688287" y="2353106"/>
                  </a:lnTo>
                  <a:lnTo>
                    <a:pt x="1688287" y="2218639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04584" y="6766902"/>
              <a:ext cx="3248025" cy="29845"/>
            </a:xfrm>
            <a:custGeom>
              <a:avLst/>
              <a:gdLst/>
              <a:ahLst/>
              <a:cxnLst/>
              <a:rect l="l" t="t" r="r" b="b"/>
              <a:pathLst>
                <a:path w="3248025" h="29845">
                  <a:moveTo>
                    <a:pt x="0" y="0"/>
                  </a:moveTo>
                  <a:lnTo>
                    <a:pt x="3247428" y="0"/>
                  </a:lnTo>
                </a:path>
                <a:path w="3248025" h="29845">
                  <a:moveTo>
                    <a:pt x="0" y="0"/>
                  </a:moveTo>
                  <a:lnTo>
                    <a:pt x="0" y="29603"/>
                  </a:lnTo>
                </a:path>
                <a:path w="3248025" h="29845">
                  <a:moveTo>
                    <a:pt x="406031" y="0"/>
                  </a:moveTo>
                  <a:lnTo>
                    <a:pt x="406031" y="29603"/>
                  </a:lnTo>
                </a:path>
                <a:path w="3248025" h="29845">
                  <a:moveTo>
                    <a:pt x="811923" y="0"/>
                  </a:moveTo>
                  <a:lnTo>
                    <a:pt x="811923" y="29603"/>
                  </a:lnTo>
                </a:path>
                <a:path w="3248025" h="29845">
                  <a:moveTo>
                    <a:pt x="1217688" y="0"/>
                  </a:moveTo>
                  <a:lnTo>
                    <a:pt x="1217688" y="29603"/>
                  </a:lnTo>
                </a:path>
                <a:path w="3248025" h="29845">
                  <a:moveTo>
                    <a:pt x="1623580" y="0"/>
                  </a:moveTo>
                  <a:lnTo>
                    <a:pt x="1623580" y="29603"/>
                  </a:lnTo>
                </a:path>
                <a:path w="3248025" h="29845">
                  <a:moveTo>
                    <a:pt x="2029472" y="0"/>
                  </a:moveTo>
                  <a:lnTo>
                    <a:pt x="2029472" y="29603"/>
                  </a:lnTo>
                </a:path>
                <a:path w="3248025" h="29845">
                  <a:moveTo>
                    <a:pt x="2435237" y="0"/>
                  </a:moveTo>
                  <a:lnTo>
                    <a:pt x="2435237" y="29603"/>
                  </a:lnTo>
                </a:path>
                <a:path w="3248025" h="29845">
                  <a:moveTo>
                    <a:pt x="2841129" y="0"/>
                  </a:moveTo>
                  <a:lnTo>
                    <a:pt x="2841129" y="29603"/>
                  </a:lnTo>
                </a:path>
                <a:path w="3248025" h="29845">
                  <a:moveTo>
                    <a:pt x="3247428" y="0"/>
                  </a:moveTo>
                  <a:lnTo>
                    <a:pt x="3247428" y="29603"/>
                  </a:lnTo>
                </a:path>
              </a:pathLst>
            </a:custGeom>
            <a:ln w="584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04570" y="3170326"/>
              <a:ext cx="2719705" cy="3361690"/>
            </a:xfrm>
            <a:custGeom>
              <a:avLst/>
              <a:gdLst/>
              <a:ahLst/>
              <a:cxnLst/>
              <a:rect l="l" t="t" r="r" b="b"/>
              <a:pathLst>
                <a:path w="2719704" h="3361690">
                  <a:moveTo>
                    <a:pt x="751078" y="403009"/>
                  </a:moveTo>
                  <a:lnTo>
                    <a:pt x="12" y="403009"/>
                  </a:lnTo>
                  <a:lnTo>
                    <a:pt x="12" y="537616"/>
                  </a:lnTo>
                  <a:lnTo>
                    <a:pt x="751078" y="537616"/>
                  </a:lnTo>
                  <a:lnTo>
                    <a:pt x="751078" y="403009"/>
                  </a:lnTo>
                  <a:close/>
                </a:path>
                <a:path w="2719704" h="3361690">
                  <a:moveTo>
                    <a:pt x="1242098" y="0"/>
                  </a:moveTo>
                  <a:lnTo>
                    <a:pt x="12" y="0"/>
                  </a:lnTo>
                  <a:lnTo>
                    <a:pt x="12" y="133654"/>
                  </a:lnTo>
                  <a:lnTo>
                    <a:pt x="1242098" y="133654"/>
                  </a:lnTo>
                  <a:lnTo>
                    <a:pt x="1242098" y="0"/>
                  </a:lnTo>
                  <a:close/>
                </a:path>
                <a:path w="2719704" h="3361690">
                  <a:moveTo>
                    <a:pt x="1554365" y="806030"/>
                  </a:moveTo>
                  <a:lnTo>
                    <a:pt x="12" y="806030"/>
                  </a:lnTo>
                  <a:lnTo>
                    <a:pt x="12" y="940638"/>
                  </a:lnTo>
                  <a:lnTo>
                    <a:pt x="1554365" y="940638"/>
                  </a:lnTo>
                  <a:lnTo>
                    <a:pt x="1554365" y="806030"/>
                  </a:lnTo>
                  <a:close/>
                </a:path>
                <a:path w="2719704" h="3361690">
                  <a:moveTo>
                    <a:pt x="1567522" y="1210005"/>
                  </a:moveTo>
                  <a:lnTo>
                    <a:pt x="0" y="1210005"/>
                  </a:lnTo>
                  <a:lnTo>
                    <a:pt x="0" y="1344612"/>
                  </a:lnTo>
                  <a:lnTo>
                    <a:pt x="1567522" y="1344612"/>
                  </a:lnTo>
                  <a:lnTo>
                    <a:pt x="1567522" y="1210005"/>
                  </a:lnTo>
                  <a:close/>
                </a:path>
                <a:path w="2719704" h="3361690">
                  <a:moveTo>
                    <a:pt x="1711464" y="2823032"/>
                  </a:moveTo>
                  <a:lnTo>
                    <a:pt x="12" y="2823032"/>
                  </a:lnTo>
                  <a:lnTo>
                    <a:pt x="12" y="2957779"/>
                  </a:lnTo>
                  <a:lnTo>
                    <a:pt x="1711464" y="2957779"/>
                  </a:lnTo>
                  <a:lnTo>
                    <a:pt x="1711464" y="2823032"/>
                  </a:lnTo>
                  <a:close/>
                </a:path>
                <a:path w="2719704" h="3361690">
                  <a:moveTo>
                    <a:pt x="1734908" y="3227006"/>
                  </a:moveTo>
                  <a:lnTo>
                    <a:pt x="25" y="3227006"/>
                  </a:lnTo>
                  <a:lnTo>
                    <a:pt x="25" y="3361613"/>
                  </a:lnTo>
                  <a:lnTo>
                    <a:pt x="1734908" y="3361613"/>
                  </a:lnTo>
                  <a:lnTo>
                    <a:pt x="1734908" y="3227006"/>
                  </a:lnTo>
                  <a:close/>
                </a:path>
                <a:path w="2719704" h="3361690">
                  <a:moveTo>
                    <a:pt x="2663482" y="2218093"/>
                  </a:moveTo>
                  <a:lnTo>
                    <a:pt x="12" y="2218093"/>
                  </a:lnTo>
                  <a:lnTo>
                    <a:pt x="12" y="2352700"/>
                  </a:lnTo>
                  <a:lnTo>
                    <a:pt x="2663482" y="2352700"/>
                  </a:lnTo>
                  <a:lnTo>
                    <a:pt x="2663482" y="2218093"/>
                  </a:lnTo>
                  <a:close/>
                </a:path>
                <a:path w="2719704" h="3361690">
                  <a:moveTo>
                    <a:pt x="2719552" y="1814944"/>
                  </a:moveTo>
                  <a:lnTo>
                    <a:pt x="0" y="1814944"/>
                  </a:lnTo>
                  <a:lnTo>
                    <a:pt x="0" y="1949691"/>
                  </a:lnTo>
                  <a:lnTo>
                    <a:pt x="2719552" y="1949691"/>
                  </a:lnTo>
                  <a:lnTo>
                    <a:pt x="2719552" y="1814944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04584" y="3136192"/>
              <a:ext cx="0" cy="3630929"/>
            </a:xfrm>
            <a:custGeom>
              <a:avLst/>
              <a:gdLst/>
              <a:ahLst/>
              <a:cxnLst/>
              <a:rect l="l" t="t" r="r" b="b"/>
              <a:pathLst>
                <a:path h="3630929">
                  <a:moveTo>
                    <a:pt x="0" y="0"/>
                  </a:moveTo>
                  <a:lnTo>
                    <a:pt x="0" y="3630714"/>
                  </a:lnTo>
                </a:path>
              </a:pathLst>
            </a:custGeom>
            <a:ln w="584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74974" y="3136192"/>
              <a:ext cx="29845" cy="3630929"/>
            </a:xfrm>
            <a:custGeom>
              <a:avLst/>
              <a:gdLst/>
              <a:ahLst/>
              <a:cxnLst/>
              <a:rect l="l" t="t" r="r" b="b"/>
              <a:pathLst>
                <a:path w="29845" h="3630929">
                  <a:moveTo>
                    <a:pt x="0" y="0"/>
                  </a:moveTo>
                  <a:lnTo>
                    <a:pt x="29603" y="0"/>
                  </a:lnTo>
                </a:path>
                <a:path w="29845" h="3630929">
                  <a:moveTo>
                    <a:pt x="0" y="201510"/>
                  </a:moveTo>
                  <a:lnTo>
                    <a:pt x="29603" y="201510"/>
                  </a:lnTo>
                </a:path>
                <a:path w="29845" h="3630929">
                  <a:moveTo>
                    <a:pt x="0" y="403428"/>
                  </a:moveTo>
                  <a:lnTo>
                    <a:pt x="29603" y="403428"/>
                  </a:lnTo>
                </a:path>
                <a:path w="29845" h="3630929">
                  <a:moveTo>
                    <a:pt x="0" y="605485"/>
                  </a:moveTo>
                  <a:lnTo>
                    <a:pt x="29603" y="605485"/>
                  </a:lnTo>
                </a:path>
                <a:path w="29845" h="3630929">
                  <a:moveTo>
                    <a:pt x="0" y="806450"/>
                  </a:moveTo>
                  <a:lnTo>
                    <a:pt x="29603" y="806450"/>
                  </a:lnTo>
                </a:path>
                <a:path w="29845" h="3630929">
                  <a:moveTo>
                    <a:pt x="0" y="1008494"/>
                  </a:moveTo>
                  <a:lnTo>
                    <a:pt x="29603" y="1008494"/>
                  </a:lnTo>
                </a:path>
                <a:path w="29845" h="3630929">
                  <a:moveTo>
                    <a:pt x="0" y="1210424"/>
                  </a:moveTo>
                  <a:lnTo>
                    <a:pt x="29603" y="1210424"/>
                  </a:lnTo>
                </a:path>
                <a:path w="29845" h="3630929">
                  <a:moveTo>
                    <a:pt x="0" y="1411516"/>
                  </a:moveTo>
                  <a:lnTo>
                    <a:pt x="29603" y="1411516"/>
                  </a:lnTo>
                </a:path>
                <a:path w="29845" h="3630929">
                  <a:moveTo>
                    <a:pt x="0" y="1613433"/>
                  </a:moveTo>
                  <a:lnTo>
                    <a:pt x="29603" y="1613433"/>
                  </a:lnTo>
                </a:path>
                <a:path w="29845" h="3630929">
                  <a:moveTo>
                    <a:pt x="0" y="1815490"/>
                  </a:moveTo>
                  <a:lnTo>
                    <a:pt x="29603" y="1815490"/>
                  </a:lnTo>
                </a:path>
                <a:path w="29845" h="3630929">
                  <a:moveTo>
                    <a:pt x="0" y="2017407"/>
                  </a:moveTo>
                  <a:lnTo>
                    <a:pt x="29603" y="2017407"/>
                  </a:lnTo>
                </a:path>
                <a:path w="29845" h="3630929">
                  <a:moveTo>
                    <a:pt x="0" y="2218512"/>
                  </a:moveTo>
                  <a:lnTo>
                    <a:pt x="29603" y="2218512"/>
                  </a:lnTo>
                </a:path>
                <a:path w="29845" h="3630929">
                  <a:moveTo>
                    <a:pt x="0" y="2420429"/>
                  </a:moveTo>
                  <a:lnTo>
                    <a:pt x="29603" y="2420429"/>
                  </a:lnTo>
                </a:path>
                <a:path w="29845" h="3630929">
                  <a:moveTo>
                    <a:pt x="0" y="2622486"/>
                  </a:moveTo>
                  <a:lnTo>
                    <a:pt x="29603" y="2622486"/>
                  </a:lnTo>
                </a:path>
                <a:path w="29845" h="3630929">
                  <a:moveTo>
                    <a:pt x="0" y="2823578"/>
                  </a:moveTo>
                  <a:lnTo>
                    <a:pt x="29603" y="2823578"/>
                  </a:lnTo>
                </a:path>
                <a:path w="29845" h="3630929">
                  <a:moveTo>
                    <a:pt x="0" y="3025495"/>
                  </a:moveTo>
                  <a:lnTo>
                    <a:pt x="29603" y="3025495"/>
                  </a:lnTo>
                </a:path>
                <a:path w="29845" h="3630929">
                  <a:moveTo>
                    <a:pt x="0" y="3227552"/>
                  </a:moveTo>
                  <a:lnTo>
                    <a:pt x="29603" y="3227552"/>
                  </a:lnTo>
                </a:path>
                <a:path w="29845" h="3630929">
                  <a:moveTo>
                    <a:pt x="0" y="3428517"/>
                  </a:moveTo>
                  <a:lnTo>
                    <a:pt x="29603" y="3428517"/>
                  </a:lnTo>
                </a:path>
                <a:path w="29845" h="3630929">
                  <a:moveTo>
                    <a:pt x="0" y="3630714"/>
                  </a:moveTo>
                  <a:lnTo>
                    <a:pt x="29603" y="3630714"/>
                  </a:lnTo>
                </a:path>
              </a:pathLst>
            </a:custGeom>
            <a:ln w="584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280851" y="3168893"/>
            <a:ext cx="18859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31%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73451" y="3370506"/>
            <a:ext cx="18859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11%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90222" y="3572119"/>
            <a:ext cx="18796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93668" y="3976215"/>
            <a:ext cx="18859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38%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68918" y="4177831"/>
            <a:ext cx="18796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06555" y="4379175"/>
            <a:ext cx="18796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0" dirty="0">
                <a:solidFill>
                  <a:srgbClr val="231F20"/>
                </a:solidFill>
                <a:latin typeface="Roboto"/>
                <a:cs typeface="Roboto"/>
              </a:rPr>
              <a:t>39%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89426" y="4580961"/>
            <a:ext cx="18859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33%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58988" y="4984851"/>
            <a:ext cx="18859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37971" y="5186639"/>
            <a:ext cx="18796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32%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02647" y="5387949"/>
            <a:ext cx="18796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0" dirty="0">
                <a:solidFill>
                  <a:srgbClr val="231F20"/>
                </a:solidFill>
                <a:latin typeface="Roboto"/>
                <a:cs typeface="Roboto"/>
              </a:rPr>
              <a:t>66%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27165" y="5589562"/>
            <a:ext cx="18859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42%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50624" y="5993625"/>
            <a:ext cx="18859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42%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49448" y="6195241"/>
            <a:ext cx="18859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74324" y="6396857"/>
            <a:ext cx="18796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43%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89624" y="6598232"/>
            <a:ext cx="18859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31293" y="6810185"/>
            <a:ext cx="14795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70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10355" y="6810185"/>
            <a:ext cx="20256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20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16699" y="6810185"/>
            <a:ext cx="20193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700" b="1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22576" y="6810185"/>
            <a:ext cx="20193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700" b="1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28639" y="6810185"/>
            <a:ext cx="20193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700" b="1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34517" y="6810185"/>
            <a:ext cx="20193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700" b="1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40581" y="6810185"/>
            <a:ext cx="20193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700" b="1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746644" y="6810185"/>
            <a:ext cx="20193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1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700" b="1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52521" y="6810185"/>
            <a:ext cx="20256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20" dirty="0">
                <a:solidFill>
                  <a:srgbClr val="231F20"/>
                </a:solidFill>
                <a:latin typeface="Roboto"/>
                <a:cs typeface="Roboto"/>
              </a:rPr>
              <a:t>80%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05725" y="3159269"/>
            <a:ext cx="1330325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35"/>
              </a:spcBef>
            </a:pPr>
            <a:r>
              <a:rPr sz="700" spc="2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25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o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uv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el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e-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Aqui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endParaRPr sz="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Roboto"/>
              <a:cs typeface="Roboto"/>
            </a:endParaRPr>
          </a:p>
          <a:p>
            <a:pPr marR="9525" algn="r">
              <a:lnSpc>
                <a:spcPct val="100000"/>
              </a:lnSpc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7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Fran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e métropo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litaine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89620" y="3966748"/>
            <a:ext cx="1442720" cy="742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00">
              <a:latin typeface="Roboto"/>
              <a:cs typeface="Roboto"/>
            </a:endParaRPr>
          </a:p>
          <a:p>
            <a:pPr marR="6985" algn="r">
              <a:lnSpc>
                <a:spcPct val="100000"/>
              </a:lnSpc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</a:pPr>
            <a:r>
              <a:rPr sz="7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Roboto"/>
              <a:cs typeface="Roboto"/>
            </a:endParaRPr>
          </a:p>
          <a:p>
            <a:pPr marR="8890" algn="r">
              <a:lnSpc>
                <a:spcPct val="100000"/>
              </a:lnSpc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05758" y="4975335"/>
            <a:ext cx="1326515" cy="5410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00">
              <a:latin typeface="Roboto"/>
              <a:cs typeface="Roboto"/>
            </a:endParaRPr>
          </a:p>
          <a:p>
            <a:pPr marR="6985" algn="r">
              <a:lnSpc>
                <a:spcPct val="100000"/>
              </a:lnSpc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</a:pPr>
            <a:r>
              <a:rPr sz="7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89618" y="5580104"/>
            <a:ext cx="143954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89620" y="5984002"/>
            <a:ext cx="1442720" cy="742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700">
              <a:latin typeface="Roboto"/>
              <a:cs typeface="Roboto"/>
            </a:endParaRPr>
          </a:p>
          <a:p>
            <a:pPr marL="236220" marR="5715" indent="-107950" algn="r">
              <a:lnSpc>
                <a:spcPct val="189000"/>
              </a:lnSpc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Hors 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Nouvelle-Aquitaine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00">
              <a:latin typeface="Roboto"/>
              <a:cs typeface="Roboto"/>
            </a:endParaRPr>
          </a:p>
          <a:p>
            <a:pPr marR="8255" algn="r">
              <a:lnSpc>
                <a:spcPct val="100000"/>
              </a:lnSpc>
              <a:spcBef>
                <a:spcPts val="5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700">
              <a:latin typeface="Roboto"/>
              <a:cs typeface="Roboto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996259" y="3807162"/>
            <a:ext cx="6328410" cy="2049145"/>
            <a:chOff x="3996259" y="3807162"/>
            <a:chExt cx="6328410" cy="2049145"/>
          </a:xfrm>
        </p:grpSpPr>
        <p:sp>
          <p:nvSpPr>
            <p:cNvPr id="53" name="object 53"/>
            <p:cNvSpPr/>
            <p:nvPr/>
          </p:nvSpPr>
          <p:spPr>
            <a:xfrm>
              <a:off x="4017810" y="3810083"/>
              <a:ext cx="6303645" cy="7620"/>
            </a:xfrm>
            <a:custGeom>
              <a:avLst/>
              <a:gdLst/>
              <a:ahLst/>
              <a:cxnLst/>
              <a:rect l="l" t="t" r="r" b="b"/>
              <a:pathLst>
                <a:path w="6303645" h="7620">
                  <a:moveTo>
                    <a:pt x="0" y="7124"/>
                  </a:moveTo>
                  <a:lnTo>
                    <a:pt x="6303568" y="0"/>
                  </a:lnTo>
                </a:path>
              </a:pathLst>
            </a:custGeom>
            <a:ln w="5842">
              <a:solidFill>
                <a:srgbClr val="0592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9180" y="4807336"/>
              <a:ext cx="6304280" cy="6350"/>
            </a:xfrm>
            <a:custGeom>
              <a:avLst/>
              <a:gdLst/>
              <a:ahLst/>
              <a:cxnLst/>
              <a:rect l="l" t="t" r="r" b="b"/>
              <a:pathLst>
                <a:path w="6304280" h="6350">
                  <a:moveTo>
                    <a:pt x="0" y="6172"/>
                  </a:moveTo>
                  <a:lnTo>
                    <a:pt x="6303695" y="0"/>
                  </a:lnTo>
                </a:path>
              </a:pathLst>
            </a:custGeom>
            <a:ln w="5842">
              <a:solidFill>
                <a:srgbClr val="0592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07638" y="5845863"/>
              <a:ext cx="6305550" cy="7620"/>
            </a:xfrm>
            <a:custGeom>
              <a:avLst/>
              <a:gdLst/>
              <a:ahLst/>
              <a:cxnLst/>
              <a:rect l="l" t="t" r="r" b="b"/>
              <a:pathLst>
                <a:path w="6305550" h="7620">
                  <a:moveTo>
                    <a:pt x="0" y="7124"/>
                  </a:moveTo>
                  <a:lnTo>
                    <a:pt x="6305384" y="0"/>
                  </a:lnTo>
                </a:path>
              </a:pathLst>
            </a:custGeom>
            <a:ln w="5842">
              <a:solidFill>
                <a:srgbClr val="0592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175670" y="3208044"/>
            <a:ext cx="1124585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" algn="just">
              <a:lnSpc>
                <a:spcPct val="101099"/>
              </a:lnSpc>
              <a:spcBef>
                <a:spcPts val="100"/>
              </a:spcBef>
            </a:pP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Mineurs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situation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de vulnérabilité parmi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8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8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pauvres</a:t>
            </a:r>
            <a:endParaRPr sz="85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300342" y="3979085"/>
            <a:ext cx="91757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1099"/>
              </a:lnSpc>
              <a:spcBef>
                <a:spcPts val="100"/>
              </a:spcBef>
            </a:pP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Mineurs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bénéficiaires</a:t>
            </a:r>
            <a:r>
              <a:rPr sz="850"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50"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850" b="1" spc="-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C2S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parmi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l'ensemble des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bénéficiaires</a:t>
            </a:r>
            <a:r>
              <a:rPr sz="850"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C2S</a:t>
            </a:r>
            <a:endParaRPr sz="85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53585" y="5136632"/>
            <a:ext cx="891540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5080" indent="-45085">
              <a:lnSpc>
                <a:spcPct val="101099"/>
              </a:lnSpc>
              <a:spcBef>
                <a:spcPts val="100"/>
              </a:spcBef>
            </a:pP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Mén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ge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85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vres 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allocataires des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minima</a:t>
            </a:r>
            <a:r>
              <a:rPr sz="850"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sociaux</a:t>
            </a:r>
            <a:endParaRPr sz="85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98941" y="5960807"/>
            <a:ext cx="891540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1099"/>
              </a:lnSpc>
              <a:spcBef>
                <a:spcPts val="100"/>
              </a:spcBef>
            </a:pP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Mén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ge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85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vres 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dont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100%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 ressources </a:t>
            </a:r>
            <a:r>
              <a:rPr sz="850" b="1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proviennent des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prestations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sociales</a:t>
            </a:r>
            <a:endParaRPr sz="85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0949" y="3275503"/>
            <a:ext cx="3319779" cy="146113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0"/>
              </a:spcBef>
            </a:pP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Une</a:t>
            </a:r>
            <a:r>
              <a:rPr sz="1600" b="1" spc="-2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pauvreté</a:t>
            </a:r>
            <a:r>
              <a:rPr sz="1600" b="1" spc="-1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plus</a:t>
            </a:r>
            <a:r>
              <a:rPr sz="1600" b="1" spc="-2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durable</a:t>
            </a:r>
            <a:r>
              <a:rPr sz="1600" b="1" spc="-2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:</a:t>
            </a:r>
            <a:endParaRPr sz="1600">
              <a:latin typeface="Roboto"/>
              <a:cs typeface="Roboto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100 ménages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situation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pauvreté,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il y a 67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bénéficiaires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minima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sociaux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qui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vivent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QP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contre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32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région.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69849" y="985140"/>
            <a:ext cx="6269990" cy="121729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0"/>
              </a:spcBef>
            </a:pP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Une</a:t>
            </a:r>
            <a:r>
              <a:rPr sz="1600" b="1" spc="-1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intensité</a:t>
            </a:r>
            <a:r>
              <a:rPr sz="1600" b="1" spc="-1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de</a:t>
            </a:r>
            <a:r>
              <a:rPr sz="1600" b="1" spc="-1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la</a:t>
            </a:r>
            <a:r>
              <a:rPr sz="1600" b="1" spc="-1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pauvreté plus</a:t>
            </a:r>
            <a:r>
              <a:rPr sz="1600" b="1" spc="-1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forte</a:t>
            </a:r>
            <a:r>
              <a:rPr sz="1600" b="1" spc="-1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:</a:t>
            </a:r>
            <a:endParaRPr sz="1600">
              <a:latin typeface="Roboto"/>
              <a:cs typeface="Roboto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100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ménages en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situation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pauvreté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QP,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il y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 42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qui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dépendent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à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100%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prestations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sociales,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contre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100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ménages en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situation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pauvreté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qui vivent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région</a:t>
            </a:r>
            <a:r>
              <a:rPr sz="1600" spc="-5" dirty="0">
                <a:solidFill>
                  <a:srgbClr val="005F73"/>
                </a:solidFill>
                <a:latin typeface="Roboto"/>
                <a:cs typeface="Roboto"/>
              </a:rPr>
              <a:t>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6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18340" y="1016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9818" y="6692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1260937" y="46419"/>
            <a:ext cx="2973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Pourquoi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  <a:r>
              <a:rPr spc="-10" dirty="0"/>
              <a:t> </a:t>
            </a:r>
            <a:r>
              <a:rPr dirty="0"/>
              <a:t>?</a:t>
            </a:r>
          </a:p>
        </p:txBody>
      </p:sp>
      <p:sp>
        <p:nvSpPr>
          <p:cNvPr id="70" name="object 70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11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36015"/>
            <a:ext cx="347345" cy="324485"/>
          </a:xfrm>
          <a:custGeom>
            <a:avLst/>
            <a:gdLst/>
            <a:ahLst/>
            <a:cxnLst/>
            <a:rect l="l" t="t" r="r" b="b"/>
            <a:pathLst>
              <a:path w="347345" h="324484">
                <a:moveTo>
                  <a:pt x="347294" y="0"/>
                </a:moveTo>
                <a:lnTo>
                  <a:pt x="0" y="0"/>
                </a:lnTo>
                <a:lnTo>
                  <a:pt x="0" y="323989"/>
                </a:lnTo>
                <a:lnTo>
                  <a:pt x="347294" y="323989"/>
                </a:lnTo>
                <a:lnTo>
                  <a:pt x="347294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60552" y="943203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0949" y="404055"/>
            <a:ext cx="64446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5F73"/>
                </a:solidFill>
              </a:rPr>
              <a:t>Pourquoi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la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politique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de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la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ville,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encore </a:t>
            </a:r>
            <a:r>
              <a:rPr sz="2800" dirty="0">
                <a:solidFill>
                  <a:srgbClr val="005F73"/>
                </a:solidFill>
              </a:rPr>
              <a:t>?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401298" y="1100155"/>
            <a:ext cx="7383801" cy="1895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173355" algn="l"/>
              </a:tabLst>
            </a:pP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dynamiques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 err="1">
                <a:solidFill>
                  <a:srgbClr val="231F20"/>
                </a:solidFill>
                <a:latin typeface="Roboto"/>
                <a:cs typeface="Roboto"/>
              </a:rPr>
              <a:t>spécifiques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lang="fr-FR" spc="-10" dirty="0">
                <a:solidFill>
                  <a:srgbClr val="231F20"/>
                </a:solidFill>
                <a:latin typeface="Roboto"/>
                <a:cs typeface="Roboto"/>
              </a:rPr>
              <a:t>mesurées avec 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synthétique,</a:t>
            </a:r>
            <a:endParaRPr sz="1800" dirty="0">
              <a:latin typeface="Roboto"/>
              <a:cs typeface="Roboto"/>
            </a:endParaRPr>
          </a:p>
          <a:p>
            <a:pPr marL="172720" indent="-160655">
              <a:lnSpc>
                <a:spcPct val="100000"/>
              </a:lnSpc>
              <a:spcBef>
                <a:spcPts val="1440"/>
              </a:spcBef>
              <a:buChar char="-"/>
              <a:tabLst>
                <a:tab pos="173355" algn="l"/>
              </a:tabLst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niveau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vie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qui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décroche,</a:t>
            </a:r>
            <a:endParaRPr sz="1800" dirty="0">
              <a:latin typeface="Roboto"/>
              <a:cs typeface="Roboto"/>
            </a:endParaRPr>
          </a:p>
          <a:p>
            <a:pPr marL="172720" indent="-160655">
              <a:lnSpc>
                <a:spcPct val="100000"/>
              </a:lnSpc>
              <a:spcBef>
                <a:spcPts val="1440"/>
              </a:spcBef>
              <a:buChar char="-"/>
              <a:tabLst>
                <a:tab pos="173355" algn="l"/>
              </a:tabLst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d’emploi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toujours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faible,</a:t>
            </a:r>
            <a:endParaRPr sz="1800" dirty="0">
              <a:latin typeface="Roboto"/>
              <a:cs typeface="Roboto"/>
            </a:endParaRPr>
          </a:p>
          <a:p>
            <a:pPr marL="12700" marR="5080">
              <a:lnSpc>
                <a:spcPts val="1800"/>
              </a:lnSpc>
              <a:spcBef>
                <a:spcPts val="1800"/>
              </a:spcBef>
              <a:buChar char="-"/>
              <a:tabLst>
                <a:tab pos="144780" algn="l"/>
              </a:tabLst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800" spc="-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ni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v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ea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800" spc="-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800" spc="-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formatio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800" spc="-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qu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1800" spc="-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800" spc="-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pa</a:t>
            </a:r>
            <a:r>
              <a:rPr sz="1800" spc="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vient</a:t>
            </a:r>
            <a:r>
              <a:rPr sz="1800" spc="-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pa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800" spc="-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800" spc="-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800" spc="-2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og</a:t>
            </a:r>
            <a:r>
              <a:rPr sz="1800" spc="-2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esser 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même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rythme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qu’ailleurs.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885" y="3208930"/>
            <a:ext cx="3394075" cy="5321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4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développement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territoires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ANCT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&amp;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2011-2018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Traitements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©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Compas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3753" y="3783203"/>
            <a:ext cx="4848225" cy="1697355"/>
            <a:chOff x="363753" y="3783203"/>
            <a:chExt cx="4848225" cy="1697355"/>
          </a:xfrm>
        </p:grpSpPr>
        <p:sp>
          <p:nvSpPr>
            <p:cNvPr id="18" name="object 18"/>
            <p:cNvSpPr/>
            <p:nvPr/>
          </p:nvSpPr>
          <p:spPr>
            <a:xfrm>
              <a:off x="363753" y="3783203"/>
              <a:ext cx="4848225" cy="631190"/>
            </a:xfrm>
            <a:custGeom>
              <a:avLst/>
              <a:gdLst/>
              <a:ahLst/>
              <a:cxnLst/>
              <a:rect l="l" t="t" r="r" b="b"/>
              <a:pathLst>
                <a:path w="4848225" h="631189">
                  <a:moveTo>
                    <a:pt x="4847907" y="0"/>
                  </a:moveTo>
                  <a:lnTo>
                    <a:pt x="0" y="0"/>
                  </a:lnTo>
                  <a:lnTo>
                    <a:pt x="0" y="630897"/>
                  </a:lnTo>
                  <a:lnTo>
                    <a:pt x="4847907" y="630897"/>
                  </a:lnTo>
                  <a:lnTo>
                    <a:pt x="4847907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89208" y="4435868"/>
              <a:ext cx="272999" cy="4352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77333" y="4412132"/>
              <a:ext cx="8255" cy="107314"/>
            </a:xfrm>
            <a:custGeom>
              <a:avLst/>
              <a:gdLst/>
              <a:ahLst/>
              <a:cxnLst/>
              <a:rect l="l" t="t" r="r" b="b"/>
              <a:pathLst>
                <a:path w="8254" h="107314">
                  <a:moveTo>
                    <a:pt x="7924" y="87033"/>
                  </a:moveTo>
                  <a:lnTo>
                    <a:pt x="0" y="87033"/>
                  </a:lnTo>
                  <a:lnTo>
                    <a:pt x="0" y="106819"/>
                  </a:lnTo>
                  <a:lnTo>
                    <a:pt x="7924" y="106819"/>
                  </a:lnTo>
                  <a:lnTo>
                    <a:pt x="7924" y="87033"/>
                  </a:lnTo>
                  <a:close/>
                </a:path>
                <a:path w="8254" h="107314">
                  <a:moveTo>
                    <a:pt x="7924" y="57365"/>
                  </a:moveTo>
                  <a:lnTo>
                    <a:pt x="0" y="57365"/>
                  </a:lnTo>
                  <a:lnTo>
                    <a:pt x="0" y="79121"/>
                  </a:lnTo>
                  <a:lnTo>
                    <a:pt x="7924" y="79121"/>
                  </a:lnTo>
                  <a:lnTo>
                    <a:pt x="7924" y="57365"/>
                  </a:lnTo>
                  <a:close/>
                </a:path>
                <a:path w="8254" h="107314">
                  <a:moveTo>
                    <a:pt x="7924" y="27686"/>
                  </a:moveTo>
                  <a:lnTo>
                    <a:pt x="0" y="27686"/>
                  </a:lnTo>
                  <a:lnTo>
                    <a:pt x="0" y="49453"/>
                  </a:lnTo>
                  <a:lnTo>
                    <a:pt x="7924" y="49453"/>
                  </a:lnTo>
                  <a:lnTo>
                    <a:pt x="7924" y="27686"/>
                  </a:lnTo>
                  <a:close/>
                </a:path>
                <a:path w="8254" h="107314">
                  <a:moveTo>
                    <a:pt x="7924" y="0"/>
                  </a:moveTo>
                  <a:lnTo>
                    <a:pt x="0" y="0"/>
                  </a:lnTo>
                  <a:lnTo>
                    <a:pt x="0" y="19773"/>
                  </a:lnTo>
                  <a:lnTo>
                    <a:pt x="7924" y="19773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9208" y="4542688"/>
              <a:ext cx="128587" cy="4352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77333" y="4518952"/>
              <a:ext cx="8255" cy="107314"/>
            </a:xfrm>
            <a:custGeom>
              <a:avLst/>
              <a:gdLst/>
              <a:ahLst/>
              <a:cxnLst/>
              <a:rect l="l" t="t" r="r" b="b"/>
              <a:pathLst>
                <a:path w="8254" h="107314">
                  <a:moveTo>
                    <a:pt x="7924" y="98907"/>
                  </a:moveTo>
                  <a:lnTo>
                    <a:pt x="0" y="98907"/>
                  </a:lnTo>
                  <a:lnTo>
                    <a:pt x="0" y="106819"/>
                  </a:lnTo>
                  <a:lnTo>
                    <a:pt x="7924" y="106819"/>
                  </a:lnTo>
                  <a:lnTo>
                    <a:pt x="7924" y="98907"/>
                  </a:lnTo>
                  <a:close/>
                </a:path>
                <a:path w="8254" h="107314">
                  <a:moveTo>
                    <a:pt x="7924" y="69240"/>
                  </a:moveTo>
                  <a:lnTo>
                    <a:pt x="0" y="69240"/>
                  </a:lnTo>
                  <a:lnTo>
                    <a:pt x="0" y="91008"/>
                  </a:lnTo>
                  <a:lnTo>
                    <a:pt x="7924" y="91008"/>
                  </a:lnTo>
                  <a:lnTo>
                    <a:pt x="7924" y="69240"/>
                  </a:lnTo>
                  <a:close/>
                </a:path>
                <a:path w="8254" h="107314">
                  <a:moveTo>
                    <a:pt x="7924" y="39560"/>
                  </a:moveTo>
                  <a:lnTo>
                    <a:pt x="0" y="39560"/>
                  </a:lnTo>
                  <a:lnTo>
                    <a:pt x="0" y="61328"/>
                  </a:lnTo>
                  <a:lnTo>
                    <a:pt x="7924" y="61328"/>
                  </a:lnTo>
                  <a:lnTo>
                    <a:pt x="7924" y="39560"/>
                  </a:lnTo>
                  <a:close/>
                </a:path>
                <a:path w="8254" h="107314">
                  <a:moveTo>
                    <a:pt x="7924" y="9893"/>
                  </a:moveTo>
                  <a:lnTo>
                    <a:pt x="0" y="9893"/>
                  </a:lnTo>
                  <a:lnTo>
                    <a:pt x="0" y="31648"/>
                  </a:lnTo>
                  <a:lnTo>
                    <a:pt x="7924" y="31648"/>
                  </a:lnTo>
                  <a:lnTo>
                    <a:pt x="7924" y="9893"/>
                  </a:lnTo>
                  <a:close/>
                </a:path>
                <a:path w="8254" h="107314">
                  <a:moveTo>
                    <a:pt x="7924" y="0"/>
                  </a:moveTo>
                  <a:lnTo>
                    <a:pt x="0" y="0"/>
                  </a:lnTo>
                  <a:lnTo>
                    <a:pt x="0" y="1981"/>
                  </a:lnTo>
                  <a:lnTo>
                    <a:pt x="7924" y="1981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43703" y="4649520"/>
              <a:ext cx="29679" cy="4352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877333" y="4625771"/>
              <a:ext cx="8255" cy="102870"/>
            </a:xfrm>
            <a:custGeom>
              <a:avLst/>
              <a:gdLst/>
              <a:ahLst/>
              <a:cxnLst/>
              <a:rect l="l" t="t" r="r" b="b"/>
              <a:pathLst>
                <a:path w="8254" h="102870">
                  <a:moveTo>
                    <a:pt x="7924" y="81114"/>
                  </a:moveTo>
                  <a:lnTo>
                    <a:pt x="0" y="81114"/>
                  </a:lnTo>
                  <a:lnTo>
                    <a:pt x="0" y="102870"/>
                  </a:lnTo>
                  <a:lnTo>
                    <a:pt x="7924" y="102870"/>
                  </a:lnTo>
                  <a:lnTo>
                    <a:pt x="7924" y="81114"/>
                  </a:lnTo>
                  <a:close/>
                </a:path>
                <a:path w="8254" h="102870">
                  <a:moveTo>
                    <a:pt x="7924" y="51435"/>
                  </a:moveTo>
                  <a:lnTo>
                    <a:pt x="0" y="51435"/>
                  </a:lnTo>
                  <a:lnTo>
                    <a:pt x="0" y="73202"/>
                  </a:lnTo>
                  <a:lnTo>
                    <a:pt x="7924" y="73202"/>
                  </a:lnTo>
                  <a:lnTo>
                    <a:pt x="7924" y="51435"/>
                  </a:lnTo>
                  <a:close/>
                </a:path>
                <a:path w="8254" h="102870">
                  <a:moveTo>
                    <a:pt x="7924" y="21755"/>
                  </a:moveTo>
                  <a:lnTo>
                    <a:pt x="0" y="21755"/>
                  </a:lnTo>
                  <a:lnTo>
                    <a:pt x="0" y="43522"/>
                  </a:lnTo>
                  <a:lnTo>
                    <a:pt x="7924" y="43522"/>
                  </a:lnTo>
                  <a:lnTo>
                    <a:pt x="7924" y="21755"/>
                  </a:lnTo>
                  <a:close/>
                </a:path>
                <a:path w="8254" h="102870">
                  <a:moveTo>
                    <a:pt x="7924" y="0"/>
                  </a:moveTo>
                  <a:lnTo>
                    <a:pt x="0" y="0"/>
                  </a:lnTo>
                  <a:lnTo>
                    <a:pt x="0" y="13855"/>
                  </a:lnTo>
                  <a:lnTo>
                    <a:pt x="7924" y="13855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89208" y="4756340"/>
              <a:ext cx="98907" cy="4352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77333" y="4736566"/>
              <a:ext cx="8255" cy="102870"/>
            </a:xfrm>
            <a:custGeom>
              <a:avLst/>
              <a:gdLst/>
              <a:ahLst/>
              <a:cxnLst/>
              <a:rect l="l" t="t" r="r" b="b"/>
              <a:pathLst>
                <a:path w="8254" h="102870">
                  <a:moveTo>
                    <a:pt x="7924" y="89014"/>
                  </a:moveTo>
                  <a:lnTo>
                    <a:pt x="0" y="89014"/>
                  </a:lnTo>
                  <a:lnTo>
                    <a:pt x="0" y="102870"/>
                  </a:lnTo>
                  <a:lnTo>
                    <a:pt x="7924" y="102870"/>
                  </a:lnTo>
                  <a:lnTo>
                    <a:pt x="7924" y="89014"/>
                  </a:lnTo>
                  <a:close/>
                </a:path>
                <a:path w="8254" h="102870">
                  <a:moveTo>
                    <a:pt x="7924" y="59334"/>
                  </a:moveTo>
                  <a:lnTo>
                    <a:pt x="0" y="59334"/>
                  </a:lnTo>
                  <a:lnTo>
                    <a:pt x="0" y="81102"/>
                  </a:lnTo>
                  <a:lnTo>
                    <a:pt x="7924" y="81102"/>
                  </a:lnTo>
                  <a:lnTo>
                    <a:pt x="7924" y="59334"/>
                  </a:lnTo>
                  <a:close/>
                </a:path>
                <a:path w="8254" h="102870">
                  <a:moveTo>
                    <a:pt x="7924" y="29667"/>
                  </a:moveTo>
                  <a:lnTo>
                    <a:pt x="0" y="29667"/>
                  </a:lnTo>
                  <a:lnTo>
                    <a:pt x="0" y="51435"/>
                  </a:lnTo>
                  <a:lnTo>
                    <a:pt x="7924" y="51435"/>
                  </a:lnTo>
                  <a:lnTo>
                    <a:pt x="7924" y="29667"/>
                  </a:lnTo>
                  <a:close/>
                </a:path>
                <a:path w="8254" h="102870">
                  <a:moveTo>
                    <a:pt x="7924" y="0"/>
                  </a:moveTo>
                  <a:lnTo>
                    <a:pt x="0" y="0"/>
                  </a:lnTo>
                  <a:lnTo>
                    <a:pt x="0" y="21767"/>
                  </a:lnTo>
                  <a:lnTo>
                    <a:pt x="7924" y="21767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4657" y="4863172"/>
              <a:ext cx="328790" cy="4352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877333" y="4839436"/>
              <a:ext cx="8255" cy="107314"/>
            </a:xfrm>
            <a:custGeom>
              <a:avLst/>
              <a:gdLst/>
              <a:ahLst/>
              <a:cxnLst/>
              <a:rect l="l" t="t" r="r" b="b"/>
              <a:pathLst>
                <a:path w="8254" h="107314">
                  <a:moveTo>
                    <a:pt x="7924" y="104838"/>
                  </a:moveTo>
                  <a:lnTo>
                    <a:pt x="0" y="104838"/>
                  </a:lnTo>
                  <a:lnTo>
                    <a:pt x="0" y="106819"/>
                  </a:lnTo>
                  <a:lnTo>
                    <a:pt x="7924" y="106819"/>
                  </a:lnTo>
                  <a:lnTo>
                    <a:pt x="7924" y="104838"/>
                  </a:lnTo>
                  <a:close/>
                </a:path>
                <a:path w="8254" h="107314">
                  <a:moveTo>
                    <a:pt x="7924" y="75171"/>
                  </a:moveTo>
                  <a:lnTo>
                    <a:pt x="0" y="75171"/>
                  </a:lnTo>
                  <a:lnTo>
                    <a:pt x="0" y="96939"/>
                  </a:lnTo>
                  <a:lnTo>
                    <a:pt x="7924" y="96939"/>
                  </a:lnTo>
                  <a:lnTo>
                    <a:pt x="7924" y="75171"/>
                  </a:lnTo>
                  <a:close/>
                </a:path>
                <a:path w="8254" h="107314">
                  <a:moveTo>
                    <a:pt x="7924" y="45504"/>
                  </a:moveTo>
                  <a:lnTo>
                    <a:pt x="0" y="45504"/>
                  </a:lnTo>
                  <a:lnTo>
                    <a:pt x="0" y="67259"/>
                  </a:lnTo>
                  <a:lnTo>
                    <a:pt x="7924" y="67259"/>
                  </a:lnTo>
                  <a:lnTo>
                    <a:pt x="7924" y="45504"/>
                  </a:lnTo>
                  <a:close/>
                </a:path>
                <a:path w="8254" h="107314">
                  <a:moveTo>
                    <a:pt x="7924" y="15824"/>
                  </a:moveTo>
                  <a:lnTo>
                    <a:pt x="0" y="15824"/>
                  </a:lnTo>
                  <a:lnTo>
                    <a:pt x="0" y="37579"/>
                  </a:lnTo>
                  <a:lnTo>
                    <a:pt x="7924" y="37579"/>
                  </a:lnTo>
                  <a:lnTo>
                    <a:pt x="7924" y="15824"/>
                  </a:lnTo>
                  <a:close/>
                </a:path>
                <a:path w="8254" h="107314">
                  <a:moveTo>
                    <a:pt x="7924" y="0"/>
                  </a:moveTo>
                  <a:lnTo>
                    <a:pt x="0" y="0"/>
                  </a:lnTo>
                  <a:lnTo>
                    <a:pt x="0" y="7912"/>
                  </a:lnTo>
                  <a:lnTo>
                    <a:pt x="7924" y="7912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7666" y="4970005"/>
              <a:ext cx="25717" cy="4352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877333" y="4946256"/>
              <a:ext cx="8255" cy="107314"/>
            </a:xfrm>
            <a:custGeom>
              <a:avLst/>
              <a:gdLst/>
              <a:ahLst/>
              <a:cxnLst/>
              <a:rect l="l" t="t" r="r" b="b"/>
              <a:pathLst>
                <a:path w="8254" h="107314">
                  <a:moveTo>
                    <a:pt x="7924" y="87045"/>
                  </a:moveTo>
                  <a:lnTo>
                    <a:pt x="0" y="87045"/>
                  </a:lnTo>
                  <a:lnTo>
                    <a:pt x="0" y="106832"/>
                  </a:lnTo>
                  <a:lnTo>
                    <a:pt x="7924" y="106832"/>
                  </a:lnTo>
                  <a:lnTo>
                    <a:pt x="7924" y="87045"/>
                  </a:lnTo>
                  <a:close/>
                </a:path>
                <a:path w="8254" h="107314">
                  <a:moveTo>
                    <a:pt x="7924" y="57365"/>
                  </a:moveTo>
                  <a:lnTo>
                    <a:pt x="0" y="57365"/>
                  </a:lnTo>
                  <a:lnTo>
                    <a:pt x="0" y="79133"/>
                  </a:lnTo>
                  <a:lnTo>
                    <a:pt x="7924" y="79133"/>
                  </a:lnTo>
                  <a:lnTo>
                    <a:pt x="7924" y="57365"/>
                  </a:lnTo>
                  <a:close/>
                </a:path>
                <a:path w="8254" h="107314">
                  <a:moveTo>
                    <a:pt x="7924" y="27698"/>
                  </a:moveTo>
                  <a:lnTo>
                    <a:pt x="0" y="27698"/>
                  </a:lnTo>
                  <a:lnTo>
                    <a:pt x="0" y="49466"/>
                  </a:lnTo>
                  <a:lnTo>
                    <a:pt x="7924" y="49466"/>
                  </a:lnTo>
                  <a:lnTo>
                    <a:pt x="7924" y="27698"/>
                  </a:lnTo>
                  <a:close/>
                </a:path>
                <a:path w="8254" h="107314">
                  <a:moveTo>
                    <a:pt x="7924" y="0"/>
                  </a:moveTo>
                  <a:lnTo>
                    <a:pt x="0" y="0"/>
                  </a:lnTo>
                  <a:lnTo>
                    <a:pt x="0" y="19786"/>
                  </a:lnTo>
                  <a:lnTo>
                    <a:pt x="7924" y="1978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06315" y="5076825"/>
              <a:ext cx="267068" cy="4352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77333" y="5053076"/>
              <a:ext cx="8255" cy="61594"/>
            </a:xfrm>
            <a:custGeom>
              <a:avLst/>
              <a:gdLst/>
              <a:ahLst/>
              <a:cxnLst/>
              <a:rect l="l" t="t" r="r" b="b"/>
              <a:pathLst>
                <a:path w="8254" h="61595">
                  <a:moveTo>
                    <a:pt x="7924" y="39573"/>
                  </a:moveTo>
                  <a:lnTo>
                    <a:pt x="0" y="39573"/>
                  </a:lnTo>
                  <a:lnTo>
                    <a:pt x="0" y="61328"/>
                  </a:lnTo>
                  <a:lnTo>
                    <a:pt x="7924" y="61328"/>
                  </a:lnTo>
                  <a:lnTo>
                    <a:pt x="7924" y="39573"/>
                  </a:lnTo>
                  <a:close/>
                </a:path>
                <a:path w="8254" h="61595">
                  <a:moveTo>
                    <a:pt x="7924" y="9893"/>
                  </a:moveTo>
                  <a:lnTo>
                    <a:pt x="0" y="9893"/>
                  </a:lnTo>
                  <a:lnTo>
                    <a:pt x="0" y="31661"/>
                  </a:lnTo>
                  <a:lnTo>
                    <a:pt x="7924" y="31661"/>
                  </a:lnTo>
                  <a:lnTo>
                    <a:pt x="7924" y="9893"/>
                  </a:lnTo>
                  <a:close/>
                </a:path>
                <a:path w="8254" h="61595">
                  <a:moveTo>
                    <a:pt x="7924" y="0"/>
                  </a:moveTo>
                  <a:lnTo>
                    <a:pt x="0" y="0"/>
                  </a:lnTo>
                  <a:lnTo>
                    <a:pt x="0" y="1981"/>
                  </a:lnTo>
                  <a:lnTo>
                    <a:pt x="7924" y="1981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77333" y="5122329"/>
              <a:ext cx="308610" cy="10485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877333" y="5159908"/>
              <a:ext cx="8255" cy="102870"/>
            </a:xfrm>
            <a:custGeom>
              <a:avLst/>
              <a:gdLst/>
              <a:ahLst/>
              <a:cxnLst/>
              <a:rect l="l" t="t" r="r" b="b"/>
              <a:pathLst>
                <a:path w="8254" h="102870">
                  <a:moveTo>
                    <a:pt x="7924" y="81114"/>
                  </a:moveTo>
                  <a:lnTo>
                    <a:pt x="0" y="81114"/>
                  </a:lnTo>
                  <a:lnTo>
                    <a:pt x="0" y="102870"/>
                  </a:lnTo>
                  <a:lnTo>
                    <a:pt x="7924" y="102870"/>
                  </a:lnTo>
                  <a:lnTo>
                    <a:pt x="7924" y="81114"/>
                  </a:lnTo>
                  <a:close/>
                </a:path>
                <a:path w="8254" h="102870">
                  <a:moveTo>
                    <a:pt x="7924" y="51435"/>
                  </a:moveTo>
                  <a:lnTo>
                    <a:pt x="0" y="51435"/>
                  </a:lnTo>
                  <a:lnTo>
                    <a:pt x="0" y="73202"/>
                  </a:lnTo>
                  <a:lnTo>
                    <a:pt x="7924" y="73202"/>
                  </a:lnTo>
                  <a:lnTo>
                    <a:pt x="7924" y="51435"/>
                  </a:lnTo>
                  <a:close/>
                </a:path>
                <a:path w="8254" h="102870">
                  <a:moveTo>
                    <a:pt x="7924" y="21755"/>
                  </a:moveTo>
                  <a:lnTo>
                    <a:pt x="0" y="21755"/>
                  </a:lnTo>
                  <a:lnTo>
                    <a:pt x="0" y="43522"/>
                  </a:lnTo>
                  <a:lnTo>
                    <a:pt x="7924" y="43522"/>
                  </a:lnTo>
                  <a:lnTo>
                    <a:pt x="7924" y="21755"/>
                  </a:lnTo>
                  <a:close/>
                </a:path>
                <a:path w="8254" h="102870">
                  <a:moveTo>
                    <a:pt x="7924" y="0"/>
                  </a:moveTo>
                  <a:lnTo>
                    <a:pt x="0" y="0"/>
                  </a:lnTo>
                  <a:lnTo>
                    <a:pt x="0" y="13855"/>
                  </a:lnTo>
                  <a:lnTo>
                    <a:pt x="7924" y="13855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6990" y="5290477"/>
              <a:ext cx="146392" cy="4352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877333" y="5270703"/>
              <a:ext cx="8255" cy="102870"/>
            </a:xfrm>
            <a:custGeom>
              <a:avLst/>
              <a:gdLst/>
              <a:ahLst/>
              <a:cxnLst/>
              <a:rect l="l" t="t" r="r" b="b"/>
              <a:pathLst>
                <a:path w="8254" h="102870">
                  <a:moveTo>
                    <a:pt x="7924" y="89014"/>
                  </a:moveTo>
                  <a:lnTo>
                    <a:pt x="0" y="89014"/>
                  </a:lnTo>
                  <a:lnTo>
                    <a:pt x="0" y="102870"/>
                  </a:lnTo>
                  <a:lnTo>
                    <a:pt x="7924" y="102870"/>
                  </a:lnTo>
                  <a:lnTo>
                    <a:pt x="7924" y="89014"/>
                  </a:lnTo>
                  <a:close/>
                </a:path>
                <a:path w="8254" h="102870">
                  <a:moveTo>
                    <a:pt x="7924" y="59334"/>
                  </a:moveTo>
                  <a:lnTo>
                    <a:pt x="0" y="59334"/>
                  </a:lnTo>
                  <a:lnTo>
                    <a:pt x="0" y="81102"/>
                  </a:lnTo>
                  <a:lnTo>
                    <a:pt x="7924" y="81102"/>
                  </a:lnTo>
                  <a:lnTo>
                    <a:pt x="7924" y="59334"/>
                  </a:lnTo>
                  <a:close/>
                </a:path>
                <a:path w="8254" h="102870">
                  <a:moveTo>
                    <a:pt x="7924" y="29667"/>
                  </a:moveTo>
                  <a:lnTo>
                    <a:pt x="0" y="29667"/>
                  </a:lnTo>
                  <a:lnTo>
                    <a:pt x="0" y="51435"/>
                  </a:lnTo>
                  <a:lnTo>
                    <a:pt x="7924" y="51435"/>
                  </a:lnTo>
                  <a:lnTo>
                    <a:pt x="7924" y="29667"/>
                  </a:lnTo>
                  <a:close/>
                </a:path>
                <a:path w="8254" h="102870">
                  <a:moveTo>
                    <a:pt x="7924" y="0"/>
                  </a:moveTo>
                  <a:lnTo>
                    <a:pt x="0" y="0"/>
                  </a:lnTo>
                  <a:lnTo>
                    <a:pt x="0" y="21755"/>
                  </a:lnTo>
                  <a:lnTo>
                    <a:pt x="7924" y="21755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89208" y="5397296"/>
              <a:ext cx="5930" cy="4352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77333" y="5373573"/>
              <a:ext cx="8255" cy="107314"/>
            </a:xfrm>
            <a:custGeom>
              <a:avLst/>
              <a:gdLst/>
              <a:ahLst/>
              <a:cxnLst/>
              <a:rect l="l" t="t" r="r" b="b"/>
              <a:pathLst>
                <a:path w="8254" h="107314">
                  <a:moveTo>
                    <a:pt x="7924" y="104838"/>
                  </a:moveTo>
                  <a:lnTo>
                    <a:pt x="0" y="104838"/>
                  </a:lnTo>
                  <a:lnTo>
                    <a:pt x="0" y="106819"/>
                  </a:lnTo>
                  <a:lnTo>
                    <a:pt x="7924" y="106819"/>
                  </a:lnTo>
                  <a:lnTo>
                    <a:pt x="7924" y="104838"/>
                  </a:lnTo>
                  <a:close/>
                </a:path>
                <a:path w="8254" h="107314">
                  <a:moveTo>
                    <a:pt x="7924" y="75158"/>
                  </a:moveTo>
                  <a:lnTo>
                    <a:pt x="0" y="75158"/>
                  </a:lnTo>
                  <a:lnTo>
                    <a:pt x="0" y="96926"/>
                  </a:lnTo>
                  <a:lnTo>
                    <a:pt x="7924" y="96926"/>
                  </a:lnTo>
                  <a:lnTo>
                    <a:pt x="7924" y="75158"/>
                  </a:lnTo>
                  <a:close/>
                </a:path>
                <a:path w="8254" h="107314">
                  <a:moveTo>
                    <a:pt x="7924" y="45478"/>
                  </a:moveTo>
                  <a:lnTo>
                    <a:pt x="0" y="45478"/>
                  </a:lnTo>
                  <a:lnTo>
                    <a:pt x="0" y="67246"/>
                  </a:lnTo>
                  <a:lnTo>
                    <a:pt x="7924" y="67246"/>
                  </a:lnTo>
                  <a:lnTo>
                    <a:pt x="7924" y="45478"/>
                  </a:lnTo>
                  <a:close/>
                </a:path>
                <a:path w="8254" h="107314">
                  <a:moveTo>
                    <a:pt x="7924" y="15811"/>
                  </a:moveTo>
                  <a:lnTo>
                    <a:pt x="0" y="15811"/>
                  </a:lnTo>
                  <a:lnTo>
                    <a:pt x="0" y="37579"/>
                  </a:lnTo>
                  <a:lnTo>
                    <a:pt x="7924" y="37579"/>
                  </a:lnTo>
                  <a:lnTo>
                    <a:pt x="7924" y="15811"/>
                  </a:lnTo>
                  <a:close/>
                </a:path>
                <a:path w="8254" h="107314">
                  <a:moveTo>
                    <a:pt x="7924" y="0"/>
                  </a:moveTo>
                  <a:lnTo>
                    <a:pt x="0" y="0"/>
                  </a:lnTo>
                  <a:lnTo>
                    <a:pt x="0" y="7912"/>
                  </a:lnTo>
                  <a:lnTo>
                    <a:pt x="7924" y="7912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689399" y="5587212"/>
            <a:ext cx="196215" cy="855344"/>
            <a:chOff x="4689399" y="5587212"/>
            <a:chExt cx="196215" cy="855344"/>
          </a:xfrm>
        </p:grpSpPr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41722" y="5610961"/>
              <a:ext cx="31648" cy="4352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877333" y="5587212"/>
              <a:ext cx="8255" cy="61594"/>
            </a:xfrm>
            <a:custGeom>
              <a:avLst/>
              <a:gdLst/>
              <a:ahLst/>
              <a:cxnLst/>
              <a:rect l="l" t="t" r="r" b="b"/>
              <a:pathLst>
                <a:path w="8254" h="61595">
                  <a:moveTo>
                    <a:pt x="7924" y="39573"/>
                  </a:moveTo>
                  <a:lnTo>
                    <a:pt x="0" y="39573"/>
                  </a:lnTo>
                  <a:lnTo>
                    <a:pt x="0" y="61328"/>
                  </a:lnTo>
                  <a:lnTo>
                    <a:pt x="7924" y="61328"/>
                  </a:lnTo>
                  <a:lnTo>
                    <a:pt x="7924" y="39573"/>
                  </a:lnTo>
                  <a:close/>
                </a:path>
                <a:path w="8254" h="61595">
                  <a:moveTo>
                    <a:pt x="7924" y="9893"/>
                  </a:moveTo>
                  <a:lnTo>
                    <a:pt x="0" y="9893"/>
                  </a:lnTo>
                  <a:lnTo>
                    <a:pt x="0" y="31661"/>
                  </a:lnTo>
                  <a:lnTo>
                    <a:pt x="7924" y="31661"/>
                  </a:lnTo>
                  <a:lnTo>
                    <a:pt x="7924" y="9893"/>
                  </a:lnTo>
                  <a:close/>
                </a:path>
                <a:path w="8254" h="61595">
                  <a:moveTo>
                    <a:pt x="7924" y="0"/>
                  </a:moveTo>
                  <a:lnTo>
                    <a:pt x="0" y="0"/>
                  </a:lnTo>
                  <a:lnTo>
                    <a:pt x="0" y="1981"/>
                  </a:lnTo>
                  <a:lnTo>
                    <a:pt x="7924" y="1981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97311" y="5656465"/>
              <a:ext cx="187947" cy="10533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877333" y="5694159"/>
              <a:ext cx="8255" cy="103505"/>
            </a:xfrm>
            <a:custGeom>
              <a:avLst/>
              <a:gdLst/>
              <a:ahLst/>
              <a:cxnLst/>
              <a:rect l="l" t="t" r="r" b="b"/>
              <a:pathLst>
                <a:path w="8254" h="103504">
                  <a:moveTo>
                    <a:pt x="7924" y="81483"/>
                  </a:moveTo>
                  <a:lnTo>
                    <a:pt x="0" y="81483"/>
                  </a:lnTo>
                  <a:lnTo>
                    <a:pt x="0" y="103251"/>
                  </a:lnTo>
                  <a:lnTo>
                    <a:pt x="7924" y="103251"/>
                  </a:lnTo>
                  <a:lnTo>
                    <a:pt x="7924" y="81483"/>
                  </a:lnTo>
                  <a:close/>
                </a:path>
                <a:path w="8254" h="103504">
                  <a:moveTo>
                    <a:pt x="7924" y="51803"/>
                  </a:moveTo>
                  <a:lnTo>
                    <a:pt x="0" y="51803"/>
                  </a:lnTo>
                  <a:lnTo>
                    <a:pt x="0" y="73571"/>
                  </a:lnTo>
                  <a:lnTo>
                    <a:pt x="7924" y="73571"/>
                  </a:lnTo>
                  <a:lnTo>
                    <a:pt x="7924" y="51803"/>
                  </a:lnTo>
                  <a:close/>
                </a:path>
                <a:path w="8254" h="103504">
                  <a:moveTo>
                    <a:pt x="7924" y="22136"/>
                  </a:moveTo>
                  <a:lnTo>
                    <a:pt x="0" y="22136"/>
                  </a:lnTo>
                  <a:lnTo>
                    <a:pt x="0" y="43903"/>
                  </a:lnTo>
                  <a:lnTo>
                    <a:pt x="7924" y="43903"/>
                  </a:lnTo>
                  <a:lnTo>
                    <a:pt x="7924" y="22136"/>
                  </a:lnTo>
                  <a:close/>
                </a:path>
                <a:path w="8254" h="103504">
                  <a:moveTo>
                    <a:pt x="7924" y="0"/>
                  </a:moveTo>
                  <a:lnTo>
                    <a:pt x="0" y="0"/>
                  </a:lnTo>
                  <a:lnTo>
                    <a:pt x="0" y="14236"/>
                  </a:lnTo>
                  <a:lnTo>
                    <a:pt x="7924" y="1423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50727" y="5825108"/>
              <a:ext cx="122656" cy="4352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877333" y="5805322"/>
              <a:ext cx="8255" cy="103505"/>
            </a:xfrm>
            <a:custGeom>
              <a:avLst/>
              <a:gdLst/>
              <a:ahLst/>
              <a:cxnLst/>
              <a:rect l="l" t="t" r="r" b="b"/>
              <a:pathLst>
                <a:path w="8254" h="103504">
                  <a:moveTo>
                    <a:pt x="7924" y="89027"/>
                  </a:moveTo>
                  <a:lnTo>
                    <a:pt x="0" y="89027"/>
                  </a:lnTo>
                  <a:lnTo>
                    <a:pt x="0" y="102895"/>
                  </a:lnTo>
                  <a:lnTo>
                    <a:pt x="7924" y="102895"/>
                  </a:lnTo>
                  <a:lnTo>
                    <a:pt x="7924" y="89027"/>
                  </a:lnTo>
                  <a:close/>
                </a:path>
                <a:path w="8254" h="103504">
                  <a:moveTo>
                    <a:pt x="7924" y="59347"/>
                  </a:moveTo>
                  <a:lnTo>
                    <a:pt x="0" y="59347"/>
                  </a:lnTo>
                  <a:lnTo>
                    <a:pt x="0" y="81114"/>
                  </a:lnTo>
                  <a:lnTo>
                    <a:pt x="7924" y="81114"/>
                  </a:lnTo>
                  <a:lnTo>
                    <a:pt x="7924" y="59347"/>
                  </a:lnTo>
                  <a:close/>
                </a:path>
                <a:path w="8254" h="103504">
                  <a:moveTo>
                    <a:pt x="7924" y="29679"/>
                  </a:moveTo>
                  <a:lnTo>
                    <a:pt x="0" y="29679"/>
                  </a:lnTo>
                  <a:lnTo>
                    <a:pt x="0" y="51447"/>
                  </a:lnTo>
                  <a:lnTo>
                    <a:pt x="7924" y="51447"/>
                  </a:lnTo>
                  <a:lnTo>
                    <a:pt x="7924" y="29679"/>
                  </a:lnTo>
                  <a:close/>
                </a:path>
                <a:path w="8254" h="103504">
                  <a:moveTo>
                    <a:pt x="7924" y="0"/>
                  </a:moveTo>
                  <a:lnTo>
                    <a:pt x="0" y="0"/>
                  </a:lnTo>
                  <a:lnTo>
                    <a:pt x="0" y="21755"/>
                  </a:lnTo>
                  <a:lnTo>
                    <a:pt x="7924" y="21755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50727" y="5931928"/>
              <a:ext cx="122656" cy="4352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877333" y="5908192"/>
              <a:ext cx="8255" cy="107314"/>
            </a:xfrm>
            <a:custGeom>
              <a:avLst/>
              <a:gdLst/>
              <a:ahLst/>
              <a:cxnLst/>
              <a:rect l="l" t="t" r="r" b="b"/>
              <a:pathLst>
                <a:path w="8254" h="107314">
                  <a:moveTo>
                    <a:pt x="7924" y="104851"/>
                  </a:moveTo>
                  <a:lnTo>
                    <a:pt x="0" y="104851"/>
                  </a:lnTo>
                  <a:lnTo>
                    <a:pt x="0" y="106832"/>
                  </a:lnTo>
                  <a:lnTo>
                    <a:pt x="7924" y="106832"/>
                  </a:lnTo>
                  <a:lnTo>
                    <a:pt x="7924" y="104851"/>
                  </a:lnTo>
                  <a:close/>
                </a:path>
                <a:path w="8254" h="107314">
                  <a:moveTo>
                    <a:pt x="7924" y="75171"/>
                  </a:moveTo>
                  <a:lnTo>
                    <a:pt x="0" y="75171"/>
                  </a:lnTo>
                  <a:lnTo>
                    <a:pt x="0" y="96926"/>
                  </a:lnTo>
                  <a:lnTo>
                    <a:pt x="7924" y="96926"/>
                  </a:lnTo>
                  <a:lnTo>
                    <a:pt x="7924" y="75171"/>
                  </a:lnTo>
                  <a:close/>
                </a:path>
                <a:path w="8254" h="107314">
                  <a:moveTo>
                    <a:pt x="7924" y="45491"/>
                  </a:moveTo>
                  <a:lnTo>
                    <a:pt x="0" y="45491"/>
                  </a:lnTo>
                  <a:lnTo>
                    <a:pt x="0" y="67259"/>
                  </a:lnTo>
                  <a:lnTo>
                    <a:pt x="7924" y="67259"/>
                  </a:lnTo>
                  <a:lnTo>
                    <a:pt x="7924" y="45491"/>
                  </a:lnTo>
                  <a:close/>
                </a:path>
                <a:path w="8254" h="107314">
                  <a:moveTo>
                    <a:pt x="7924" y="15824"/>
                  </a:moveTo>
                  <a:lnTo>
                    <a:pt x="0" y="15824"/>
                  </a:lnTo>
                  <a:lnTo>
                    <a:pt x="0" y="37592"/>
                  </a:lnTo>
                  <a:lnTo>
                    <a:pt x="7924" y="37592"/>
                  </a:lnTo>
                  <a:lnTo>
                    <a:pt x="7924" y="15824"/>
                  </a:lnTo>
                  <a:close/>
                </a:path>
                <a:path w="8254" h="107314">
                  <a:moveTo>
                    <a:pt x="7924" y="0"/>
                  </a:moveTo>
                  <a:lnTo>
                    <a:pt x="0" y="0"/>
                  </a:lnTo>
                  <a:lnTo>
                    <a:pt x="0" y="7912"/>
                  </a:lnTo>
                  <a:lnTo>
                    <a:pt x="7924" y="7912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49634" y="6038760"/>
              <a:ext cx="23736" cy="4352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877333" y="6015024"/>
              <a:ext cx="8255" cy="107314"/>
            </a:xfrm>
            <a:custGeom>
              <a:avLst/>
              <a:gdLst/>
              <a:ahLst/>
              <a:cxnLst/>
              <a:rect l="l" t="t" r="r" b="b"/>
              <a:pathLst>
                <a:path w="8254" h="107314">
                  <a:moveTo>
                    <a:pt x="7924" y="87033"/>
                  </a:moveTo>
                  <a:lnTo>
                    <a:pt x="0" y="87033"/>
                  </a:lnTo>
                  <a:lnTo>
                    <a:pt x="0" y="106819"/>
                  </a:lnTo>
                  <a:lnTo>
                    <a:pt x="7924" y="106819"/>
                  </a:lnTo>
                  <a:lnTo>
                    <a:pt x="7924" y="87033"/>
                  </a:lnTo>
                  <a:close/>
                </a:path>
                <a:path w="8254" h="107314">
                  <a:moveTo>
                    <a:pt x="7924" y="57365"/>
                  </a:moveTo>
                  <a:lnTo>
                    <a:pt x="0" y="57365"/>
                  </a:lnTo>
                  <a:lnTo>
                    <a:pt x="0" y="79133"/>
                  </a:lnTo>
                  <a:lnTo>
                    <a:pt x="7924" y="79133"/>
                  </a:lnTo>
                  <a:lnTo>
                    <a:pt x="7924" y="57365"/>
                  </a:lnTo>
                  <a:close/>
                </a:path>
                <a:path w="8254" h="107314">
                  <a:moveTo>
                    <a:pt x="7924" y="27686"/>
                  </a:moveTo>
                  <a:lnTo>
                    <a:pt x="0" y="27686"/>
                  </a:lnTo>
                  <a:lnTo>
                    <a:pt x="0" y="49453"/>
                  </a:lnTo>
                  <a:lnTo>
                    <a:pt x="7924" y="49453"/>
                  </a:lnTo>
                  <a:lnTo>
                    <a:pt x="7924" y="27686"/>
                  </a:lnTo>
                  <a:close/>
                </a:path>
                <a:path w="8254" h="107314">
                  <a:moveTo>
                    <a:pt x="7924" y="0"/>
                  </a:moveTo>
                  <a:lnTo>
                    <a:pt x="0" y="0"/>
                  </a:lnTo>
                  <a:lnTo>
                    <a:pt x="0" y="19786"/>
                  </a:lnTo>
                  <a:lnTo>
                    <a:pt x="7924" y="1978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84356" y="6145580"/>
              <a:ext cx="89027" cy="4352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877333" y="6121844"/>
              <a:ext cx="8255" cy="107314"/>
            </a:xfrm>
            <a:custGeom>
              <a:avLst/>
              <a:gdLst/>
              <a:ahLst/>
              <a:cxnLst/>
              <a:rect l="l" t="t" r="r" b="b"/>
              <a:pathLst>
                <a:path w="8254" h="107314">
                  <a:moveTo>
                    <a:pt x="7924" y="98920"/>
                  </a:moveTo>
                  <a:lnTo>
                    <a:pt x="0" y="98920"/>
                  </a:lnTo>
                  <a:lnTo>
                    <a:pt x="0" y="106832"/>
                  </a:lnTo>
                  <a:lnTo>
                    <a:pt x="7924" y="106832"/>
                  </a:lnTo>
                  <a:lnTo>
                    <a:pt x="7924" y="98920"/>
                  </a:lnTo>
                  <a:close/>
                </a:path>
                <a:path w="8254" h="107314">
                  <a:moveTo>
                    <a:pt x="7924" y="69240"/>
                  </a:moveTo>
                  <a:lnTo>
                    <a:pt x="0" y="69240"/>
                  </a:lnTo>
                  <a:lnTo>
                    <a:pt x="0" y="91008"/>
                  </a:lnTo>
                  <a:lnTo>
                    <a:pt x="7924" y="91008"/>
                  </a:lnTo>
                  <a:lnTo>
                    <a:pt x="7924" y="69240"/>
                  </a:lnTo>
                  <a:close/>
                </a:path>
                <a:path w="8254" h="107314">
                  <a:moveTo>
                    <a:pt x="7924" y="39560"/>
                  </a:moveTo>
                  <a:lnTo>
                    <a:pt x="0" y="39560"/>
                  </a:lnTo>
                  <a:lnTo>
                    <a:pt x="0" y="61328"/>
                  </a:lnTo>
                  <a:lnTo>
                    <a:pt x="7924" y="61328"/>
                  </a:lnTo>
                  <a:lnTo>
                    <a:pt x="7924" y="39560"/>
                  </a:lnTo>
                  <a:close/>
                </a:path>
                <a:path w="8254" h="107314">
                  <a:moveTo>
                    <a:pt x="7924" y="9880"/>
                  </a:moveTo>
                  <a:lnTo>
                    <a:pt x="0" y="9880"/>
                  </a:lnTo>
                  <a:lnTo>
                    <a:pt x="0" y="31648"/>
                  </a:lnTo>
                  <a:lnTo>
                    <a:pt x="7924" y="31648"/>
                  </a:lnTo>
                  <a:lnTo>
                    <a:pt x="7924" y="9880"/>
                  </a:lnTo>
                  <a:close/>
                </a:path>
                <a:path w="8254" h="107314">
                  <a:moveTo>
                    <a:pt x="7924" y="0"/>
                  </a:moveTo>
                  <a:lnTo>
                    <a:pt x="0" y="0"/>
                  </a:lnTo>
                  <a:lnTo>
                    <a:pt x="0" y="1981"/>
                  </a:lnTo>
                  <a:lnTo>
                    <a:pt x="7924" y="1981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89399" y="6252412"/>
              <a:ext cx="183984" cy="4352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877333" y="6228663"/>
              <a:ext cx="8255" cy="103505"/>
            </a:xfrm>
            <a:custGeom>
              <a:avLst/>
              <a:gdLst/>
              <a:ahLst/>
              <a:cxnLst/>
              <a:rect l="l" t="t" r="r" b="b"/>
              <a:pathLst>
                <a:path w="8254" h="103504">
                  <a:moveTo>
                    <a:pt x="7924" y="81114"/>
                  </a:moveTo>
                  <a:lnTo>
                    <a:pt x="0" y="81114"/>
                  </a:lnTo>
                  <a:lnTo>
                    <a:pt x="0" y="102882"/>
                  </a:lnTo>
                  <a:lnTo>
                    <a:pt x="7924" y="102882"/>
                  </a:lnTo>
                  <a:lnTo>
                    <a:pt x="7924" y="81114"/>
                  </a:lnTo>
                  <a:close/>
                </a:path>
                <a:path w="8254" h="103504">
                  <a:moveTo>
                    <a:pt x="7924" y="51435"/>
                  </a:moveTo>
                  <a:lnTo>
                    <a:pt x="0" y="51435"/>
                  </a:lnTo>
                  <a:lnTo>
                    <a:pt x="0" y="73202"/>
                  </a:lnTo>
                  <a:lnTo>
                    <a:pt x="7924" y="73202"/>
                  </a:lnTo>
                  <a:lnTo>
                    <a:pt x="7924" y="51435"/>
                  </a:lnTo>
                  <a:close/>
                </a:path>
                <a:path w="8254" h="103504">
                  <a:moveTo>
                    <a:pt x="7924" y="21767"/>
                  </a:moveTo>
                  <a:lnTo>
                    <a:pt x="0" y="21767"/>
                  </a:lnTo>
                  <a:lnTo>
                    <a:pt x="0" y="43535"/>
                  </a:lnTo>
                  <a:lnTo>
                    <a:pt x="7924" y="43535"/>
                  </a:lnTo>
                  <a:lnTo>
                    <a:pt x="7924" y="21767"/>
                  </a:lnTo>
                  <a:close/>
                </a:path>
                <a:path w="8254" h="103504">
                  <a:moveTo>
                    <a:pt x="7924" y="0"/>
                  </a:moveTo>
                  <a:lnTo>
                    <a:pt x="0" y="0"/>
                  </a:lnTo>
                  <a:lnTo>
                    <a:pt x="0" y="13855"/>
                  </a:lnTo>
                  <a:lnTo>
                    <a:pt x="7924" y="13855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19078" y="6359245"/>
              <a:ext cx="154305" cy="4352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877333" y="6339446"/>
              <a:ext cx="8255" cy="102870"/>
            </a:xfrm>
            <a:custGeom>
              <a:avLst/>
              <a:gdLst/>
              <a:ahLst/>
              <a:cxnLst/>
              <a:rect l="l" t="t" r="r" b="b"/>
              <a:pathLst>
                <a:path w="8254" h="102870">
                  <a:moveTo>
                    <a:pt x="7924" y="89027"/>
                  </a:moveTo>
                  <a:lnTo>
                    <a:pt x="0" y="89027"/>
                  </a:lnTo>
                  <a:lnTo>
                    <a:pt x="0" y="102870"/>
                  </a:lnTo>
                  <a:lnTo>
                    <a:pt x="7924" y="102870"/>
                  </a:lnTo>
                  <a:lnTo>
                    <a:pt x="7924" y="89027"/>
                  </a:lnTo>
                  <a:close/>
                </a:path>
                <a:path w="8254" h="102870">
                  <a:moveTo>
                    <a:pt x="7924" y="59359"/>
                  </a:moveTo>
                  <a:lnTo>
                    <a:pt x="0" y="59359"/>
                  </a:lnTo>
                  <a:lnTo>
                    <a:pt x="0" y="81127"/>
                  </a:lnTo>
                  <a:lnTo>
                    <a:pt x="7924" y="81127"/>
                  </a:lnTo>
                  <a:lnTo>
                    <a:pt x="7924" y="59359"/>
                  </a:lnTo>
                  <a:close/>
                </a:path>
                <a:path w="8254" h="102870">
                  <a:moveTo>
                    <a:pt x="7924" y="29679"/>
                  </a:moveTo>
                  <a:lnTo>
                    <a:pt x="0" y="29679"/>
                  </a:lnTo>
                  <a:lnTo>
                    <a:pt x="0" y="51435"/>
                  </a:lnTo>
                  <a:lnTo>
                    <a:pt x="7924" y="51435"/>
                  </a:lnTo>
                  <a:lnTo>
                    <a:pt x="7924" y="29679"/>
                  </a:lnTo>
                  <a:close/>
                </a:path>
                <a:path w="8254" h="102870">
                  <a:moveTo>
                    <a:pt x="7924" y="0"/>
                  </a:moveTo>
                  <a:lnTo>
                    <a:pt x="0" y="0"/>
                  </a:lnTo>
                  <a:lnTo>
                    <a:pt x="0" y="21767"/>
                  </a:lnTo>
                  <a:lnTo>
                    <a:pt x="7924" y="21767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952322" y="4397449"/>
            <a:ext cx="16700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+79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40004" y="4403384"/>
            <a:ext cx="16700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+54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14735" y="4504275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07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40004" y="4510210"/>
            <a:ext cx="16700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+26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914735" y="4611103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36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49895" y="4617037"/>
            <a:ext cx="10985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-6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14735" y="4717929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40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40004" y="4723863"/>
            <a:ext cx="16700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+20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914735" y="4824755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26156" y="4830690"/>
            <a:ext cx="1574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14735" y="4931582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49895" y="4937517"/>
            <a:ext cx="10985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14735" y="5038408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26156" y="5044343"/>
            <a:ext cx="1574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14735" y="5145235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43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40004" y="5151169"/>
            <a:ext cx="16700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+61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914735" y="5252061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47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726156" y="5257996"/>
            <a:ext cx="1574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2916" y="4394284"/>
            <a:ext cx="2070735" cy="109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7110">
              <a:lnSpc>
                <a:spcPct val="107800"/>
              </a:lnSpc>
              <a:spcBef>
                <a:spcPts val="10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 Bordeaux - 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Saint-Michel </a:t>
            </a:r>
            <a:r>
              <a:rPr sz="65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650">
              <a:latin typeface="Roboto"/>
              <a:cs typeface="Roboto"/>
            </a:endParaRPr>
          </a:p>
          <a:p>
            <a:pPr marL="12700" marR="125095">
              <a:lnSpc>
                <a:spcPct val="107800"/>
              </a:lnSpc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 Bègles, Bordeaux - Carle Vernet - 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Terres Neuves </a:t>
            </a:r>
            <a:r>
              <a:rPr sz="65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Châteauneuf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Talence</a:t>
            </a:r>
            <a:r>
              <a:rPr sz="6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Maubec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Citadelle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Pontreau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Colline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Saint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André</a:t>
            </a:r>
            <a:endParaRPr sz="650">
              <a:latin typeface="Roboto"/>
              <a:cs typeface="Roboto"/>
            </a:endParaRPr>
          </a:p>
          <a:p>
            <a:pPr marL="12700" marR="5080">
              <a:lnSpc>
                <a:spcPct val="107800"/>
              </a:lnSpc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 Coulounieix-Chamiers, Périgueux - Boucle 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L'Isle </a:t>
            </a:r>
            <a:r>
              <a:rPr sz="65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Pessac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Saige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Yser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Pont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Madame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127383" y="4390328"/>
            <a:ext cx="205104" cy="10941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+25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33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30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60</a:t>
            </a:r>
            <a:endParaRPr sz="650">
              <a:latin typeface="Roboto"/>
              <a:cs typeface="Roboto"/>
            </a:endParaRPr>
          </a:p>
          <a:p>
            <a:pPr marL="36195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-75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36</a:t>
            </a:r>
            <a:endParaRPr sz="650">
              <a:latin typeface="Roboto"/>
              <a:cs typeface="Roboto"/>
            </a:endParaRPr>
          </a:p>
          <a:p>
            <a:pPr marL="36195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-88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04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14735" y="5358889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763743" y="5364824"/>
            <a:ext cx="12001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914735" y="5572541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61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49895" y="5578477"/>
            <a:ext cx="10985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-6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914735" y="5679862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62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726156" y="5685798"/>
            <a:ext cx="1574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14735" y="5786690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67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726156" y="5792624"/>
            <a:ext cx="1574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914735" y="5893516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68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726156" y="5899451"/>
            <a:ext cx="1574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914735" y="6000342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69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49895" y="6006277"/>
            <a:ext cx="10985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14735" y="6107169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72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726156" y="6113104"/>
            <a:ext cx="1574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14735" y="6213997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76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726156" y="6219930"/>
            <a:ext cx="1574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914735" y="6320823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80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26156" y="6326757"/>
            <a:ext cx="1574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914735" y="6427650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95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763743" y="6433585"/>
            <a:ext cx="12065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nd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62916" y="5568883"/>
            <a:ext cx="1658620" cy="1094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650">
              <a:latin typeface="Roboto"/>
              <a:cs typeface="Roboto"/>
            </a:endParaRPr>
          </a:p>
          <a:p>
            <a:pPr marL="12700" marR="5080">
              <a:lnSpc>
                <a:spcPct val="107800"/>
              </a:lnSpc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Basseau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Grande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Garenne </a:t>
            </a:r>
            <a:r>
              <a:rPr sz="65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Clou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Bouchet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Ousse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Bois</a:t>
            </a:r>
            <a:endParaRPr sz="650">
              <a:latin typeface="Roboto"/>
              <a:cs typeface="Roboto"/>
            </a:endParaRPr>
          </a:p>
          <a:p>
            <a:pPr marL="12700" marR="236854">
              <a:lnSpc>
                <a:spcPct val="107800"/>
              </a:lnSpc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 Soyaux - Champ 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Manoeuvre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Coulounieix-Chamiers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Chamiers</a:t>
            </a:r>
            <a:endParaRPr sz="650">
              <a:latin typeface="Roboto"/>
              <a:cs typeface="Roboto"/>
            </a:endParaRPr>
          </a:p>
          <a:p>
            <a:pPr marL="12700" marR="137795">
              <a:lnSpc>
                <a:spcPct val="107800"/>
              </a:lnSpc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6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r>
              <a:rPr sz="6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Renardières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Ozon </a:t>
            </a:r>
            <a:r>
              <a:rPr sz="65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Agen, Pont-du-Casse - Montanou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127383" y="5564925"/>
            <a:ext cx="205104" cy="10947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54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27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42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64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54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40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endParaRPr sz="650">
              <a:latin typeface="Roboto"/>
              <a:cs typeface="Roboto"/>
            </a:endParaRPr>
          </a:p>
          <a:p>
            <a:pPr marL="73660" marR="27940">
              <a:lnSpc>
                <a:spcPct val="107800"/>
              </a:lnSpc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nd  nd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914735" y="6534476"/>
            <a:ext cx="2051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763743" y="6540410"/>
            <a:ext cx="12065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nd</a:t>
            </a:r>
            <a:endParaRPr sz="650">
              <a:latin typeface="Roboto"/>
              <a:cs typeface="Roboto"/>
            </a:endParaRPr>
          </a:p>
        </p:txBody>
      </p:sp>
      <p:graphicFrame>
        <p:nvGraphicFramePr>
          <p:cNvPr id="100" name="object 100"/>
          <p:cNvGraphicFramePr>
            <a:graphicFrameLocks noGrp="1"/>
          </p:cNvGraphicFramePr>
          <p:nvPr/>
        </p:nvGraphicFramePr>
        <p:xfrm>
          <a:off x="359797" y="6652031"/>
          <a:ext cx="4849494" cy="540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19">
                <a:tc>
                  <a:txBody>
                    <a:bodyPr/>
                    <a:lstStyle/>
                    <a:p>
                      <a:pPr marL="11430">
                        <a:lnSpc>
                          <a:spcPts val="705"/>
                        </a:lnSpc>
                        <a:spcBef>
                          <a:spcPts val="35"/>
                        </a:spcBef>
                      </a:pPr>
                      <a:r>
                        <a:rPr sz="6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ts val="740"/>
                        </a:lnSpc>
                      </a:pPr>
                      <a:r>
                        <a:rPr sz="6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-175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740"/>
                        </a:lnSpc>
                      </a:pPr>
                      <a:r>
                        <a:rPr sz="6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-191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r">
                        <a:lnSpc>
                          <a:spcPts val="705"/>
                        </a:lnSpc>
                        <a:spcBef>
                          <a:spcPts val="3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-16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9">
                <a:tc>
                  <a:txBody>
                    <a:bodyPr/>
                    <a:lstStyle/>
                    <a:p>
                      <a:pPr marL="11430">
                        <a:lnSpc>
                          <a:spcPts val="705"/>
                        </a:lnSpc>
                        <a:spcBef>
                          <a:spcPts val="3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ts val="740"/>
                        </a:lnSpc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-21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740"/>
                        </a:lnSpc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-20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332740" algn="r">
                        <a:lnSpc>
                          <a:spcPts val="705"/>
                        </a:lnSpc>
                        <a:spcBef>
                          <a:spcPts val="3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32">
                <a:tc>
                  <a:txBody>
                    <a:bodyPr/>
                    <a:lstStyle/>
                    <a:p>
                      <a:pPr marL="11430">
                        <a:lnSpc>
                          <a:spcPts val="705"/>
                        </a:lnSpc>
                        <a:spcBef>
                          <a:spcPts val="3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65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5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65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65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65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ts val="740"/>
                        </a:lnSpc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+12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740"/>
                        </a:lnSpc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+15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332740" algn="r">
                        <a:lnSpc>
                          <a:spcPts val="705"/>
                        </a:lnSpc>
                        <a:spcBef>
                          <a:spcPts val="3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+3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26">
                <a:tc>
                  <a:txBody>
                    <a:bodyPr/>
                    <a:lstStyle/>
                    <a:p>
                      <a:pPr marL="11430">
                        <a:lnSpc>
                          <a:spcPts val="705"/>
                        </a:lnSpc>
                        <a:spcBef>
                          <a:spcPts val="3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65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5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65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65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65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65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5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ts val="740"/>
                        </a:lnSpc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-16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740"/>
                        </a:lnSpc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-20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R="356870" algn="r">
                        <a:lnSpc>
                          <a:spcPts val="705"/>
                        </a:lnSpc>
                        <a:spcBef>
                          <a:spcPts val="3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-4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69">
                <a:tc>
                  <a:txBody>
                    <a:bodyPr/>
                    <a:lstStyle/>
                    <a:p>
                      <a:pPr marL="11430">
                        <a:lnSpc>
                          <a:spcPts val="755"/>
                        </a:lnSpc>
                        <a:spcBef>
                          <a:spcPts val="35"/>
                        </a:spcBef>
                      </a:pP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65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740"/>
                        </a:lnSpc>
                      </a:pPr>
                      <a:r>
                        <a:rPr sz="6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Référence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992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1" name="object 101"/>
          <p:cNvSpPr txBox="1"/>
          <p:nvPr/>
        </p:nvSpPr>
        <p:spPr>
          <a:xfrm>
            <a:off x="1398712" y="4013664"/>
            <a:ext cx="43180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b="1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027323" y="3770732"/>
            <a:ext cx="1229360" cy="259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96520">
              <a:lnSpc>
                <a:spcPct val="109400"/>
              </a:lnSpc>
              <a:spcBef>
                <a:spcPts val="95"/>
              </a:spcBef>
            </a:pPr>
            <a:r>
              <a:rPr sz="700" b="1" dirty="0">
                <a:solidFill>
                  <a:srgbClr val="FFFFFF"/>
                </a:solidFill>
                <a:latin typeface="Roboto"/>
                <a:cs typeface="Roboto"/>
              </a:rPr>
              <a:t>Indice </a:t>
            </a: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de Développement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des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FFFFFF"/>
                </a:solidFill>
                <a:latin typeface="Roboto"/>
                <a:cs typeface="Roboto"/>
              </a:rPr>
              <a:t>(IDT©Compas)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592442" y="3952661"/>
            <a:ext cx="461645" cy="259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33655">
              <a:lnSpc>
                <a:spcPct val="109400"/>
              </a:lnSpc>
              <a:spcBef>
                <a:spcPts val="95"/>
              </a:spcBef>
            </a:pPr>
            <a:r>
              <a:rPr sz="700" b="1" dirty="0">
                <a:solidFill>
                  <a:srgbClr val="FFFFFF"/>
                </a:solidFill>
                <a:latin typeface="Roboto"/>
                <a:cs typeface="Roboto"/>
              </a:rPr>
              <a:t>Evolution </a:t>
            </a: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2011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/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2018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721344" y="5366801"/>
            <a:ext cx="137795" cy="225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59791" y="4044175"/>
            <a:ext cx="4852035" cy="1440180"/>
          </a:xfrm>
          <a:custGeom>
            <a:avLst/>
            <a:gdLst/>
            <a:ahLst/>
            <a:cxnLst/>
            <a:rect l="l" t="t" r="r" b="b"/>
            <a:pathLst>
              <a:path w="4852035" h="1440179">
                <a:moveTo>
                  <a:pt x="2489492" y="1432267"/>
                </a:moveTo>
                <a:lnTo>
                  <a:pt x="0" y="1432267"/>
                </a:lnTo>
                <a:lnTo>
                  <a:pt x="0" y="1440180"/>
                </a:lnTo>
                <a:lnTo>
                  <a:pt x="2489492" y="1440180"/>
                </a:lnTo>
                <a:lnTo>
                  <a:pt x="2489492" y="1432267"/>
                </a:lnTo>
                <a:close/>
              </a:path>
              <a:path w="4852035" h="1440179">
                <a:moveTo>
                  <a:pt x="4064190" y="0"/>
                </a:moveTo>
                <a:lnTo>
                  <a:pt x="2487511" y="0"/>
                </a:lnTo>
                <a:lnTo>
                  <a:pt x="2487511" y="7912"/>
                </a:lnTo>
                <a:lnTo>
                  <a:pt x="4064190" y="7912"/>
                </a:lnTo>
                <a:lnTo>
                  <a:pt x="4064190" y="0"/>
                </a:lnTo>
                <a:close/>
              </a:path>
              <a:path w="4852035" h="1440179">
                <a:moveTo>
                  <a:pt x="4851920" y="1432267"/>
                </a:moveTo>
                <a:lnTo>
                  <a:pt x="3274860" y="1432267"/>
                </a:lnTo>
                <a:lnTo>
                  <a:pt x="3274860" y="1440180"/>
                </a:lnTo>
                <a:lnTo>
                  <a:pt x="4851920" y="1440180"/>
                </a:lnTo>
                <a:lnTo>
                  <a:pt x="4851920" y="1432267"/>
                </a:lnTo>
                <a:close/>
              </a:path>
              <a:path w="4852035" h="1440179">
                <a:moveTo>
                  <a:pt x="4851920" y="1325435"/>
                </a:moveTo>
                <a:lnTo>
                  <a:pt x="3274860" y="1325435"/>
                </a:lnTo>
                <a:lnTo>
                  <a:pt x="3274860" y="1333347"/>
                </a:lnTo>
                <a:lnTo>
                  <a:pt x="4851920" y="1333347"/>
                </a:lnTo>
                <a:lnTo>
                  <a:pt x="4851920" y="1325435"/>
                </a:lnTo>
                <a:close/>
              </a:path>
              <a:path w="4852035" h="1440179">
                <a:moveTo>
                  <a:pt x="4851920" y="1218603"/>
                </a:moveTo>
                <a:lnTo>
                  <a:pt x="3274860" y="1218603"/>
                </a:lnTo>
                <a:lnTo>
                  <a:pt x="3274860" y="1226527"/>
                </a:lnTo>
                <a:lnTo>
                  <a:pt x="4851920" y="1226527"/>
                </a:lnTo>
                <a:lnTo>
                  <a:pt x="4851920" y="1218603"/>
                </a:lnTo>
                <a:close/>
              </a:path>
              <a:path w="4852035" h="1440179">
                <a:moveTo>
                  <a:pt x="4851920" y="1111783"/>
                </a:moveTo>
                <a:lnTo>
                  <a:pt x="3274860" y="1111783"/>
                </a:lnTo>
                <a:lnTo>
                  <a:pt x="3274860" y="1119695"/>
                </a:lnTo>
                <a:lnTo>
                  <a:pt x="4851920" y="1119695"/>
                </a:lnTo>
                <a:lnTo>
                  <a:pt x="4851920" y="1111783"/>
                </a:lnTo>
                <a:close/>
              </a:path>
              <a:path w="4852035" h="1440179">
                <a:moveTo>
                  <a:pt x="4851920" y="1004951"/>
                </a:moveTo>
                <a:lnTo>
                  <a:pt x="3274860" y="1004951"/>
                </a:lnTo>
                <a:lnTo>
                  <a:pt x="3274860" y="1012863"/>
                </a:lnTo>
                <a:lnTo>
                  <a:pt x="4851920" y="1012863"/>
                </a:lnTo>
                <a:lnTo>
                  <a:pt x="4851920" y="1004951"/>
                </a:lnTo>
                <a:close/>
              </a:path>
              <a:path w="4852035" h="1440179">
                <a:moveTo>
                  <a:pt x="4851920" y="898131"/>
                </a:moveTo>
                <a:lnTo>
                  <a:pt x="3274860" y="898131"/>
                </a:lnTo>
                <a:lnTo>
                  <a:pt x="3274860" y="906043"/>
                </a:lnTo>
                <a:lnTo>
                  <a:pt x="4851920" y="906043"/>
                </a:lnTo>
                <a:lnTo>
                  <a:pt x="4851920" y="898131"/>
                </a:lnTo>
                <a:close/>
              </a:path>
              <a:path w="4852035" h="1440179">
                <a:moveTo>
                  <a:pt x="4851920" y="791298"/>
                </a:moveTo>
                <a:lnTo>
                  <a:pt x="3274860" y="791298"/>
                </a:lnTo>
                <a:lnTo>
                  <a:pt x="3274860" y="799211"/>
                </a:lnTo>
                <a:lnTo>
                  <a:pt x="4851920" y="799211"/>
                </a:lnTo>
                <a:lnTo>
                  <a:pt x="4851920" y="791298"/>
                </a:lnTo>
                <a:close/>
              </a:path>
              <a:path w="4852035" h="1440179">
                <a:moveTo>
                  <a:pt x="4851920" y="684479"/>
                </a:moveTo>
                <a:lnTo>
                  <a:pt x="3274860" y="684479"/>
                </a:lnTo>
                <a:lnTo>
                  <a:pt x="3274860" y="692391"/>
                </a:lnTo>
                <a:lnTo>
                  <a:pt x="4851920" y="692391"/>
                </a:lnTo>
                <a:lnTo>
                  <a:pt x="4851920" y="684479"/>
                </a:lnTo>
                <a:close/>
              </a:path>
              <a:path w="4852035" h="1440179">
                <a:moveTo>
                  <a:pt x="4851920" y="577646"/>
                </a:moveTo>
                <a:lnTo>
                  <a:pt x="3274860" y="577646"/>
                </a:lnTo>
                <a:lnTo>
                  <a:pt x="3274860" y="585571"/>
                </a:lnTo>
                <a:lnTo>
                  <a:pt x="4851920" y="585571"/>
                </a:lnTo>
                <a:lnTo>
                  <a:pt x="4851920" y="577646"/>
                </a:lnTo>
                <a:close/>
              </a:path>
              <a:path w="4852035" h="1440179">
                <a:moveTo>
                  <a:pt x="4851920" y="470814"/>
                </a:moveTo>
                <a:lnTo>
                  <a:pt x="3274860" y="470814"/>
                </a:lnTo>
                <a:lnTo>
                  <a:pt x="3274860" y="478726"/>
                </a:lnTo>
                <a:lnTo>
                  <a:pt x="4851920" y="478726"/>
                </a:lnTo>
                <a:lnTo>
                  <a:pt x="4851920" y="470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140083" y="4162035"/>
            <a:ext cx="1190625" cy="229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14"/>
              </a:spcBef>
              <a:tabLst>
                <a:tab pos="786765" algn="l"/>
              </a:tabLst>
            </a:pPr>
            <a:r>
              <a:rPr sz="700" b="1" dirty="0">
                <a:solidFill>
                  <a:srgbClr val="FFFFFF"/>
                </a:solidFill>
                <a:latin typeface="Roboto"/>
                <a:cs typeface="Roboto"/>
              </a:rPr>
              <a:t>2011	2018</a:t>
            </a:r>
            <a:endParaRPr sz="700">
              <a:latin typeface="Roboto"/>
              <a:cs typeface="Roboto"/>
            </a:endParaRPr>
          </a:p>
          <a:p>
            <a:pPr marL="581025">
              <a:lnSpc>
                <a:spcPts val="760"/>
              </a:lnSpc>
            </a:pPr>
            <a:r>
              <a:rPr sz="650" i="1" dirty="0">
                <a:solidFill>
                  <a:srgbClr val="FFFFFF"/>
                </a:solidFill>
                <a:latin typeface="Roboto"/>
                <a:cs typeface="Roboto"/>
              </a:rPr>
              <a:t>(tri</a:t>
            </a:r>
            <a:r>
              <a:rPr sz="650" i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i="1" dirty="0">
                <a:solidFill>
                  <a:srgbClr val="FFFFFF"/>
                </a:solidFill>
                <a:latin typeface="Roboto"/>
                <a:cs typeface="Roboto"/>
              </a:rPr>
              <a:t>décroissant)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634651" y="5690082"/>
            <a:ext cx="1577340" cy="756285"/>
          </a:xfrm>
          <a:custGeom>
            <a:avLst/>
            <a:gdLst/>
            <a:ahLst/>
            <a:cxnLst/>
            <a:rect l="l" t="t" r="r" b="b"/>
            <a:pathLst>
              <a:path w="1577339" h="756285">
                <a:moveTo>
                  <a:pt x="1577060" y="748284"/>
                </a:moveTo>
                <a:lnTo>
                  <a:pt x="0" y="748284"/>
                </a:lnTo>
                <a:lnTo>
                  <a:pt x="0" y="756208"/>
                </a:lnTo>
                <a:lnTo>
                  <a:pt x="1577060" y="756208"/>
                </a:lnTo>
                <a:lnTo>
                  <a:pt x="1577060" y="748284"/>
                </a:lnTo>
                <a:close/>
              </a:path>
              <a:path w="1577339" h="756285">
                <a:moveTo>
                  <a:pt x="1577060" y="641451"/>
                </a:moveTo>
                <a:lnTo>
                  <a:pt x="0" y="641451"/>
                </a:lnTo>
                <a:lnTo>
                  <a:pt x="0" y="649363"/>
                </a:lnTo>
                <a:lnTo>
                  <a:pt x="1577060" y="649363"/>
                </a:lnTo>
                <a:lnTo>
                  <a:pt x="1577060" y="641451"/>
                </a:lnTo>
                <a:close/>
              </a:path>
              <a:path w="1577339" h="756285">
                <a:moveTo>
                  <a:pt x="1577060" y="534631"/>
                </a:moveTo>
                <a:lnTo>
                  <a:pt x="0" y="534631"/>
                </a:lnTo>
                <a:lnTo>
                  <a:pt x="0" y="542544"/>
                </a:lnTo>
                <a:lnTo>
                  <a:pt x="1577060" y="542544"/>
                </a:lnTo>
                <a:lnTo>
                  <a:pt x="1577060" y="534631"/>
                </a:lnTo>
                <a:close/>
              </a:path>
              <a:path w="1577339" h="756285">
                <a:moveTo>
                  <a:pt x="1577060" y="427812"/>
                </a:moveTo>
                <a:lnTo>
                  <a:pt x="0" y="427812"/>
                </a:lnTo>
                <a:lnTo>
                  <a:pt x="0" y="435724"/>
                </a:lnTo>
                <a:lnTo>
                  <a:pt x="1577060" y="435724"/>
                </a:lnTo>
                <a:lnTo>
                  <a:pt x="1577060" y="427812"/>
                </a:lnTo>
                <a:close/>
              </a:path>
              <a:path w="1577339" h="756285">
                <a:moveTo>
                  <a:pt x="1577060" y="320979"/>
                </a:moveTo>
                <a:lnTo>
                  <a:pt x="0" y="320979"/>
                </a:lnTo>
                <a:lnTo>
                  <a:pt x="0" y="328891"/>
                </a:lnTo>
                <a:lnTo>
                  <a:pt x="1577060" y="328891"/>
                </a:lnTo>
                <a:lnTo>
                  <a:pt x="1577060" y="320979"/>
                </a:lnTo>
                <a:close/>
              </a:path>
              <a:path w="1577339" h="756285">
                <a:moveTo>
                  <a:pt x="1577060" y="214160"/>
                </a:moveTo>
                <a:lnTo>
                  <a:pt x="0" y="214160"/>
                </a:lnTo>
                <a:lnTo>
                  <a:pt x="0" y="222072"/>
                </a:lnTo>
                <a:lnTo>
                  <a:pt x="1577060" y="222072"/>
                </a:lnTo>
                <a:lnTo>
                  <a:pt x="1577060" y="214160"/>
                </a:lnTo>
                <a:close/>
              </a:path>
              <a:path w="1577339" h="756285">
                <a:moveTo>
                  <a:pt x="1577060" y="107327"/>
                </a:moveTo>
                <a:lnTo>
                  <a:pt x="0" y="107327"/>
                </a:lnTo>
                <a:lnTo>
                  <a:pt x="0" y="115252"/>
                </a:lnTo>
                <a:lnTo>
                  <a:pt x="1577060" y="115252"/>
                </a:lnTo>
                <a:lnTo>
                  <a:pt x="1577060" y="107327"/>
                </a:lnTo>
                <a:close/>
              </a:path>
              <a:path w="1577339" h="756285">
                <a:moveTo>
                  <a:pt x="1577060" y="0"/>
                </a:moveTo>
                <a:lnTo>
                  <a:pt x="0" y="0"/>
                </a:lnTo>
                <a:lnTo>
                  <a:pt x="0" y="7912"/>
                </a:lnTo>
                <a:lnTo>
                  <a:pt x="1577060" y="7912"/>
                </a:lnTo>
                <a:lnTo>
                  <a:pt x="1577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34651" y="6545186"/>
            <a:ext cx="1577340" cy="8255"/>
          </a:xfrm>
          <a:custGeom>
            <a:avLst/>
            <a:gdLst/>
            <a:ahLst/>
            <a:cxnLst/>
            <a:rect l="l" t="t" r="r" b="b"/>
            <a:pathLst>
              <a:path w="1577339" h="8254">
                <a:moveTo>
                  <a:pt x="1577073" y="0"/>
                </a:moveTo>
                <a:lnTo>
                  <a:pt x="0" y="0"/>
                </a:lnTo>
                <a:lnTo>
                  <a:pt x="0" y="7924"/>
                </a:lnTo>
                <a:lnTo>
                  <a:pt x="1577073" y="7924"/>
                </a:lnTo>
                <a:lnTo>
                  <a:pt x="1577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5874346" y="3861803"/>
            <a:ext cx="4586605" cy="2225040"/>
          </a:xfrm>
          <a:prstGeom prst="rect">
            <a:avLst/>
          </a:prstGeom>
          <a:ln w="12700">
            <a:solidFill>
              <a:srgbClr val="005F73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47625" marR="104139" algn="just">
              <a:lnSpc>
                <a:spcPct val="76900"/>
              </a:lnSpc>
            </a:pP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Cet 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indice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©Compas </a:t>
            </a: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est 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basé </a:t>
            </a:r>
            <a:r>
              <a:rPr sz="1300" spc="-45" dirty="0">
                <a:solidFill>
                  <a:srgbClr val="231F20"/>
                </a:solidFill>
                <a:latin typeface="Roboto"/>
                <a:cs typeface="Roboto"/>
              </a:rPr>
              <a:t>sur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mesure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l’écart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entre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13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3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chacun</a:t>
            </a:r>
            <a:r>
              <a:rPr sz="13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3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territoires.</a:t>
            </a:r>
            <a:r>
              <a:rPr sz="13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Il</a:t>
            </a:r>
            <a:r>
              <a:rPr sz="13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3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construit</a:t>
            </a:r>
            <a:r>
              <a:rPr sz="13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Roboto"/>
                <a:cs typeface="Roboto"/>
              </a:rPr>
              <a:t>sur</a:t>
            </a:r>
            <a:r>
              <a:rPr sz="13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3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trois</a:t>
            </a:r>
            <a:r>
              <a:rPr sz="13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axes</a:t>
            </a:r>
            <a:r>
              <a:rPr sz="13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qui </a:t>
            </a:r>
            <a:r>
              <a:rPr sz="1300" spc="-3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structurent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«l’individu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économique»,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ou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«l’homo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economicus»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un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individu</a:t>
            </a:r>
            <a:r>
              <a:rPr sz="13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Roboto"/>
                <a:cs typeface="Roboto"/>
              </a:rPr>
              <a:t>producteur,</a:t>
            </a:r>
            <a:r>
              <a:rPr sz="13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3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individu</a:t>
            </a:r>
            <a:r>
              <a:rPr sz="13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consommateur</a:t>
            </a:r>
            <a:r>
              <a:rPr sz="13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3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enfin</a:t>
            </a:r>
            <a:r>
              <a:rPr sz="13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Roboto"/>
                <a:cs typeface="Roboto"/>
              </a:rPr>
              <a:t>son</a:t>
            </a:r>
            <a:r>
              <a:rPr sz="13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capital </a:t>
            </a:r>
            <a:r>
              <a:rPr sz="1300" spc="-3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social.</a:t>
            </a:r>
            <a:endParaRPr sz="1300">
              <a:latin typeface="Roboto"/>
              <a:cs typeface="Roboto"/>
            </a:endParaRPr>
          </a:p>
          <a:p>
            <a:pPr marL="47625" marR="104139" algn="just">
              <a:lnSpc>
                <a:spcPct val="76900"/>
              </a:lnSpc>
              <a:spcBef>
                <a:spcPts val="1200"/>
              </a:spcBef>
            </a:pP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Chacun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trois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indicateurs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 tient</a:t>
            </a: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ensuite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compte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de la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valeur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 moyenne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3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l’indicateur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3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niveau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national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(car</a:t>
            </a: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il</a:t>
            </a:r>
            <a:r>
              <a:rPr sz="13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y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 pourcentages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revenu </a:t>
            </a: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une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dimension monétaire).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Ainsi,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quand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valeur </a:t>
            </a: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est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inférieure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à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zéro, 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cela signifie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qu’au regard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trois indicateurs 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il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y a </a:t>
            </a:r>
            <a:r>
              <a:rPr sz="1300" spc="-50" dirty="0">
                <a:solidFill>
                  <a:srgbClr val="231F20"/>
                </a:solidFill>
                <a:latin typeface="Roboto"/>
                <a:cs typeface="Roboto"/>
              </a:rPr>
              <a:t>une </a:t>
            </a:r>
            <a:r>
              <a:rPr sz="1300" spc="-60" dirty="0">
                <a:solidFill>
                  <a:srgbClr val="231F20"/>
                </a:solidFill>
                <a:latin typeface="Roboto"/>
                <a:cs typeface="Roboto"/>
              </a:rPr>
              <a:t>situation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globalement </a:t>
            </a:r>
            <a:r>
              <a:rPr sz="1300" spc="-55" dirty="0">
                <a:solidFill>
                  <a:srgbClr val="231F20"/>
                </a:solidFill>
                <a:latin typeface="Roboto"/>
                <a:cs typeface="Roboto"/>
              </a:rPr>
              <a:t>plus </a:t>
            </a:r>
            <a:r>
              <a:rPr sz="1300" spc="-75" dirty="0">
                <a:solidFill>
                  <a:srgbClr val="231F20"/>
                </a:solidFill>
                <a:latin typeface="Roboto"/>
                <a:cs typeface="Roboto"/>
              </a:rPr>
              <a:t>défavorable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 pou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3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3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territoi</a:t>
            </a:r>
            <a:r>
              <a:rPr sz="1300" spc="-8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3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3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ega</a:t>
            </a:r>
            <a:r>
              <a:rPr sz="1300" spc="-8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3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3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300" spc="-105" dirty="0">
                <a:solidFill>
                  <a:srgbClr val="231F20"/>
                </a:solidFill>
                <a:latin typeface="Roboto"/>
                <a:cs typeface="Roboto"/>
              </a:rPr>
              <a:t>’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ensembl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3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3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3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Roboto"/>
                <a:cs typeface="Roboto"/>
              </a:rPr>
              <a:t>F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rance.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6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18340" y="1016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9818" y="6692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1260937" y="46419"/>
            <a:ext cx="2973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Pourquoi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politique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ville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?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20" name="object 120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12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21" name="object 1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36015"/>
            <a:ext cx="347345" cy="324485"/>
          </a:xfrm>
          <a:custGeom>
            <a:avLst/>
            <a:gdLst/>
            <a:ahLst/>
            <a:cxnLst/>
            <a:rect l="l" t="t" r="r" b="b"/>
            <a:pathLst>
              <a:path w="347345" h="324484">
                <a:moveTo>
                  <a:pt x="347294" y="0"/>
                </a:moveTo>
                <a:lnTo>
                  <a:pt x="0" y="0"/>
                </a:lnTo>
                <a:lnTo>
                  <a:pt x="0" y="323989"/>
                </a:lnTo>
                <a:lnTo>
                  <a:pt x="347294" y="323989"/>
                </a:lnTo>
                <a:lnTo>
                  <a:pt x="347294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39816" y="850816"/>
            <a:ext cx="9944735" cy="5287010"/>
            <a:chOff x="239816" y="850816"/>
            <a:chExt cx="9944735" cy="528701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9816" y="850816"/>
              <a:ext cx="9944203" cy="52869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03445" y="3804843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1"/>
                  </a:lnTo>
                  <a:lnTo>
                    <a:pt x="15360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27"/>
                  </a:lnTo>
                  <a:lnTo>
                    <a:pt x="15360" y="89492"/>
                  </a:lnTo>
                  <a:lnTo>
                    <a:pt x="32029" y="100729"/>
                  </a:lnTo>
                  <a:lnTo>
                    <a:pt x="52438" y="104851"/>
                  </a:lnTo>
                  <a:lnTo>
                    <a:pt x="72840" y="100729"/>
                  </a:lnTo>
                  <a:lnTo>
                    <a:pt x="89504" y="89492"/>
                  </a:lnTo>
                  <a:lnTo>
                    <a:pt x="100742" y="72827"/>
                  </a:lnTo>
                  <a:lnTo>
                    <a:pt x="104863" y="52425"/>
                  </a:lnTo>
                  <a:lnTo>
                    <a:pt x="100742" y="32023"/>
                  </a:lnTo>
                  <a:lnTo>
                    <a:pt x="89504" y="15359"/>
                  </a:lnTo>
                  <a:lnTo>
                    <a:pt x="72840" y="4121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3445" y="3804843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425"/>
                  </a:moveTo>
                  <a:lnTo>
                    <a:pt x="100742" y="72827"/>
                  </a:lnTo>
                  <a:lnTo>
                    <a:pt x="89504" y="89492"/>
                  </a:lnTo>
                  <a:lnTo>
                    <a:pt x="72840" y="100729"/>
                  </a:lnTo>
                  <a:lnTo>
                    <a:pt x="52438" y="104851"/>
                  </a:lnTo>
                  <a:lnTo>
                    <a:pt x="32029" y="100729"/>
                  </a:lnTo>
                  <a:lnTo>
                    <a:pt x="15360" y="89492"/>
                  </a:lnTo>
                  <a:lnTo>
                    <a:pt x="4121" y="72827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60" y="15359"/>
                  </a:lnTo>
                  <a:lnTo>
                    <a:pt x="32029" y="4121"/>
                  </a:lnTo>
                  <a:lnTo>
                    <a:pt x="52438" y="0"/>
                  </a:lnTo>
                  <a:lnTo>
                    <a:pt x="72840" y="4121"/>
                  </a:lnTo>
                  <a:lnTo>
                    <a:pt x="89504" y="15359"/>
                  </a:lnTo>
                  <a:lnTo>
                    <a:pt x="100742" y="32023"/>
                  </a:lnTo>
                  <a:lnTo>
                    <a:pt x="104863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7411" y="3949579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1"/>
                  </a:lnTo>
                  <a:lnTo>
                    <a:pt x="15360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27"/>
                  </a:lnTo>
                  <a:lnTo>
                    <a:pt x="15360" y="89492"/>
                  </a:lnTo>
                  <a:lnTo>
                    <a:pt x="32029" y="100729"/>
                  </a:lnTo>
                  <a:lnTo>
                    <a:pt x="52438" y="104851"/>
                  </a:lnTo>
                  <a:lnTo>
                    <a:pt x="72840" y="100729"/>
                  </a:lnTo>
                  <a:lnTo>
                    <a:pt x="89504" y="89492"/>
                  </a:lnTo>
                  <a:lnTo>
                    <a:pt x="100742" y="72827"/>
                  </a:lnTo>
                  <a:lnTo>
                    <a:pt x="104863" y="52425"/>
                  </a:lnTo>
                  <a:lnTo>
                    <a:pt x="100742" y="32023"/>
                  </a:lnTo>
                  <a:lnTo>
                    <a:pt x="89504" y="15359"/>
                  </a:lnTo>
                  <a:lnTo>
                    <a:pt x="72840" y="4121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7411" y="3949579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425"/>
                  </a:moveTo>
                  <a:lnTo>
                    <a:pt x="100742" y="72827"/>
                  </a:lnTo>
                  <a:lnTo>
                    <a:pt x="89504" y="89492"/>
                  </a:lnTo>
                  <a:lnTo>
                    <a:pt x="72840" y="100729"/>
                  </a:lnTo>
                  <a:lnTo>
                    <a:pt x="52438" y="104851"/>
                  </a:lnTo>
                  <a:lnTo>
                    <a:pt x="32029" y="100729"/>
                  </a:lnTo>
                  <a:lnTo>
                    <a:pt x="15360" y="89492"/>
                  </a:lnTo>
                  <a:lnTo>
                    <a:pt x="4121" y="72827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60" y="15359"/>
                  </a:lnTo>
                  <a:lnTo>
                    <a:pt x="32029" y="4121"/>
                  </a:lnTo>
                  <a:lnTo>
                    <a:pt x="52438" y="0"/>
                  </a:lnTo>
                  <a:lnTo>
                    <a:pt x="72840" y="4121"/>
                  </a:lnTo>
                  <a:lnTo>
                    <a:pt x="89504" y="15359"/>
                  </a:lnTo>
                  <a:lnTo>
                    <a:pt x="100742" y="32023"/>
                  </a:lnTo>
                  <a:lnTo>
                    <a:pt x="104863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95348" y="3699783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1"/>
                  </a:lnTo>
                  <a:lnTo>
                    <a:pt x="15360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945"/>
                  </a:lnTo>
                  <a:lnTo>
                    <a:pt x="15360" y="89669"/>
                  </a:lnTo>
                  <a:lnTo>
                    <a:pt x="32029" y="100929"/>
                  </a:lnTo>
                  <a:lnTo>
                    <a:pt x="52438" y="105054"/>
                  </a:lnTo>
                  <a:lnTo>
                    <a:pt x="72840" y="100929"/>
                  </a:lnTo>
                  <a:lnTo>
                    <a:pt x="89504" y="89669"/>
                  </a:lnTo>
                  <a:lnTo>
                    <a:pt x="100742" y="72945"/>
                  </a:lnTo>
                  <a:lnTo>
                    <a:pt x="104863" y="52425"/>
                  </a:lnTo>
                  <a:lnTo>
                    <a:pt x="100742" y="32023"/>
                  </a:lnTo>
                  <a:lnTo>
                    <a:pt x="89504" y="15359"/>
                  </a:lnTo>
                  <a:lnTo>
                    <a:pt x="72840" y="4121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95348" y="3699783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425"/>
                  </a:moveTo>
                  <a:lnTo>
                    <a:pt x="100742" y="72945"/>
                  </a:lnTo>
                  <a:lnTo>
                    <a:pt x="89504" y="89669"/>
                  </a:lnTo>
                  <a:lnTo>
                    <a:pt x="72840" y="100929"/>
                  </a:lnTo>
                  <a:lnTo>
                    <a:pt x="52438" y="105054"/>
                  </a:lnTo>
                  <a:lnTo>
                    <a:pt x="32029" y="100929"/>
                  </a:lnTo>
                  <a:lnTo>
                    <a:pt x="15360" y="89669"/>
                  </a:lnTo>
                  <a:lnTo>
                    <a:pt x="4121" y="72945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60" y="15359"/>
                  </a:lnTo>
                  <a:lnTo>
                    <a:pt x="32029" y="4121"/>
                  </a:lnTo>
                  <a:lnTo>
                    <a:pt x="52438" y="0"/>
                  </a:lnTo>
                  <a:lnTo>
                    <a:pt x="72840" y="4121"/>
                  </a:lnTo>
                  <a:lnTo>
                    <a:pt x="89504" y="15359"/>
                  </a:lnTo>
                  <a:lnTo>
                    <a:pt x="100742" y="32023"/>
                  </a:lnTo>
                  <a:lnTo>
                    <a:pt x="104863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19831" y="3532982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1"/>
                  </a:lnTo>
                  <a:lnTo>
                    <a:pt x="15360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59"/>
                  </a:lnTo>
                  <a:lnTo>
                    <a:pt x="15360" y="89593"/>
                  </a:lnTo>
                  <a:lnTo>
                    <a:pt x="32029" y="100901"/>
                  </a:lnTo>
                  <a:lnTo>
                    <a:pt x="52438" y="105054"/>
                  </a:lnTo>
                  <a:lnTo>
                    <a:pt x="72840" y="100901"/>
                  </a:lnTo>
                  <a:lnTo>
                    <a:pt x="89504" y="89593"/>
                  </a:lnTo>
                  <a:lnTo>
                    <a:pt x="100742" y="72859"/>
                  </a:lnTo>
                  <a:lnTo>
                    <a:pt x="104863" y="52425"/>
                  </a:lnTo>
                  <a:lnTo>
                    <a:pt x="100742" y="32023"/>
                  </a:lnTo>
                  <a:lnTo>
                    <a:pt x="89504" y="15359"/>
                  </a:lnTo>
                  <a:lnTo>
                    <a:pt x="72840" y="4121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19831" y="3532982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425"/>
                  </a:moveTo>
                  <a:lnTo>
                    <a:pt x="100742" y="72859"/>
                  </a:lnTo>
                  <a:lnTo>
                    <a:pt x="89504" y="89593"/>
                  </a:lnTo>
                  <a:lnTo>
                    <a:pt x="72840" y="100901"/>
                  </a:lnTo>
                  <a:lnTo>
                    <a:pt x="52438" y="105054"/>
                  </a:lnTo>
                  <a:lnTo>
                    <a:pt x="32029" y="100901"/>
                  </a:lnTo>
                  <a:lnTo>
                    <a:pt x="15360" y="89593"/>
                  </a:lnTo>
                  <a:lnTo>
                    <a:pt x="4121" y="72859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60" y="15359"/>
                  </a:lnTo>
                  <a:lnTo>
                    <a:pt x="32029" y="4121"/>
                  </a:lnTo>
                  <a:lnTo>
                    <a:pt x="52438" y="0"/>
                  </a:lnTo>
                  <a:lnTo>
                    <a:pt x="72840" y="4121"/>
                  </a:lnTo>
                  <a:lnTo>
                    <a:pt x="89504" y="15359"/>
                  </a:lnTo>
                  <a:lnTo>
                    <a:pt x="100742" y="32023"/>
                  </a:lnTo>
                  <a:lnTo>
                    <a:pt x="104863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1048" y="3202379"/>
              <a:ext cx="180648" cy="12820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94551" y="399877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628" y="0"/>
                  </a:moveTo>
                  <a:lnTo>
                    <a:pt x="32104" y="4121"/>
                  </a:lnTo>
                  <a:lnTo>
                    <a:pt x="15379" y="15359"/>
                  </a:lnTo>
                  <a:lnTo>
                    <a:pt x="4122" y="32023"/>
                  </a:lnTo>
                  <a:lnTo>
                    <a:pt x="0" y="52425"/>
                  </a:lnTo>
                  <a:lnTo>
                    <a:pt x="4122" y="72945"/>
                  </a:lnTo>
                  <a:lnTo>
                    <a:pt x="15379" y="89669"/>
                  </a:lnTo>
                  <a:lnTo>
                    <a:pt x="32104" y="100929"/>
                  </a:lnTo>
                  <a:lnTo>
                    <a:pt x="52628" y="105054"/>
                  </a:lnTo>
                  <a:lnTo>
                    <a:pt x="73030" y="100929"/>
                  </a:lnTo>
                  <a:lnTo>
                    <a:pt x="89695" y="89669"/>
                  </a:lnTo>
                  <a:lnTo>
                    <a:pt x="100933" y="72945"/>
                  </a:lnTo>
                  <a:lnTo>
                    <a:pt x="105054" y="52425"/>
                  </a:lnTo>
                  <a:lnTo>
                    <a:pt x="100933" y="32023"/>
                  </a:lnTo>
                  <a:lnTo>
                    <a:pt x="89695" y="15359"/>
                  </a:lnTo>
                  <a:lnTo>
                    <a:pt x="73030" y="4121"/>
                  </a:lnTo>
                  <a:lnTo>
                    <a:pt x="5262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94551" y="399877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054" y="52425"/>
                  </a:moveTo>
                  <a:lnTo>
                    <a:pt x="100933" y="72945"/>
                  </a:lnTo>
                  <a:lnTo>
                    <a:pt x="89695" y="89669"/>
                  </a:lnTo>
                  <a:lnTo>
                    <a:pt x="73030" y="100929"/>
                  </a:lnTo>
                  <a:lnTo>
                    <a:pt x="52628" y="105054"/>
                  </a:lnTo>
                  <a:lnTo>
                    <a:pt x="32104" y="100929"/>
                  </a:lnTo>
                  <a:lnTo>
                    <a:pt x="15379" y="89669"/>
                  </a:lnTo>
                  <a:lnTo>
                    <a:pt x="4122" y="72945"/>
                  </a:lnTo>
                  <a:lnTo>
                    <a:pt x="0" y="52425"/>
                  </a:lnTo>
                  <a:lnTo>
                    <a:pt x="4122" y="32023"/>
                  </a:lnTo>
                  <a:lnTo>
                    <a:pt x="15379" y="15359"/>
                  </a:lnTo>
                  <a:lnTo>
                    <a:pt x="32104" y="4121"/>
                  </a:lnTo>
                  <a:lnTo>
                    <a:pt x="52628" y="0"/>
                  </a:lnTo>
                  <a:lnTo>
                    <a:pt x="73030" y="4121"/>
                  </a:lnTo>
                  <a:lnTo>
                    <a:pt x="89695" y="15359"/>
                  </a:lnTo>
                  <a:lnTo>
                    <a:pt x="100933" y="32023"/>
                  </a:lnTo>
                  <a:lnTo>
                    <a:pt x="105054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02991" y="2452382"/>
              <a:ext cx="111417" cy="11140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058291" y="3515169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1"/>
                  </a:lnTo>
                  <a:lnTo>
                    <a:pt x="15360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27"/>
                  </a:lnTo>
                  <a:lnTo>
                    <a:pt x="15360" y="89492"/>
                  </a:lnTo>
                  <a:lnTo>
                    <a:pt x="32029" y="100729"/>
                  </a:lnTo>
                  <a:lnTo>
                    <a:pt x="52438" y="104851"/>
                  </a:lnTo>
                  <a:lnTo>
                    <a:pt x="72840" y="100729"/>
                  </a:lnTo>
                  <a:lnTo>
                    <a:pt x="89504" y="89492"/>
                  </a:lnTo>
                  <a:lnTo>
                    <a:pt x="100742" y="72827"/>
                  </a:lnTo>
                  <a:lnTo>
                    <a:pt x="104863" y="52425"/>
                  </a:lnTo>
                  <a:lnTo>
                    <a:pt x="100742" y="32023"/>
                  </a:lnTo>
                  <a:lnTo>
                    <a:pt x="89504" y="15359"/>
                  </a:lnTo>
                  <a:lnTo>
                    <a:pt x="72840" y="4121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58291" y="3515169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425"/>
                  </a:moveTo>
                  <a:lnTo>
                    <a:pt x="100742" y="72827"/>
                  </a:lnTo>
                  <a:lnTo>
                    <a:pt x="89504" y="89492"/>
                  </a:lnTo>
                  <a:lnTo>
                    <a:pt x="72840" y="100729"/>
                  </a:lnTo>
                  <a:lnTo>
                    <a:pt x="52438" y="104851"/>
                  </a:lnTo>
                  <a:lnTo>
                    <a:pt x="32029" y="100729"/>
                  </a:lnTo>
                  <a:lnTo>
                    <a:pt x="15360" y="89492"/>
                  </a:lnTo>
                  <a:lnTo>
                    <a:pt x="4121" y="72827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60" y="15359"/>
                  </a:lnTo>
                  <a:lnTo>
                    <a:pt x="32029" y="4121"/>
                  </a:lnTo>
                  <a:lnTo>
                    <a:pt x="52438" y="0"/>
                  </a:lnTo>
                  <a:lnTo>
                    <a:pt x="72840" y="4121"/>
                  </a:lnTo>
                  <a:lnTo>
                    <a:pt x="89504" y="15359"/>
                  </a:lnTo>
                  <a:lnTo>
                    <a:pt x="100742" y="32023"/>
                  </a:lnTo>
                  <a:lnTo>
                    <a:pt x="104863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55017" y="3507640"/>
              <a:ext cx="111417" cy="1116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69193" y="4294480"/>
              <a:ext cx="111417" cy="1116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86182" y="2559265"/>
              <a:ext cx="111404" cy="11160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444541" y="3147962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628" y="0"/>
                  </a:moveTo>
                  <a:lnTo>
                    <a:pt x="32104" y="4121"/>
                  </a:lnTo>
                  <a:lnTo>
                    <a:pt x="15379" y="15359"/>
                  </a:lnTo>
                  <a:lnTo>
                    <a:pt x="4122" y="32023"/>
                  </a:lnTo>
                  <a:lnTo>
                    <a:pt x="0" y="52425"/>
                  </a:lnTo>
                  <a:lnTo>
                    <a:pt x="4122" y="72827"/>
                  </a:lnTo>
                  <a:lnTo>
                    <a:pt x="15379" y="89492"/>
                  </a:lnTo>
                  <a:lnTo>
                    <a:pt x="32104" y="100729"/>
                  </a:lnTo>
                  <a:lnTo>
                    <a:pt x="52628" y="104851"/>
                  </a:lnTo>
                  <a:lnTo>
                    <a:pt x="73030" y="100729"/>
                  </a:lnTo>
                  <a:lnTo>
                    <a:pt x="89695" y="89492"/>
                  </a:lnTo>
                  <a:lnTo>
                    <a:pt x="100933" y="72827"/>
                  </a:lnTo>
                  <a:lnTo>
                    <a:pt x="105054" y="52425"/>
                  </a:lnTo>
                  <a:lnTo>
                    <a:pt x="100933" y="32023"/>
                  </a:lnTo>
                  <a:lnTo>
                    <a:pt x="89695" y="15359"/>
                  </a:lnTo>
                  <a:lnTo>
                    <a:pt x="73030" y="4121"/>
                  </a:lnTo>
                  <a:lnTo>
                    <a:pt x="5262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44541" y="3147962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054" y="52425"/>
                  </a:moveTo>
                  <a:lnTo>
                    <a:pt x="100933" y="72827"/>
                  </a:lnTo>
                  <a:lnTo>
                    <a:pt x="89695" y="89492"/>
                  </a:lnTo>
                  <a:lnTo>
                    <a:pt x="73030" y="100729"/>
                  </a:lnTo>
                  <a:lnTo>
                    <a:pt x="52628" y="104851"/>
                  </a:lnTo>
                  <a:lnTo>
                    <a:pt x="32104" y="100729"/>
                  </a:lnTo>
                  <a:lnTo>
                    <a:pt x="15379" y="89492"/>
                  </a:lnTo>
                  <a:lnTo>
                    <a:pt x="4122" y="72827"/>
                  </a:lnTo>
                  <a:lnTo>
                    <a:pt x="0" y="52425"/>
                  </a:lnTo>
                  <a:lnTo>
                    <a:pt x="4122" y="32023"/>
                  </a:lnTo>
                  <a:lnTo>
                    <a:pt x="15379" y="15359"/>
                  </a:lnTo>
                  <a:lnTo>
                    <a:pt x="32104" y="4121"/>
                  </a:lnTo>
                  <a:lnTo>
                    <a:pt x="52628" y="0"/>
                  </a:lnTo>
                  <a:lnTo>
                    <a:pt x="73030" y="4121"/>
                  </a:lnTo>
                  <a:lnTo>
                    <a:pt x="89695" y="15359"/>
                  </a:lnTo>
                  <a:lnTo>
                    <a:pt x="100933" y="32023"/>
                  </a:lnTo>
                  <a:lnTo>
                    <a:pt x="105054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65966" y="4169784"/>
              <a:ext cx="111607" cy="11140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314571" y="3148975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4"/>
                  </a:lnTo>
                  <a:lnTo>
                    <a:pt x="15360" y="15384"/>
                  </a:lnTo>
                  <a:lnTo>
                    <a:pt x="4121" y="32109"/>
                  </a:lnTo>
                  <a:lnTo>
                    <a:pt x="0" y="52628"/>
                  </a:lnTo>
                  <a:lnTo>
                    <a:pt x="4121" y="73030"/>
                  </a:lnTo>
                  <a:lnTo>
                    <a:pt x="15360" y="89695"/>
                  </a:lnTo>
                  <a:lnTo>
                    <a:pt x="32029" y="100933"/>
                  </a:lnTo>
                  <a:lnTo>
                    <a:pt x="52438" y="105054"/>
                  </a:lnTo>
                  <a:lnTo>
                    <a:pt x="72840" y="100933"/>
                  </a:lnTo>
                  <a:lnTo>
                    <a:pt x="89504" y="89695"/>
                  </a:lnTo>
                  <a:lnTo>
                    <a:pt x="100742" y="73030"/>
                  </a:lnTo>
                  <a:lnTo>
                    <a:pt x="104863" y="52628"/>
                  </a:lnTo>
                  <a:lnTo>
                    <a:pt x="100742" y="32109"/>
                  </a:lnTo>
                  <a:lnTo>
                    <a:pt x="89504" y="15384"/>
                  </a:lnTo>
                  <a:lnTo>
                    <a:pt x="72840" y="4124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14571" y="3148975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628"/>
                  </a:moveTo>
                  <a:lnTo>
                    <a:pt x="100742" y="73030"/>
                  </a:lnTo>
                  <a:lnTo>
                    <a:pt x="89504" y="89695"/>
                  </a:lnTo>
                  <a:lnTo>
                    <a:pt x="72840" y="100933"/>
                  </a:lnTo>
                  <a:lnTo>
                    <a:pt x="52438" y="105054"/>
                  </a:lnTo>
                  <a:lnTo>
                    <a:pt x="32029" y="100933"/>
                  </a:lnTo>
                  <a:lnTo>
                    <a:pt x="15360" y="89695"/>
                  </a:lnTo>
                  <a:lnTo>
                    <a:pt x="4121" y="73030"/>
                  </a:lnTo>
                  <a:lnTo>
                    <a:pt x="0" y="52628"/>
                  </a:lnTo>
                  <a:lnTo>
                    <a:pt x="4121" y="32109"/>
                  </a:lnTo>
                  <a:lnTo>
                    <a:pt x="15360" y="15384"/>
                  </a:lnTo>
                  <a:lnTo>
                    <a:pt x="32029" y="4124"/>
                  </a:lnTo>
                  <a:lnTo>
                    <a:pt x="52438" y="0"/>
                  </a:lnTo>
                  <a:lnTo>
                    <a:pt x="72840" y="4124"/>
                  </a:lnTo>
                  <a:lnTo>
                    <a:pt x="89504" y="15384"/>
                  </a:lnTo>
                  <a:lnTo>
                    <a:pt x="100742" y="32109"/>
                  </a:lnTo>
                  <a:lnTo>
                    <a:pt x="104863" y="52628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50963" y="3009464"/>
              <a:ext cx="111417" cy="11140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277741" y="375120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25" y="0"/>
                  </a:moveTo>
                  <a:lnTo>
                    <a:pt x="32018" y="4121"/>
                  </a:lnTo>
                  <a:lnTo>
                    <a:pt x="15354" y="15359"/>
                  </a:lnTo>
                  <a:lnTo>
                    <a:pt x="4119" y="32023"/>
                  </a:lnTo>
                  <a:lnTo>
                    <a:pt x="0" y="52425"/>
                  </a:lnTo>
                  <a:lnTo>
                    <a:pt x="4119" y="72827"/>
                  </a:lnTo>
                  <a:lnTo>
                    <a:pt x="15354" y="89492"/>
                  </a:lnTo>
                  <a:lnTo>
                    <a:pt x="32018" y="100729"/>
                  </a:lnTo>
                  <a:lnTo>
                    <a:pt x="52425" y="104851"/>
                  </a:lnTo>
                  <a:lnTo>
                    <a:pt x="72945" y="100729"/>
                  </a:lnTo>
                  <a:lnTo>
                    <a:pt x="89669" y="89492"/>
                  </a:lnTo>
                  <a:lnTo>
                    <a:pt x="100929" y="72827"/>
                  </a:lnTo>
                  <a:lnTo>
                    <a:pt x="105054" y="52425"/>
                  </a:lnTo>
                  <a:lnTo>
                    <a:pt x="100929" y="32023"/>
                  </a:lnTo>
                  <a:lnTo>
                    <a:pt x="89669" y="15359"/>
                  </a:lnTo>
                  <a:lnTo>
                    <a:pt x="72945" y="4121"/>
                  </a:lnTo>
                  <a:lnTo>
                    <a:pt x="52425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77741" y="375120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054" y="52425"/>
                  </a:moveTo>
                  <a:lnTo>
                    <a:pt x="100929" y="72827"/>
                  </a:lnTo>
                  <a:lnTo>
                    <a:pt x="89669" y="89492"/>
                  </a:lnTo>
                  <a:lnTo>
                    <a:pt x="72945" y="100729"/>
                  </a:lnTo>
                  <a:lnTo>
                    <a:pt x="52425" y="104851"/>
                  </a:lnTo>
                  <a:lnTo>
                    <a:pt x="32018" y="100729"/>
                  </a:lnTo>
                  <a:lnTo>
                    <a:pt x="15354" y="89492"/>
                  </a:lnTo>
                  <a:lnTo>
                    <a:pt x="4119" y="72827"/>
                  </a:lnTo>
                  <a:lnTo>
                    <a:pt x="0" y="52425"/>
                  </a:lnTo>
                  <a:lnTo>
                    <a:pt x="4119" y="32023"/>
                  </a:lnTo>
                  <a:lnTo>
                    <a:pt x="15354" y="15359"/>
                  </a:lnTo>
                  <a:lnTo>
                    <a:pt x="32018" y="4121"/>
                  </a:lnTo>
                  <a:lnTo>
                    <a:pt x="52425" y="0"/>
                  </a:lnTo>
                  <a:lnTo>
                    <a:pt x="72945" y="4121"/>
                  </a:lnTo>
                  <a:lnTo>
                    <a:pt x="89669" y="15359"/>
                  </a:lnTo>
                  <a:lnTo>
                    <a:pt x="100929" y="32023"/>
                  </a:lnTo>
                  <a:lnTo>
                    <a:pt x="105054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79322" y="3564321"/>
              <a:ext cx="111607" cy="1116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04012" y="3268573"/>
              <a:ext cx="1323153" cy="89298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40644" y="4334358"/>
              <a:ext cx="111417" cy="1116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82345" y="3395496"/>
              <a:ext cx="111417" cy="11140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09926" y="366112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628" y="0"/>
                  </a:moveTo>
                  <a:lnTo>
                    <a:pt x="32104" y="4121"/>
                  </a:lnTo>
                  <a:lnTo>
                    <a:pt x="15379" y="15359"/>
                  </a:lnTo>
                  <a:lnTo>
                    <a:pt x="4122" y="32023"/>
                  </a:lnTo>
                  <a:lnTo>
                    <a:pt x="0" y="52425"/>
                  </a:lnTo>
                  <a:lnTo>
                    <a:pt x="4122" y="72827"/>
                  </a:lnTo>
                  <a:lnTo>
                    <a:pt x="15379" y="89492"/>
                  </a:lnTo>
                  <a:lnTo>
                    <a:pt x="32104" y="100729"/>
                  </a:lnTo>
                  <a:lnTo>
                    <a:pt x="52628" y="104851"/>
                  </a:lnTo>
                  <a:lnTo>
                    <a:pt x="73030" y="100729"/>
                  </a:lnTo>
                  <a:lnTo>
                    <a:pt x="89695" y="89492"/>
                  </a:lnTo>
                  <a:lnTo>
                    <a:pt x="100933" y="72827"/>
                  </a:lnTo>
                  <a:lnTo>
                    <a:pt x="105054" y="52425"/>
                  </a:lnTo>
                  <a:lnTo>
                    <a:pt x="100933" y="32023"/>
                  </a:lnTo>
                  <a:lnTo>
                    <a:pt x="89695" y="15359"/>
                  </a:lnTo>
                  <a:lnTo>
                    <a:pt x="73030" y="4121"/>
                  </a:lnTo>
                  <a:lnTo>
                    <a:pt x="5262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09926" y="366112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054" y="52425"/>
                  </a:moveTo>
                  <a:lnTo>
                    <a:pt x="100933" y="72827"/>
                  </a:lnTo>
                  <a:lnTo>
                    <a:pt x="89695" y="89492"/>
                  </a:lnTo>
                  <a:lnTo>
                    <a:pt x="73030" y="100729"/>
                  </a:lnTo>
                  <a:lnTo>
                    <a:pt x="52628" y="104851"/>
                  </a:lnTo>
                  <a:lnTo>
                    <a:pt x="32104" y="100729"/>
                  </a:lnTo>
                  <a:lnTo>
                    <a:pt x="15379" y="89492"/>
                  </a:lnTo>
                  <a:lnTo>
                    <a:pt x="4122" y="72827"/>
                  </a:lnTo>
                  <a:lnTo>
                    <a:pt x="0" y="52425"/>
                  </a:lnTo>
                  <a:lnTo>
                    <a:pt x="4122" y="32023"/>
                  </a:lnTo>
                  <a:lnTo>
                    <a:pt x="15379" y="15359"/>
                  </a:lnTo>
                  <a:lnTo>
                    <a:pt x="32104" y="4121"/>
                  </a:lnTo>
                  <a:lnTo>
                    <a:pt x="52628" y="0"/>
                  </a:lnTo>
                  <a:lnTo>
                    <a:pt x="73030" y="4121"/>
                  </a:lnTo>
                  <a:lnTo>
                    <a:pt x="89695" y="15359"/>
                  </a:lnTo>
                  <a:lnTo>
                    <a:pt x="100933" y="32023"/>
                  </a:lnTo>
                  <a:lnTo>
                    <a:pt x="105054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10684" y="3879096"/>
              <a:ext cx="111417" cy="1114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51169" y="4451969"/>
              <a:ext cx="111417" cy="1114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29530" y="4374236"/>
              <a:ext cx="111607" cy="1114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84775" y="4011282"/>
              <a:ext cx="111417" cy="11140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415189" y="327185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25" y="0"/>
                  </a:moveTo>
                  <a:lnTo>
                    <a:pt x="32023" y="4121"/>
                  </a:lnTo>
                  <a:lnTo>
                    <a:pt x="15359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27"/>
                  </a:lnTo>
                  <a:lnTo>
                    <a:pt x="15359" y="89492"/>
                  </a:lnTo>
                  <a:lnTo>
                    <a:pt x="32023" y="100729"/>
                  </a:lnTo>
                  <a:lnTo>
                    <a:pt x="52425" y="104851"/>
                  </a:lnTo>
                  <a:lnTo>
                    <a:pt x="72945" y="100729"/>
                  </a:lnTo>
                  <a:lnTo>
                    <a:pt x="89669" y="89492"/>
                  </a:lnTo>
                  <a:lnTo>
                    <a:pt x="100929" y="72827"/>
                  </a:lnTo>
                  <a:lnTo>
                    <a:pt x="105054" y="52425"/>
                  </a:lnTo>
                  <a:lnTo>
                    <a:pt x="100929" y="32023"/>
                  </a:lnTo>
                  <a:lnTo>
                    <a:pt x="89669" y="15359"/>
                  </a:lnTo>
                  <a:lnTo>
                    <a:pt x="72945" y="4121"/>
                  </a:lnTo>
                  <a:lnTo>
                    <a:pt x="52425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15189" y="327185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054" y="52425"/>
                  </a:moveTo>
                  <a:lnTo>
                    <a:pt x="100929" y="72827"/>
                  </a:lnTo>
                  <a:lnTo>
                    <a:pt x="89669" y="89492"/>
                  </a:lnTo>
                  <a:lnTo>
                    <a:pt x="72945" y="100729"/>
                  </a:lnTo>
                  <a:lnTo>
                    <a:pt x="52425" y="104851"/>
                  </a:lnTo>
                  <a:lnTo>
                    <a:pt x="32023" y="100729"/>
                  </a:lnTo>
                  <a:lnTo>
                    <a:pt x="15359" y="89492"/>
                  </a:lnTo>
                  <a:lnTo>
                    <a:pt x="4121" y="72827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59" y="15359"/>
                  </a:lnTo>
                  <a:lnTo>
                    <a:pt x="32023" y="4121"/>
                  </a:lnTo>
                  <a:lnTo>
                    <a:pt x="52425" y="0"/>
                  </a:lnTo>
                  <a:lnTo>
                    <a:pt x="72945" y="4121"/>
                  </a:lnTo>
                  <a:lnTo>
                    <a:pt x="89669" y="15359"/>
                  </a:lnTo>
                  <a:lnTo>
                    <a:pt x="100929" y="32023"/>
                  </a:lnTo>
                  <a:lnTo>
                    <a:pt x="105054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74297" y="355201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628" y="0"/>
                  </a:moveTo>
                  <a:lnTo>
                    <a:pt x="32109" y="4121"/>
                  </a:lnTo>
                  <a:lnTo>
                    <a:pt x="15384" y="15359"/>
                  </a:lnTo>
                  <a:lnTo>
                    <a:pt x="4124" y="32023"/>
                  </a:lnTo>
                  <a:lnTo>
                    <a:pt x="0" y="52425"/>
                  </a:lnTo>
                  <a:lnTo>
                    <a:pt x="4124" y="72827"/>
                  </a:lnTo>
                  <a:lnTo>
                    <a:pt x="15384" y="89492"/>
                  </a:lnTo>
                  <a:lnTo>
                    <a:pt x="32109" y="100729"/>
                  </a:lnTo>
                  <a:lnTo>
                    <a:pt x="52628" y="104851"/>
                  </a:lnTo>
                  <a:lnTo>
                    <a:pt x="73030" y="100729"/>
                  </a:lnTo>
                  <a:lnTo>
                    <a:pt x="89695" y="89492"/>
                  </a:lnTo>
                  <a:lnTo>
                    <a:pt x="100933" y="72827"/>
                  </a:lnTo>
                  <a:lnTo>
                    <a:pt x="105054" y="52425"/>
                  </a:lnTo>
                  <a:lnTo>
                    <a:pt x="100933" y="32023"/>
                  </a:lnTo>
                  <a:lnTo>
                    <a:pt x="89695" y="15359"/>
                  </a:lnTo>
                  <a:lnTo>
                    <a:pt x="73030" y="4121"/>
                  </a:lnTo>
                  <a:lnTo>
                    <a:pt x="5262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74297" y="355201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054" y="52425"/>
                  </a:moveTo>
                  <a:lnTo>
                    <a:pt x="100933" y="72827"/>
                  </a:lnTo>
                  <a:lnTo>
                    <a:pt x="89695" y="89492"/>
                  </a:lnTo>
                  <a:lnTo>
                    <a:pt x="73030" y="100729"/>
                  </a:lnTo>
                  <a:lnTo>
                    <a:pt x="52628" y="104851"/>
                  </a:lnTo>
                  <a:lnTo>
                    <a:pt x="32109" y="100729"/>
                  </a:lnTo>
                  <a:lnTo>
                    <a:pt x="15384" y="89492"/>
                  </a:lnTo>
                  <a:lnTo>
                    <a:pt x="4124" y="72827"/>
                  </a:lnTo>
                  <a:lnTo>
                    <a:pt x="0" y="52425"/>
                  </a:lnTo>
                  <a:lnTo>
                    <a:pt x="4124" y="32023"/>
                  </a:lnTo>
                  <a:lnTo>
                    <a:pt x="15384" y="15359"/>
                  </a:lnTo>
                  <a:lnTo>
                    <a:pt x="32109" y="4121"/>
                  </a:lnTo>
                  <a:lnTo>
                    <a:pt x="52628" y="0"/>
                  </a:lnTo>
                  <a:lnTo>
                    <a:pt x="73030" y="4121"/>
                  </a:lnTo>
                  <a:lnTo>
                    <a:pt x="89695" y="15359"/>
                  </a:lnTo>
                  <a:lnTo>
                    <a:pt x="100933" y="32023"/>
                  </a:lnTo>
                  <a:lnTo>
                    <a:pt x="105054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71817" y="4132941"/>
              <a:ext cx="111417" cy="11140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43480" y="4279905"/>
              <a:ext cx="111417" cy="1114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947159" y="3501605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1"/>
                  </a:lnTo>
                  <a:lnTo>
                    <a:pt x="15360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27"/>
                  </a:lnTo>
                  <a:lnTo>
                    <a:pt x="15360" y="89492"/>
                  </a:lnTo>
                  <a:lnTo>
                    <a:pt x="32029" y="100729"/>
                  </a:lnTo>
                  <a:lnTo>
                    <a:pt x="52438" y="104851"/>
                  </a:lnTo>
                  <a:lnTo>
                    <a:pt x="72840" y="100729"/>
                  </a:lnTo>
                  <a:lnTo>
                    <a:pt x="89504" y="89492"/>
                  </a:lnTo>
                  <a:lnTo>
                    <a:pt x="100742" y="72827"/>
                  </a:lnTo>
                  <a:lnTo>
                    <a:pt x="104863" y="52425"/>
                  </a:lnTo>
                  <a:lnTo>
                    <a:pt x="100742" y="32023"/>
                  </a:lnTo>
                  <a:lnTo>
                    <a:pt x="89504" y="15359"/>
                  </a:lnTo>
                  <a:lnTo>
                    <a:pt x="72840" y="4121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47159" y="3501605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425"/>
                  </a:moveTo>
                  <a:lnTo>
                    <a:pt x="100742" y="72827"/>
                  </a:lnTo>
                  <a:lnTo>
                    <a:pt x="89504" y="89492"/>
                  </a:lnTo>
                  <a:lnTo>
                    <a:pt x="72840" y="100729"/>
                  </a:lnTo>
                  <a:lnTo>
                    <a:pt x="52438" y="104851"/>
                  </a:lnTo>
                  <a:lnTo>
                    <a:pt x="32029" y="100729"/>
                  </a:lnTo>
                  <a:lnTo>
                    <a:pt x="15360" y="89492"/>
                  </a:lnTo>
                  <a:lnTo>
                    <a:pt x="4121" y="72827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60" y="15359"/>
                  </a:lnTo>
                  <a:lnTo>
                    <a:pt x="32029" y="4121"/>
                  </a:lnTo>
                  <a:lnTo>
                    <a:pt x="52438" y="0"/>
                  </a:lnTo>
                  <a:lnTo>
                    <a:pt x="72840" y="4121"/>
                  </a:lnTo>
                  <a:lnTo>
                    <a:pt x="89504" y="15359"/>
                  </a:lnTo>
                  <a:lnTo>
                    <a:pt x="100742" y="32023"/>
                  </a:lnTo>
                  <a:lnTo>
                    <a:pt x="104863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46537" y="3488815"/>
              <a:ext cx="111607" cy="11140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270855" y="3806868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1"/>
                  </a:lnTo>
                  <a:lnTo>
                    <a:pt x="15360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27"/>
                  </a:lnTo>
                  <a:lnTo>
                    <a:pt x="15360" y="89492"/>
                  </a:lnTo>
                  <a:lnTo>
                    <a:pt x="32029" y="100729"/>
                  </a:lnTo>
                  <a:lnTo>
                    <a:pt x="52438" y="104851"/>
                  </a:lnTo>
                  <a:lnTo>
                    <a:pt x="72840" y="100729"/>
                  </a:lnTo>
                  <a:lnTo>
                    <a:pt x="89504" y="89492"/>
                  </a:lnTo>
                  <a:lnTo>
                    <a:pt x="100742" y="72827"/>
                  </a:lnTo>
                  <a:lnTo>
                    <a:pt x="104863" y="52425"/>
                  </a:lnTo>
                  <a:lnTo>
                    <a:pt x="100742" y="32023"/>
                  </a:lnTo>
                  <a:lnTo>
                    <a:pt x="89504" y="15359"/>
                  </a:lnTo>
                  <a:lnTo>
                    <a:pt x="72840" y="4121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70855" y="3806868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425"/>
                  </a:moveTo>
                  <a:lnTo>
                    <a:pt x="100742" y="72827"/>
                  </a:lnTo>
                  <a:lnTo>
                    <a:pt x="89504" y="89492"/>
                  </a:lnTo>
                  <a:lnTo>
                    <a:pt x="72840" y="100729"/>
                  </a:lnTo>
                  <a:lnTo>
                    <a:pt x="52438" y="104851"/>
                  </a:lnTo>
                  <a:lnTo>
                    <a:pt x="32029" y="100729"/>
                  </a:lnTo>
                  <a:lnTo>
                    <a:pt x="15360" y="89492"/>
                  </a:lnTo>
                  <a:lnTo>
                    <a:pt x="4121" y="72827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60" y="15359"/>
                  </a:lnTo>
                  <a:lnTo>
                    <a:pt x="32029" y="4121"/>
                  </a:lnTo>
                  <a:lnTo>
                    <a:pt x="52438" y="0"/>
                  </a:lnTo>
                  <a:lnTo>
                    <a:pt x="72840" y="4121"/>
                  </a:lnTo>
                  <a:lnTo>
                    <a:pt x="89504" y="15359"/>
                  </a:lnTo>
                  <a:lnTo>
                    <a:pt x="100742" y="32023"/>
                  </a:lnTo>
                  <a:lnTo>
                    <a:pt x="104863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38619" y="4258853"/>
              <a:ext cx="111417" cy="1114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65947" y="3103797"/>
              <a:ext cx="111417" cy="11140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010733" y="3903426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1"/>
                  </a:lnTo>
                  <a:lnTo>
                    <a:pt x="15360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27"/>
                  </a:lnTo>
                  <a:lnTo>
                    <a:pt x="15360" y="89492"/>
                  </a:lnTo>
                  <a:lnTo>
                    <a:pt x="32029" y="100729"/>
                  </a:lnTo>
                  <a:lnTo>
                    <a:pt x="52438" y="104851"/>
                  </a:lnTo>
                  <a:lnTo>
                    <a:pt x="72840" y="100729"/>
                  </a:lnTo>
                  <a:lnTo>
                    <a:pt x="89504" y="89492"/>
                  </a:lnTo>
                  <a:lnTo>
                    <a:pt x="100742" y="72827"/>
                  </a:lnTo>
                  <a:lnTo>
                    <a:pt x="104863" y="52425"/>
                  </a:lnTo>
                  <a:lnTo>
                    <a:pt x="100742" y="32023"/>
                  </a:lnTo>
                  <a:lnTo>
                    <a:pt x="89504" y="15359"/>
                  </a:lnTo>
                  <a:lnTo>
                    <a:pt x="72840" y="4121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010733" y="3903426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425"/>
                  </a:moveTo>
                  <a:lnTo>
                    <a:pt x="100742" y="72827"/>
                  </a:lnTo>
                  <a:lnTo>
                    <a:pt x="89504" y="89492"/>
                  </a:lnTo>
                  <a:lnTo>
                    <a:pt x="72840" y="100729"/>
                  </a:lnTo>
                  <a:lnTo>
                    <a:pt x="52438" y="104851"/>
                  </a:lnTo>
                  <a:lnTo>
                    <a:pt x="32029" y="100729"/>
                  </a:lnTo>
                  <a:lnTo>
                    <a:pt x="15360" y="89492"/>
                  </a:lnTo>
                  <a:lnTo>
                    <a:pt x="4121" y="72827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60" y="15359"/>
                  </a:lnTo>
                  <a:lnTo>
                    <a:pt x="32029" y="4121"/>
                  </a:lnTo>
                  <a:lnTo>
                    <a:pt x="52438" y="0"/>
                  </a:lnTo>
                  <a:lnTo>
                    <a:pt x="72840" y="4121"/>
                  </a:lnTo>
                  <a:lnTo>
                    <a:pt x="89504" y="15359"/>
                  </a:lnTo>
                  <a:lnTo>
                    <a:pt x="100742" y="32023"/>
                  </a:lnTo>
                  <a:lnTo>
                    <a:pt x="104863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65354" y="4779295"/>
              <a:ext cx="111607" cy="11140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321858" y="3741888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1"/>
                  </a:lnTo>
                  <a:lnTo>
                    <a:pt x="15360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27"/>
                  </a:lnTo>
                  <a:lnTo>
                    <a:pt x="15360" y="89492"/>
                  </a:lnTo>
                  <a:lnTo>
                    <a:pt x="32029" y="100729"/>
                  </a:lnTo>
                  <a:lnTo>
                    <a:pt x="52438" y="104851"/>
                  </a:lnTo>
                  <a:lnTo>
                    <a:pt x="72840" y="100729"/>
                  </a:lnTo>
                  <a:lnTo>
                    <a:pt x="89504" y="89492"/>
                  </a:lnTo>
                  <a:lnTo>
                    <a:pt x="100742" y="72827"/>
                  </a:lnTo>
                  <a:lnTo>
                    <a:pt x="104863" y="52425"/>
                  </a:lnTo>
                  <a:lnTo>
                    <a:pt x="100742" y="32023"/>
                  </a:lnTo>
                  <a:lnTo>
                    <a:pt x="89504" y="15359"/>
                  </a:lnTo>
                  <a:lnTo>
                    <a:pt x="72840" y="4121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21858" y="3741888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425"/>
                  </a:moveTo>
                  <a:lnTo>
                    <a:pt x="100742" y="72827"/>
                  </a:lnTo>
                  <a:lnTo>
                    <a:pt x="89504" y="89492"/>
                  </a:lnTo>
                  <a:lnTo>
                    <a:pt x="72840" y="100729"/>
                  </a:lnTo>
                  <a:lnTo>
                    <a:pt x="52438" y="104851"/>
                  </a:lnTo>
                  <a:lnTo>
                    <a:pt x="32029" y="100729"/>
                  </a:lnTo>
                  <a:lnTo>
                    <a:pt x="15360" y="89492"/>
                  </a:lnTo>
                  <a:lnTo>
                    <a:pt x="4121" y="72827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60" y="15359"/>
                  </a:lnTo>
                  <a:lnTo>
                    <a:pt x="32029" y="4121"/>
                  </a:lnTo>
                  <a:lnTo>
                    <a:pt x="52438" y="0"/>
                  </a:lnTo>
                  <a:lnTo>
                    <a:pt x="72840" y="4121"/>
                  </a:lnTo>
                  <a:lnTo>
                    <a:pt x="89504" y="15359"/>
                  </a:lnTo>
                  <a:lnTo>
                    <a:pt x="100742" y="32023"/>
                  </a:lnTo>
                  <a:lnTo>
                    <a:pt x="104863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18601" y="3518168"/>
              <a:ext cx="111607" cy="11140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297768" y="368197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38" y="0"/>
                  </a:moveTo>
                  <a:lnTo>
                    <a:pt x="32029" y="4121"/>
                  </a:lnTo>
                  <a:lnTo>
                    <a:pt x="15360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27"/>
                  </a:lnTo>
                  <a:lnTo>
                    <a:pt x="15360" y="89492"/>
                  </a:lnTo>
                  <a:lnTo>
                    <a:pt x="32029" y="100729"/>
                  </a:lnTo>
                  <a:lnTo>
                    <a:pt x="52438" y="104851"/>
                  </a:lnTo>
                  <a:lnTo>
                    <a:pt x="72840" y="100729"/>
                  </a:lnTo>
                  <a:lnTo>
                    <a:pt x="89504" y="89492"/>
                  </a:lnTo>
                  <a:lnTo>
                    <a:pt x="100742" y="72827"/>
                  </a:lnTo>
                  <a:lnTo>
                    <a:pt x="104863" y="52425"/>
                  </a:lnTo>
                  <a:lnTo>
                    <a:pt x="100742" y="32023"/>
                  </a:lnTo>
                  <a:lnTo>
                    <a:pt x="89504" y="15359"/>
                  </a:lnTo>
                  <a:lnTo>
                    <a:pt x="72840" y="4121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97768" y="368197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4863" y="52425"/>
                  </a:moveTo>
                  <a:lnTo>
                    <a:pt x="100742" y="72827"/>
                  </a:lnTo>
                  <a:lnTo>
                    <a:pt x="89504" y="89492"/>
                  </a:lnTo>
                  <a:lnTo>
                    <a:pt x="72840" y="100729"/>
                  </a:lnTo>
                  <a:lnTo>
                    <a:pt x="52438" y="104851"/>
                  </a:lnTo>
                  <a:lnTo>
                    <a:pt x="32029" y="100729"/>
                  </a:lnTo>
                  <a:lnTo>
                    <a:pt x="15360" y="89492"/>
                  </a:lnTo>
                  <a:lnTo>
                    <a:pt x="4121" y="72827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60" y="15359"/>
                  </a:lnTo>
                  <a:lnTo>
                    <a:pt x="32029" y="4121"/>
                  </a:lnTo>
                  <a:lnTo>
                    <a:pt x="52438" y="0"/>
                  </a:lnTo>
                  <a:lnTo>
                    <a:pt x="72840" y="4121"/>
                  </a:lnTo>
                  <a:lnTo>
                    <a:pt x="89504" y="15359"/>
                  </a:lnTo>
                  <a:lnTo>
                    <a:pt x="100742" y="32023"/>
                  </a:lnTo>
                  <a:lnTo>
                    <a:pt x="104863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398801" y="3970428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25" y="0"/>
                  </a:moveTo>
                  <a:lnTo>
                    <a:pt x="32018" y="4124"/>
                  </a:lnTo>
                  <a:lnTo>
                    <a:pt x="15354" y="15384"/>
                  </a:lnTo>
                  <a:lnTo>
                    <a:pt x="4119" y="32109"/>
                  </a:lnTo>
                  <a:lnTo>
                    <a:pt x="0" y="52628"/>
                  </a:lnTo>
                  <a:lnTo>
                    <a:pt x="4119" y="73030"/>
                  </a:lnTo>
                  <a:lnTo>
                    <a:pt x="15354" y="89695"/>
                  </a:lnTo>
                  <a:lnTo>
                    <a:pt x="32018" y="100933"/>
                  </a:lnTo>
                  <a:lnTo>
                    <a:pt x="52425" y="105054"/>
                  </a:lnTo>
                  <a:lnTo>
                    <a:pt x="72945" y="100933"/>
                  </a:lnTo>
                  <a:lnTo>
                    <a:pt x="89669" y="89695"/>
                  </a:lnTo>
                  <a:lnTo>
                    <a:pt x="100929" y="73030"/>
                  </a:lnTo>
                  <a:lnTo>
                    <a:pt x="105054" y="52628"/>
                  </a:lnTo>
                  <a:lnTo>
                    <a:pt x="100929" y="32109"/>
                  </a:lnTo>
                  <a:lnTo>
                    <a:pt x="89669" y="15384"/>
                  </a:lnTo>
                  <a:lnTo>
                    <a:pt x="72945" y="4124"/>
                  </a:lnTo>
                  <a:lnTo>
                    <a:pt x="52425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98801" y="3970428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054" y="52628"/>
                  </a:moveTo>
                  <a:lnTo>
                    <a:pt x="100929" y="73030"/>
                  </a:lnTo>
                  <a:lnTo>
                    <a:pt x="89669" y="89695"/>
                  </a:lnTo>
                  <a:lnTo>
                    <a:pt x="72945" y="100933"/>
                  </a:lnTo>
                  <a:lnTo>
                    <a:pt x="52425" y="105054"/>
                  </a:lnTo>
                  <a:lnTo>
                    <a:pt x="32018" y="100933"/>
                  </a:lnTo>
                  <a:lnTo>
                    <a:pt x="15354" y="89695"/>
                  </a:lnTo>
                  <a:lnTo>
                    <a:pt x="4119" y="73030"/>
                  </a:lnTo>
                  <a:lnTo>
                    <a:pt x="0" y="52628"/>
                  </a:lnTo>
                  <a:lnTo>
                    <a:pt x="4119" y="32109"/>
                  </a:lnTo>
                  <a:lnTo>
                    <a:pt x="15354" y="15384"/>
                  </a:lnTo>
                  <a:lnTo>
                    <a:pt x="32018" y="4124"/>
                  </a:lnTo>
                  <a:lnTo>
                    <a:pt x="52425" y="0"/>
                  </a:lnTo>
                  <a:lnTo>
                    <a:pt x="72945" y="4124"/>
                  </a:lnTo>
                  <a:lnTo>
                    <a:pt x="89669" y="15384"/>
                  </a:lnTo>
                  <a:lnTo>
                    <a:pt x="100929" y="32109"/>
                  </a:lnTo>
                  <a:lnTo>
                    <a:pt x="105054" y="52628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27141" y="3669419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52425" y="0"/>
                  </a:moveTo>
                  <a:lnTo>
                    <a:pt x="32023" y="4121"/>
                  </a:lnTo>
                  <a:lnTo>
                    <a:pt x="15359" y="15359"/>
                  </a:lnTo>
                  <a:lnTo>
                    <a:pt x="4121" y="32023"/>
                  </a:lnTo>
                  <a:lnTo>
                    <a:pt x="0" y="52425"/>
                  </a:lnTo>
                  <a:lnTo>
                    <a:pt x="4121" y="72827"/>
                  </a:lnTo>
                  <a:lnTo>
                    <a:pt x="15359" y="89492"/>
                  </a:lnTo>
                  <a:lnTo>
                    <a:pt x="32023" y="100729"/>
                  </a:lnTo>
                  <a:lnTo>
                    <a:pt x="52425" y="104851"/>
                  </a:lnTo>
                  <a:lnTo>
                    <a:pt x="72945" y="100729"/>
                  </a:lnTo>
                  <a:lnTo>
                    <a:pt x="89669" y="89492"/>
                  </a:lnTo>
                  <a:lnTo>
                    <a:pt x="100929" y="72827"/>
                  </a:lnTo>
                  <a:lnTo>
                    <a:pt x="105054" y="52425"/>
                  </a:lnTo>
                  <a:lnTo>
                    <a:pt x="100929" y="32023"/>
                  </a:lnTo>
                  <a:lnTo>
                    <a:pt x="89669" y="15359"/>
                  </a:lnTo>
                  <a:lnTo>
                    <a:pt x="72945" y="4121"/>
                  </a:lnTo>
                  <a:lnTo>
                    <a:pt x="52425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27141" y="3669419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10" h="105410">
                  <a:moveTo>
                    <a:pt x="105054" y="52425"/>
                  </a:moveTo>
                  <a:lnTo>
                    <a:pt x="100929" y="72827"/>
                  </a:lnTo>
                  <a:lnTo>
                    <a:pt x="89669" y="89492"/>
                  </a:lnTo>
                  <a:lnTo>
                    <a:pt x="72945" y="100729"/>
                  </a:lnTo>
                  <a:lnTo>
                    <a:pt x="52425" y="104851"/>
                  </a:lnTo>
                  <a:lnTo>
                    <a:pt x="32023" y="100729"/>
                  </a:lnTo>
                  <a:lnTo>
                    <a:pt x="15359" y="89492"/>
                  </a:lnTo>
                  <a:lnTo>
                    <a:pt x="4121" y="72827"/>
                  </a:lnTo>
                  <a:lnTo>
                    <a:pt x="0" y="52425"/>
                  </a:lnTo>
                  <a:lnTo>
                    <a:pt x="4121" y="32023"/>
                  </a:lnTo>
                  <a:lnTo>
                    <a:pt x="15359" y="15359"/>
                  </a:lnTo>
                  <a:lnTo>
                    <a:pt x="32023" y="4121"/>
                  </a:lnTo>
                  <a:lnTo>
                    <a:pt x="52425" y="0"/>
                  </a:lnTo>
                  <a:lnTo>
                    <a:pt x="72945" y="4121"/>
                  </a:lnTo>
                  <a:lnTo>
                    <a:pt x="89669" y="15359"/>
                  </a:lnTo>
                  <a:lnTo>
                    <a:pt x="100929" y="32023"/>
                  </a:lnTo>
                  <a:lnTo>
                    <a:pt x="105054" y="52425"/>
                  </a:lnTo>
                  <a:close/>
                </a:path>
              </a:pathLst>
            </a:custGeom>
            <a:ln w="65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625535" y="1095106"/>
            <a:ext cx="1774189" cy="8013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5" dirty="0">
                <a:solidFill>
                  <a:srgbClr val="099295"/>
                </a:solidFill>
                <a:latin typeface="Roboto"/>
                <a:cs typeface="Roboto"/>
              </a:rPr>
              <a:t>IDT</a:t>
            </a:r>
            <a:r>
              <a:rPr sz="1350" b="1" spc="-25" dirty="0">
                <a:solidFill>
                  <a:srgbClr val="099295"/>
                </a:solidFill>
                <a:latin typeface="Roboto"/>
                <a:cs typeface="Roboto"/>
              </a:rPr>
              <a:t> </a:t>
            </a:r>
            <a:r>
              <a:rPr sz="1350" b="1" spc="10" dirty="0">
                <a:solidFill>
                  <a:srgbClr val="099295"/>
                </a:solidFill>
                <a:latin typeface="Roboto"/>
                <a:cs typeface="Roboto"/>
              </a:rPr>
              <a:t>2011/2018</a:t>
            </a:r>
            <a:endParaRPr sz="1350">
              <a:latin typeface="Roboto"/>
              <a:cs typeface="Roboto"/>
            </a:endParaRPr>
          </a:p>
          <a:p>
            <a:pPr marL="192405" marR="5080" indent="-2540">
              <a:lnSpc>
                <a:spcPct val="175700"/>
              </a:lnSpc>
              <a:spcBef>
                <a:spcPts val="445"/>
              </a:spcBef>
            </a:pPr>
            <a:r>
              <a:rPr sz="950" b="1" spc="5" dirty="0">
                <a:solidFill>
                  <a:srgbClr val="231F20"/>
                </a:solidFill>
                <a:latin typeface="Roboto"/>
                <a:cs typeface="Roboto"/>
              </a:rPr>
              <a:t>QP de Nouvelle-Aquitaine </a:t>
            </a:r>
            <a:r>
              <a:rPr sz="950" b="1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950" b="1" dirty="0">
                <a:solidFill>
                  <a:srgbClr val="231F20"/>
                </a:solidFill>
                <a:latin typeface="Roboto"/>
                <a:cs typeface="Roboto"/>
              </a:rPr>
              <a:t>France métropolitaine</a:t>
            </a:r>
            <a:endParaRPr sz="950">
              <a:latin typeface="Roboto"/>
              <a:cs typeface="Roboto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22406" y="1497360"/>
            <a:ext cx="137795" cy="372110"/>
            <a:chOff x="622406" y="1497360"/>
            <a:chExt cx="137795" cy="372110"/>
          </a:xfrm>
        </p:grpSpPr>
        <p:pic>
          <p:nvPicPr>
            <p:cNvPr id="77" name="object 7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2406" y="1735617"/>
              <a:ext cx="132549" cy="13340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7406" y="1497360"/>
              <a:ext cx="132549" cy="133400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3644389" y="2289798"/>
            <a:ext cx="23983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Coulounieix-Chamiers,</a:t>
            </a:r>
            <a:r>
              <a:rPr sz="75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Périgueux</a:t>
            </a:r>
            <a:r>
              <a:rPr sz="75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Boucle</a:t>
            </a:r>
            <a:r>
              <a:rPr sz="75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 L'Isle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76779" y="4862260"/>
            <a:ext cx="158051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 Poitiers</a:t>
            </a:r>
            <a:r>
              <a:rPr sz="7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Beaulieu</a:t>
            </a:r>
            <a:r>
              <a:rPr sz="7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Templiers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813206" y="2991294"/>
            <a:ext cx="109093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b="1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7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821493" y="2366114"/>
            <a:ext cx="123571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750"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54317" y="3658497"/>
            <a:ext cx="795655" cy="255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750" b="1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r>
              <a:rPr sz="7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Renardières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6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18340" y="1016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9818" y="6692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260937" y="46419"/>
            <a:ext cx="2973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Pourquoi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politique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ville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?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13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96D4F9A-43D4-F27F-44B9-4F8B1E64C5DE}"/>
              </a:ext>
            </a:extLst>
          </p:cNvPr>
          <p:cNvCxnSpPr/>
          <p:nvPr/>
        </p:nvCxnSpPr>
        <p:spPr>
          <a:xfrm flipV="1">
            <a:off x="1917700" y="2670872"/>
            <a:ext cx="7231771" cy="1404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5999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2997" y="3060001"/>
            <a:ext cx="7145020" cy="1440180"/>
          </a:xfrm>
          <a:custGeom>
            <a:avLst/>
            <a:gdLst/>
            <a:ahLst/>
            <a:cxnLst/>
            <a:rect l="l" t="t" r="r" b="b"/>
            <a:pathLst>
              <a:path w="7145020" h="1440179">
                <a:moveTo>
                  <a:pt x="7144423" y="0"/>
                </a:moveTo>
                <a:lnTo>
                  <a:pt x="0" y="0"/>
                </a:lnTo>
                <a:lnTo>
                  <a:pt x="0" y="1440002"/>
                </a:lnTo>
                <a:lnTo>
                  <a:pt x="7144423" y="1440002"/>
                </a:lnTo>
                <a:lnTo>
                  <a:pt x="7144423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18358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50008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5505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001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8670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037722" y="3513305"/>
            <a:ext cx="56508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231F20"/>
                </a:solidFill>
              </a:rPr>
              <a:t>DYNAMIQUES</a:t>
            </a:r>
            <a:r>
              <a:rPr sz="3200" spc="-30" dirty="0">
                <a:solidFill>
                  <a:srgbClr val="231F20"/>
                </a:solidFill>
              </a:rPr>
              <a:t> </a:t>
            </a:r>
            <a:r>
              <a:rPr sz="3200" spc="-10" dirty="0">
                <a:solidFill>
                  <a:srgbClr val="231F20"/>
                </a:solidFill>
              </a:rPr>
              <a:t>TERRITORIALES</a:t>
            </a:r>
            <a:endParaRPr sz="3200"/>
          </a:p>
        </p:txBody>
      </p:sp>
      <p:sp>
        <p:nvSpPr>
          <p:cNvPr id="21" name="object 21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A4B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14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25" name="object 33">
            <a:extLst>
              <a:ext uri="{FF2B5EF4-FFF2-40B4-BE49-F238E27FC236}">
                <a16:creationId xmlns:a16="http://schemas.microsoft.com/office/drawing/2014/main" id="{2AEF7FC5-5C1A-9500-4A4F-3B4AF570B4EC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02034" y="5719533"/>
            <a:ext cx="1636929" cy="761999"/>
          </a:xfrm>
          <a:prstGeom prst="rect">
            <a:avLst/>
          </a:prstGeom>
        </p:spPr>
      </p:pic>
      <p:pic>
        <p:nvPicPr>
          <p:cNvPr id="26" name="object 34">
            <a:extLst>
              <a:ext uri="{FF2B5EF4-FFF2-40B4-BE49-F238E27FC236}">
                <a16:creationId xmlns:a16="http://schemas.microsoft.com/office/drawing/2014/main" id="{F7344CF2-2AD1-8F3C-19E4-F79C41F513C8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98378" y="5709489"/>
            <a:ext cx="1427469" cy="809100"/>
          </a:xfrm>
          <a:prstGeom prst="rect">
            <a:avLst/>
          </a:prstGeom>
        </p:spPr>
      </p:pic>
      <p:grpSp>
        <p:nvGrpSpPr>
          <p:cNvPr id="27" name="object 35">
            <a:extLst>
              <a:ext uri="{FF2B5EF4-FFF2-40B4-BE49-F238E27FC236}">
                <a16:creationId xmlns:a16="http://schemas.microsoft.com/office/drawing/2014/main" id="{14AC6BA3-CEB0-CF66-7BF7-AED895003027}"/>
              </a:ext>
            </a:extLst>
          </p:cNvPr>
          <p:cNvGrpSpPr/>
          <p:nvPr/>
        </p:nvGrpSpPr>
        <p:grpSpPr>
          <a:xfrm>
            <a:off x="918006" y="5685383"/>
            <a:ext cx="2146300" cy="822960"/>
            <a:chOff x="918006" y="5685383"/>
            <a:chExt cx="2146300" cy="822960"/>
          </a:xfrm>
        </p:grpSpPr>
        <p:pic>
          <p:nvPicPr>
            <p:cNvPr id="28" name="object 36">
              <a:extLst>
                <a:ext uri="{FF2B5EF4-FFF2-40B4-BE49-F238E27FC236}">
                  <a16:creationId xmlns:a16="http://schemas.microsoft.com/office/drawing/2014/main" id="{8783B833-FE48-7AD6-D53C-217D9AD7545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006" y="5685383"/>
              <a:ext cx="2146096" cy="822579"/>
            </a:xfrm>
            <a:prstGeom prst="rect">
              <a:avLst/>
            </a:prstGeom>
          </p:spPr>
        </p:pic>
        <p:sp>
          <p:nvSpPr>
            <p:cNvPr id="29" name="object 37">
              <a:extLst>
                <a:ext uri="{FF2B5EF4-FFF2-40B4-BE49-F238E27FC236}">
                  <a16:creationId xmlns:a16="http://schemas.microsoft.com/office/drawing/2014/main" id="{7CD211E2-98DE-4B2E-68F3-B5D0CE0A29D9}"/>
                </a:ext>
              </a:extLst>
            </p:cNvPr>
            <p:cNvSpPr/>
            <p:nvPr/>
          </p:nvSpPr>
          <p:spPr>
            <a:xfrm>
              <a:off x="918006" y="5719798"/>
              <a:ext cx="2077720" cy="719455"/>
            </a:xfrm>
            <a:custGeom>
              <a:avLst/>
              <a:gdLst/>
              <a:ahLst/>
              <a:cxnLst/>
              <a:rect l="l" t="t" r="r" b="b"/>
              <a:pathLst>
                <a:path w="2077720" h="719454">
                  <a:moveTo>
                    <a:pt x="1941197" y="0"/>
                  </a:moveTo>
                  <a:lnTo>
                    <a:pt x="0" y="0"/>
                  </a:lnTo>
                  <a:lnTo>
                    <a:pt x="0" y="718883"/>
                  </a:lnTo>
                  <a:lnTo>
                    <a:pt x="1941197" y="718883"/>
                  </a:lnTo>
                  <a:lnTo>
                    <a:pt x="1984146" y="711907"/>
                  </a:lnTo>
                  <a:lnTo>
                    <a:pt x="2021535" y="692504"/>
                  </a:lnTo>
                  <a:lnTo>
                    <a:pt x="2051076" y="662963"/>
                  </a:lnTo>
                  <a:lnTo>
                    <a:pt x="2070479" y="625574"/>
                  </a:lnTo>
                  <a:lnTo>
                    <a:pt x="2077455" y="582625"/>
                  </a:lnTo>
                  <a:lnTo>
                    <a:pt x="2077455" y="136258"/>
                  </a:lnTo>
                  <a:lnTo>
                    <a:pt x="2070479" y="93309"/>
                  </a:lnTo>
                  <a:lnTo>
                    <a:pt x="2051076" y="55920"/>
                  </a:lnTo>
                  <a:lnTo>
                    <a:pt x="2021535" y="26379"/>
                  </a:lnTo>
                  <a:lnTo>
                    <a:pt x="1984146" y="6976"/>
                  </a:lnTo>
                  <a:lnTo>
                    <a:pt x="1941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8">
              <a:extLst>
                <a:ext uri="{FF2B5EF4-FFF2-40B4-BE49-F238E27FC236}">
                  <a16:creationId xmlns:a16="http://schemas.microsoft.com/office/drawing/2014/main" id="{636CCFE1-7158-AA78-7E3B-1A608F0674D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3092" y="5791535"/>
              <a:ext cx="1761727" cy="597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60552" y="945007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0949" y="405855"/>
            <a:ext cx="8526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5F73"/>
                </a:solidFill>
              </a:rPr>
              <a:t>Comment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spc="-10" dirty="0">
                <a:solidFill>
                  <a:srgbClr val="005F73"/>
                </a:solidFill>
              </a:rPr>
              <a:t>évolue </a:t>
            </a:r>
            <a:r>
              <a:rPr sz="2800" spc="-5" dirty="0">
                <a:solidFill>
                  <a:srgbClr val="005F73"/>
                </a:solidFill>
              </a:rPr>
              <a:t>le</a:t>
            </a:r>
            <a:r>
              <a:rPr sz="2800" spc="-10" dirty="0">
                <a:solidFill>
                  <a:srgbClr val="005F73"/>
                </a:solidFill>
              </a:rPr>
              <a:t> nombre</a:t>
            </a:r>
            <a:r>
              <a:rPr sz="2800" spc="-5" dirty="0">
                <a:solidFill>
                  <a:srgbClr val="005F73"/>
                </a:solidFill>
              </a:rPr>
              <a:t> d’habitants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dans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QP</a:t>
            </a:r>
            <a:r>
              <a:rPr sz="2800" spc="-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?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356299" y="1669219"/>
            <a:ext cx="1958339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Population</a:t>
            </a:r>
            <a:r>
              <a:rPr sz="1400" b="1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municipale</a:t>
            </a:r>
            <a:endParaRPr sz="1400">
              <a:latin typeface="Roboto"/>
              <a:cs typeface="Roboto"/>
            </a:endParaRPr>
          </a:p>
          <a:p>
            <a:pPr marL="17145">
              <a:lnSpc>
                <a:spcPct val="100000"/>
              </a:lnSpc>
              <a:spcBef>
                <a:spcPts val="74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ANCT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&amp;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2013-2018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6003" y="2268004"/>
            <a:ext cx="7804784" cy="1417320"/>
            <a:chOff x="386003" y="2268004"/>
            <a:chExt cx="7804784" cy="1417320"/>
          </a:xfrm>
        </p:grpSpPr>
        <p:sp>
          <p:nvSpPr>
            <p:cNvPr id="17" name="object 17"/>
            <p:cNvSpPr/>
            <p:nvPr/>
          </p:nvSpPr>
          <p:spPr>
            <a:xfrm>
              <a:off x="386003" y="2268004"/>
              <a:ext cx="7804784" cy="859790"/>
            </a:xfrm>
            <a:custGeom>
              <a:avLst/>
              <a:gdLst/>
              <a:ahLst/>
              <a:cxnLst/>
              <a:rect l="l" t="t" r="r" b="b"/>
              <a:pathLst>
                <a:path w="7804784" h="859789">
                  <a:moveTo>
                    <a:pt x="7804594" y="0"/>
                  </a:moveTo>
                  <a:lnTo>
                    <a:pt x="0" y="0"/>
                  </a:lnTo>
                  <a:lnTo>
                    <a:pt x="0" y="859409"/>
                  </a:lnTo>
                  <a:lnTo>
                    <a:pt x="7804594" y="859409"/>
                  </a:lnTo>
                  <a:lnTo>
                    <a:pt x="7804594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6197" y="3157487"/>
              <a:ext cx="60147" cy="601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41056" y="3157487"/>
              <a:ext cx="13665" cy="601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60196" y="3124669"/>
              <a:ext cx="11430" cy="147955"/>
            </a:xfrm>
            <a:custGeom>
              <a:avLst/>
              <a:gdLst/>
              <a:ahLst/>
              <a:cxnLst/>
              <a:rect l="l" t="t" r="r" b="b"/>
              <a:pathLst>
                <a:path w="11429" h="147954">
                  <a:moveTo>
                    <a:pt x="10934" y="120307"/>
                  </a:moveTo>
                  <a:lnTo>
                    <a:pt x="0" y="120307"/>
                  </a:lnTo>
                  <a:lnTo>
                    <a:pt x="0" y="147650"/>
                  </a:lnTo>
                  <a:lnTo>
                    <a:pt x="10934" y="147650"/>
                  </a:lnTo>
                  <a:lnTo>
                    <a:pt x="10934" y="120307"/>
                  </a:lnTo>
                  <a:close/>
                </a:path>
                <a:path w="11429" h="147954">
                  <a:moveTo>
                    <a:pt x="10934" y="79286"/>
                  </a:moveTo>
                  <a:lnTo>
                    <a:pt x="0" y="79286"/>
                  </a:lnTo>
                  <a:lnTo>
                    <a:pt x="0" y="109359"/>
                  </a:lnTo>
                  <a:lnTo>
                    <a:pt x="10934" y="109359"/>
                  </a:lnTo>
                  <a:lnTo>
                    <a:pt x="10934" y="79286"/>
                  </a:lnTo>
                  <a:close/>
                </a:path>
                <a:path w="11429" h="147954">
                  <a:moveTo>
                    <a:pt x="10934" y="38277"/>
                  </a:moveTo>
                  <a:lnTo>
                    <a:pt x="0" y="38277"/>
                  </a:lnTo>
                  <a:lnTo>
                    <a:pt x="0" y="68364"/>
                  </a:lnTo>
                  <a:lnTo>
                    <a:pt x="10934" y="68364"/>
                  </a:lnTo>
                  <a:lnTo>
                    <a:pt x="10934" y="38277"/>
                  </a:lnTo>
                  <a:close/>
                </a:path>
                <a:path w="11429" h="147954">
                  <a:moveTo>
                    <a:pt x="10934" y="0"/>
                  </a:moveTo>
                  <a:lnTo>
                    <a:pt x="0" y="0"/>
                  </a:lnTo>
                  <a:lnTo>
                    <a:pt x="0" y="27343"/>
                  </a:lnTo>
                  <a:lnTo>
                    <a:pt x="10934" y="27343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36197" y="3305125"/>
              <a:ext cx="54686" cy="601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76590" y="3305125"/>
              <a:ext cx="51942" cy="6014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60196" y="3272320"/>
              <a:ext cx="11430" cy="126364"/>
            </a:xfrm>
            <a:custGeom>
              <a:avLst/>
              <a:gdLst/>
              <a:ahLst/>
              <a:cxnLst/>
              <a:rect l="l" t="t" r="r" b="b"/>
              <a:pathLst>
                <a:path w="11429" h="126364">
                  <a:moveTo>
                    <a:pt x="10934" y="95694"/>
                  </a:moveTo>
                  <a:lnTo>
                    <a:pt x="0" y="95694"/>
                  </a:lnTo>
                  <a:lnTo>
                    <a:pt x="0" y="125768"/>
                  </a:lnTo>
                  <a:lnTo>
                    <a:pt x="10934" y="125768"/>
                  </a:lnTo>
                  <a:lnTo>
                    <a:pt x="10934" y="95694"/>
                  </a:lnTo>
                  <a:close/>
                </a:path>
                <a:path w="11429" h="126364">
                  <a:moveTo>
                    <a:pt x="10934" y="54673"/>
                  </a:moveTo>
                  <a:lnTo>
                    <a:pt x="0" y="54673"/>
                  </a:lnTo>
                  <a:lnTo>
                    <a:pt x="0" y="84759"/>
                  </a:lnTo>
                  <a:lnTo>
                    <a:pt x="10934" y="84759"/>
                  </a:lnTo>
                  <a:lnTo>
                    <a:pt x="10934" y="54673"/>
                  </a:lnTo>
                  <a:close/>
                </a:path>
                <a:path w="11429" h="126364">
                  <a:moveTo>
                    <a:pt x="10934" y="13665"/>
                  </a:moveTo>
                  <a:lnTo>
                    <a:pt x="0" y="13665"/>
                  </a:lnTo>
                  <a:lnTo>
                    <a:pt x="0" y="43738"/>
                  </a:lnTo>
                  <a:lnTo>
                    <a:pt x="10934" y="43738"/>
                  </a:lnTo>
                  <a:lnTo>
                    <a:pt x="10934" y="13665"/>
                  </a:lnTo>
                  <a:close/>
                </a:path>
                <a:path w="11429" h="126364">
                  <a:moveTo>
                    <a:pt x="10934" y="0"/>
                  </a:moveTo>
                  <a:lnTo>
                    <a:pt x="0" y="0"/>
                  </a:lnTo>
                  <a:lnTo>
                    <a:pt x="0" y="2743"/>
                  </a:lnTo>
                  <a:lnTo>
                    <a:pt x="10934" y="2743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60195" y="3409023"/>
              <a:ext cx="92950" cy="1038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660196" y="3419944"/>
              <a:ext cx="11430" cy="142240"/>
            </a:xfrm>
            <a:custGeom>
              <a:avLst/>
              <a:gdLst/>
              <a:ahLst/>
              <a:cxnLst/>
              <a:rect l="l" t="t" r="r" b="b"/>
              <a:pathLst>
                <a:path w="11429" h="142239">
                  <a:moveTo>
                    <a:pt x="10934" y="112102"/>
                  </a:moveTo>
                  <a:lnTo>
                    <a:pt x="0" y="112102"/>
                  </a:lnTo>
                  <a:lnTo>
                    <a:pt x="0" y="142189"/>
                  </a:lnTo>
                  <a:lnTo>
                    <a:pt x="10934" y="142189"/>
                  </a:lnTo>
                  <a:lnTo>
                    <a:pt x="10934" y="112102"/>
                  </a:lnTo>
                  <a:close/>
                </a:path>
                <a:path w="11429" h="142239">
                  <a:moveTo>
                    <a:pt x="10934" y="71094"/>
                  </a:moveTo>
                  <a:lnTo>
                    <a:pt x="0" y="71094"/>
                  </a:lnTo>
                  <a:lnTo>
                    <a:pt x="0" y="101168"/>
                  </a:lnTo>
                  <a:lnTo>
                    <a:pt x="10934" y="101168"/>
                  </a:lnTo>
                  <a:lnTo>
                    <a:pt x="10934" y="71094"/>
                  </a:lnTo>
                  <a:close/>
                </a:path>
                <a:path w="11429" h="142239">
                  <a:moveTo>
                    <a:pt x="10934" y="30086"/>
                  </a:moveTo>
                  <a:lnTo>
                    <a:pt x="0" y="30086"/>
                  </a:lnTo>
                  <a:lnTo>
                    <a:pt x="0" y="60172"/>
                  </a:lnTo>
                  <a:lnTo>
                    <a:pt x="10934" y="60172"/>
                  </a:lnTo>
                  <a:lnTo>
                    <a:pt x="10934" y="30086"/>
                  </a:lnTo>
                  <a:close/>
                </a:path>
                <a:path w="11429" h="142239">
                  <a:moveTo>
                    <a:pt x="10934" y="0"/>
                  </a:moveTo>
                  <a:lnTo>
                    <a:pt x="0" y="0"/>
                  </a:lnTo>
                  <a:lnTo>
                    <a:pt x="0" y="19138"/>
                  </a:lnTo>
                  <a:lnTo>
                    <a:pt x="10934" y="19138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36197" y="3600412"/>
              <a:ext cx="30073" cy="6014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31696" y="3600412"/>
              <a:ext cx="123037" cy="6014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660196" y="3573056"/>
              <a:ext cx="11430" cy="112395"/>
            </a:xfrm>
            <a:custGeom>
              <a:avLst/>
              <a:gdLst/>
              <a:ahLst/>
              <a:cxnLst/>
              <a:rect l="l" t="t" r="r" b="b"/>
              <a:pathLst>
                <a:path w="11429" h="112395">
                  <a:moveTo>
                    <a:pt x="10934" y="82029"/>
                  </a:moveTo>
                  <a:lnTo>
                    <a:pt x="0" y="82029"/>
                  </a:lnTo>
                  <a:lnTo>
                    <a:pt x="0" y="112115"/>
                  </a:lnTo>
                  <a:lnTo>
                    <a:pt x="10934" y="112115"/>
                  </a:lnTo>
                  <a:lnTo>
                    <a:pt x="10934" y="82029"/>
                  </a:lnTo>
                  <a:close/>
                </a:path>
                <a:path w="11429" h="112395">
                  <a:moveTo>
                    <a:pt x="10934" y="41021"/>
                  </a:moveTo>
                  <a:lnTo>
                    <a:pt x="0" y="41021"/>
                  </a:lnTo>
                  <a:lnTo>
                    <a:pt x="0" y="71094"/>
                  </a:lnTo>
                  <a:lnTo>
                    <a:pt x="10934" y="71094"/>
                  </a:lnTo>
                  <a:lnTo>
                    <a:pt x="10934" y="41021"/>
                  </a:lnTo>
                  <a:close/>
                </a:path>
                <a:path w="11429" h="112395">
                  <a:moveTo>
                    <a:pt x="10934" y="0"/>
                  </a:moveTo>
                  <a:lnTo>
                    <a:pt x="0" y="0"/>
                  </a:lnTo>
                  <a:lnTo>
                    <a:pt x="0" y="30086"/>
                  </a:lnTo>
                  <a:lnTo>
                    <a:pt x="10934" y="30086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36197" y="3452775"/>
              <a:ext cx="49212" cy="60147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36196" y="3748050"/>
            <a:ext cx="30073" cy="6014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30121" y="3748050"/>
            <a:ext cx="24599" cy="6014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36196" y="3895687"/>
            <a:ext cx="24599" cy="60147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5136196" y="3860139"/>
            <a:ext cx="2819400" cy="276225"/>
            <a:chOff x="5136196" y="3860139"/>
            <a:chExt cx="2819400" cy="276225"/>
          </a:xfrm>
        </p:grpSpPr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1315" y="3860139"/>
              <a:ext cx="289814" cy="956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60195" y="3983164"/>
              <a:ext cx="295274" cy="12030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660195" y="4010507"/>
              <a:ext cx="11430" cy="126364"/>
            </a:xfrm>
            <a:custGeom>
              <a:avLst/>
              <a:gdLst/>
              <a:ahLst/>
              <a:cxnLst/>
              <a:rect l="l" t="t" r="r" b="b"/>
              <a:pathLst>
                <a:path w="11429" h="126364">
                  <a:moveTo>
                    <a:pt x="10934" y="95694"/>
                  </a:moveTo>
                  <a:lnTo>
                    <a:pt x="0" y="95694"/>
                  </a:lnTo>
                  <a:lnTo>
                    <a:pt x="0" y="125780"/>
                  </a:lnTo>
                  <a:lnTo>
                    <a:pt x="10934" y="125780"/>
                  </a:lnTo>
                  <a:lnTo>
                    <a:pt x="10934" y="95694"/>
                  </a:lnTo>
                  <a:close/>
                </a:path>
                <a:path w="11429" h="126364">
                  <a:moveTo>
                    <a:pt x="10934" y="54686"/>
                  </a:moveTo>
                  <a:lnTo>
                    <a:pt x="0" y="54686"/>
                  </a:lnTo>
                  <a:lnTo>
                    <a:pt x="0" y="84772"/>
                  </a:lnTo>
                  <a:lnTo>
                    <a:pt x="10934" y="84772"/>
                  </a:lnTo>
                  <a:lnTo>
                    <a:pt x="10934" y="54686"/>
                  </a:lnTo>
                  <a:close/>
                </a:path>
                <a:path w="11429" h="126364">
                  <a:moveTo>
                    <a:pt x="10934" y="13665"/>
                  </a:moveTo>
                  <a:lnTo>
                    <a:pt x="0" y="13665"/>
                  </a:lnTo>
                  <a:lnTo>
                    <a:pt x="0" y="43751"/>
                  </a:lnTo>
                  <a:lnTo>
                    <a:pt x="10934" y="43751"/>
                  </a:lnTo>
                  <a:lnTo>
                    <a:pt x="10934" y="13665"/>
                  </a:lnTo>
                  <a:close/>
                </a:path>
                <a:path w="11429" h="126364">
                  <a:moveTo>
                    <a:pt x="10934" y="0"/>
                  </a:moveTo>
                  <a:lnTo>
                    <a:pt x="0" y="0"/>
                  </a:lnTo>
                  <a:lnTo>
                    <a:pt x="0" y="2743"/>
                  </a:lnTo>
                  <a:lnTo>
                    <a:pt x="10934" y="2743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36196" y="4043325"/>
              <a:ext cx="24599" cy="60147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36196" y="4190962"/>
            <a:ext cx="21869" cy="6014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76590" y="4190962"/>
            <a:ext cx="13665" cy="6014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36196" y="4338600"/>
            <a:ext cx="21869" cy="60147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5136196" y="4338600"/>
            <a:ext cx="2567940" cy="262890"/>
            <a:chOff x="5136196" y="4338600"/>
            <a:chExt cx="2567940" cy="262890"/>
          </a:xfrm>
        </p:grpSpPr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13712" y="4338600"/>
              <a:ext cx="41008" cy="6014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660195" y="4434281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29" h="19685">
                  <a:moveTo>
                    <a:pt x="10934" y="0"/>
                  </a:moveTo>
                  <a:lnTo>
                    <a:pt x="0" y="0"/>
                  </a:lnTo>
                  <a:lnTo>
                    <a:pt x="0" y="19151"/>
                  </a:lnTo>
                  <a:lnTo>
                    <a:pt x="10934" y="19151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676590" y="4486237"/>
              <a:ext cx="27343" cy="6014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660195" y="4453432"/>
              <a:ext cx="11430" cy="147955"/>
            </a:xfrm>
            <a:custGeom>
              <a:avLst/>
              <a:gdLst/>
              <a:ahLst/>
              <a:cxnLst/>
              <a:rect l="l" t="t" r="r" b="b"/>
              <a:pathLst>
                <a:path w="11429" h="147954">
                  <a:moveTo>
                    <a:pt x="10934" y="144894"/>
                  </a:moveTo>
                  <a:lnTo>
                    <a:pt x="0" y="144894"/>
                  </a:lnTo>
                  <a:lnTo>
                    <a:pt x="0" y="147637"/>
                  </a:lnTo>
                  <a:lnTo>
                    <a:pt x="10934" y="147637"/>
                  </a:lnTo>
                  <a:lnTo>
                    <a:pt x="10934" y="144894"/>
                  </a:lnTo>
                  <a:close/>
                </a:path>
                <a:path w="11429" h="147954">
                  <a:moveTo>
                    <a:pt x="10934" y="103886"/>
                  </a:moveTo>
                  <a:lnTo>
                    <a:pt x="0" y="103886"/>
                  </a:lnTo>
                  <a:lnTo>
                    <a:pt x="0" y="133959"/>
                  </a:lnTo>
                  <a:lnTo>
                    <a:pt x="10934" y="133959"/>
                  </a:lnTo>
                  <a:lnTo>
                    <a:pt x="10934" y="103886"/>
                  </a:lnTo>
                  <a:close/>
                </a:path>
                <a:path w="11429" h="147954">
                  <a:moveTo>
                    <a:pt x="10934" y="62877"/>
                  </a:moveTo>
                  <a:lnTo>
                    <a:pt x="0" y="62877"/>
                  </a:lnTo>
                  <a:lnTo>
                    <a:pt x="0" y="92964"/>
                  </a:lnTo>
                  <a:lnTo>
                    <a:pt x="10934" y="92964"/>
                  </a:lnTo>
                  <a:lnTo>
                    <a:pt x="10934" y="62877"/>
                  </a:lnTo>
                  <a:close/>
                </a:path>
                <a:path w="11429" h="147954">
                  <a:moveTo>
                    <a:pt x="10934" y="21869"/>
                  </a:moveTo>
                  <a:lnTo>
                    <a:pt x="0" y="21869"/>
                  </a:lnTo>
                  <a:lnTo>
                    <a:pt x="0" y="51955"/>
                  </a:lnTo>
                  <a:lnTo>
                    <a:pt x="10934" y="51955"/>
                  </a:lnTo>
                  <a:lnTo>
                    <a:pt x="10934" y="21869"/>
                  </a:lnTo>
                  <a:close/>
                </a:path>
                <a:path w="11429" h="147954">
                  <a:moveTo>
                    <a:pt x="10934" y="0"/>
                  </a:moveTo>
                  <a:lnTo>
                    <a:pt x="0" y="0"/>
                  </a:lnTo>
                  <a:lnTo>
                    <a:pt x="0" y="10934"/>
                  </a:lnTo>
                  <a:lnTo>
                    <a:pt x="10934" y="10934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36196" y="4486237"/>
              <a:ext cx="21869" cy="60147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6196" y="4781512"/>
            <a:ext cx="5473" cy="6014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676590" y="4781525"/>
            <a:ext cx="49212" cy="60147"/>
          </a:xfrm>
          <a:prstGeom prst="rect">
            <a:avLst/>
          </a:prstGeom>
        </p:spPr>
      </p:pic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364128" y="4748707"/>
          <a:ext cx="7820023" cy="4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643">
                <a:tc>
                  <a:txBody>
                    <a:bodyPr/>
                    <a:lstStyle/>
                    <a:p>
                      <a:pPr marL="32384">
                        <a:lnSpc>
                          <a:spcPts val="1035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Bouscat,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Eysines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Champ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courses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103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141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1959" algn="r">
                        <a:lnSpc>
                          <a:spcPts val="1065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+30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+2,7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R w="12700">
                      <a:solidFill>
                        <a:srgbClr val="C6C8CA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8CA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23">
                <a:tc>
                  <a:txBody>
                    <a:bodyPr/>
                    <a:lstStyle/>
                    <a:p>
                      <a:pPr marL="32384">
                        <a:lnSpc>
                          <a:spcPts val="1035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Bergerac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Nord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1030" algn="r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108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1959" algn="r">
                        <a:lnSpc>
                          <a:spcPts val="1070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-25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1015"/>
                        </a:lnSpc>
                        <a:spcBef>
                          <a:spcPts val="50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-2,2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6350" marB="0">
                    <a:lnR w="12700">
                      <a:solidFill>
                        <a:srgbClr val="C6C8C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8C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84">
                <a:tc rowSpan="2">
                  <a:txBody>
                    <a:bodyPr/>
                    <a:lstStyle/>
                    <a:p>
                      <a:pPr marL="32384">
                        <a:lnSpc>
                          <a:spcPts val="1035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Bassens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L'Avenir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3360" algn="ct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108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9070" algn="ctr">
                        <a:lnSpc>
                          <a:spcPts val="1065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62280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-40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969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-3,5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R w="12700">
                      <a:solidFill>
                        <a:srgbClr val="C6C8C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8C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R w="12700">
                      <a:solidFill>
                        <a:srgbClr val="C6C8C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8CA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" name="object 5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6196" y="4929835"/>
            <a:ext cx="5473" cy="6015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613712" y="4929848"/>
            <a:ext cx="41008" cy="6014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6196" y="5077473"/>
            <a:ext cx="5473" cy="6015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591843" y="5077486"/>
            <a:ext cx="62877" cy="6014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6196" y="5225123"/>
            <a:ext cx="5473" cy="60147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5136196" y="5339943"/>
            <a:ext cx="2535555" cy="273685"/>
            <a:chOff x="5136196" y="5339943"/>
            <a:chExt cx="2535555" cy="273685"/>
          </a:xfrm>
        </p:grpSpPr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36196" y="5372760"/>
              <a:ext cx="5473" cy="6014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44205" y="5372760"/>
              <a:ext cx="210527" cy="6014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660195" y="5339943"/>
              <a:ext cx="11430" cy="109855"/>
            </a:xfrm>
            <a:custGeom>
              <a:avLst/>
              <a:gdLst/>
              <a:ahLst/>
              <a:cxnLst/>
              <a:rect l="l" t="t" r="r" b="b"/>
              <a:pathLst>
                <a:path w="11429" h="109854">
                  <a:moveTo>
                    <a:pt x="10934" y="79286"/>
                  </a:moveTo>
                  <a:lnTo>
                    <a:pt x="0" y="79286"/>
                  </a:lnTo>
                  <a:lnTo>
                    <a:pt x="0" y="109359"/>
                  </a:lnTo>
                  <a:lnTo>
                    <a:pt x="10934" y="109359"/>
                  </a:lnTo>
                  <a:lnTo>
                    <a:pt x="10934" y="79286"/>
                  </a:lnTo>
                  <a:close/>
                </a:path>
                <a:path w="11429" h="109854">
                  <a:moveTo>
                    <a:pt x="10934" y="38290"/>
                  </a:moveTo>
                  <a:lnTo>
                    <a:pt x="0" y="38290"/>
                  </a:lnTo>
                  <a:lnTo>
                    <a:pt x="0" y="68351"/>
                  </a:lnTo>
                  <a:lnTo>
                    <a:pt x="10934" y="68351"/>
                  </a:lnTo>
                  <a:lnTo>
                    <a:pt x="10934" y="38290"/>
                  </a:lnTo>
                  <a:close/>
                </a:path>
                <a:path w="11429" h="109854">
                  <a:moveTo>
                    <a:pt x="10934" y="0"/>
                  </a:moveTo>
                  <a:lnTo>
                    <a:pt x="0" y="0"/>
                  </a:lnTo>
                  <a:lnTo>
                    <a:pt x="0" y="27343"/>
                  </a:lnTo>
                  <a:lnTo>
                    <a:pt x="10934" y="27343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48511" y="5460237"/>
              <a:ext cx="322618" cy="12030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660195" y="5487593"/>
              <a:ext cx="11430" cy="126364"/>
            </a:xfrm>
            <a:custGeom>
              <a:avLst/>
              <a:gdLst/>
              <a:ahLst/>
              <a:cxnLst/>
              <a:rect l="l" t="t" r="r" b="b"/>
              <a:pathLst>
                <a:path w="11429" h="126364">
                  <a:moveTo>
                    <a:pt x="10934" y="95681"/>
                  </a:moveTo>
                  <a:lnTo>
                    <a:pt x="0" y="95681"/>
                  </a:lnTo>
                  <a:lnTo>
                    <a:pt x="0" y="125755"/>
                  </a:lnTo>
                  <a:lnTo>
                    <a:pt x="10934" y="125755"/>
                  </a:lnTo>
                  <a:lnTo>
                    <a:pt x="10934" y="95681"/>
                  </a:lnTo>
                  <a:close/>
                </a:path>
                <a:path w="11429" h="126364">
                  <a:moveTo>
                    <a:pt x="10934" y="54686"/>
                  </a:moveTo>
                  <a:lnTo>
                    <a:pt x="0" y="54686"/>
                  </a:lnTo>
                  <a:lnTo>
                    <a:pt x="0" y="84747"/>
                  </a:lnTo>
                  <a:lnTo>
                    <a:pt x="10934" y="84747"/>
                  </a:lnTo>
                  <a:lnTo>
                    <a:pt x="10934" y="54686"/>
                  </a:lnTo>
                  <a:close/>
                </a:path>
                <a:path w="11429" h="126364">
                  <a:moveTo>
                    <a:pt x="10934" y="13665"/>
                  </a:moveTo>
                  <a:lnTo>
                    <a:pt x="0" y="13665"/>
                  </a:lnTo>
                  <a:lnTo>
                    <a:pt x="0" y="43738"/>
                  </a:lnTo>
                  <a:lnTo>
                    <a:pt x="10934" y="43738"/>
                  </a:lnTo>
                  <a:lnTo>
                    <a:pt x="10934" y="13665"/>
                  </a:lnTo>
                  <a:close/>
                </a:path>
                <a:path w="11429" h="126364">
                  <a:moveTo>
                    <a:pt x="10934" y="0"/>
                  </a:moveTo>
                  <a:lnTo>
                    <a:pt x="0" y="0"/>
                  </a:lnTo>
                  <a:lnTo>
                    <a:pt x="0" y="2730"/>
                  </a:lnTo>
                  <a:lnTo>
                    <a:pt x="10934" y="2730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36196" y="5520398"/>
              <a:ext cx="5473" cy="60147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6196" y="5668023"/>
            <a:ext cx="5473" cy="6015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482483" y="5624296"/>
            <a:ext cx="188646" cy="10388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676590" y="5815673"/>
            <a:ext cx="82016" cy="6014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6196" y="5963311"/>
            <a:ext cx="5473" cy="60147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471536" y="5911367"/>
            <a:ext cx="199593" cy="11209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36196" y="6110948"/>
            <a:ext cx="5473" cy="60147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389708" y="3114713"/>
            <a:ext cx="146621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9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90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278678" y="3109244"/>
            <a:ext cx="38036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547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91772" y="3109244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9708" y="3262351"/>
            <a:ext cx="306070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Cenon,</a:t>
            </a:r>
            <a:r>
              <a:rPr sz="9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Floirac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Marègue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étendu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Dravemont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278678" y="3256882"/>
            <a:ext cx="38036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522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891772" y="3256882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89708" y="3409990"/>
            <a:ext cx="1786889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Buxerolles,</a:t>
            </a:r>
            <a:r>
              <a:rPr sz="9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Provence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44295" y="3404523"/>
            <a:ext cx="31496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497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891772" y="3404523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89708" y="3557629"/>
            <a:ext cx="126428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9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9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Mireuil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344295" y="3552161"/>
            <a:ext cx="31496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708</a:t>
            </a:r>
            <a:endParaRPr sz="9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891772" y="3552161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9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675931" y="2783892"/>
            <a:ext cx="1096010" cy="939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989330" algn="l"/>
              </a:tabLst>
            </a:pPr>
            <a:r>
              <a:rPr sz="1000" b="1" spc="-2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b</a:t>
            </a:r>
            <a:r>
              <a:rPr sz="1000" b="1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10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200">
              <a:latin typeface="Roboto"/>
              <a:cs typeface="Roboto"/>
            </a:endParaRPr>
          </a:p>
          <a:p>
            <a:pPr marR="222885" algn="r">
              <a:lnSpc>
                <a:spcPct val="100000"/>
              </a:lnSpc>
              <a:tabLst>
                <a:tab pos="368935" algn="l"/>
              </a:tabLst>
            </a:pPr>
            <a:r>
              <a:rPr sz="1350" baseline="3086" dirty="0">
                <a:solidFill>
                  <a:srgbClr val="231F20"/>
                </a:solidFill>
                <a:latin typeface="Roboto"/>
                <a:cs typeface="Roboto"/>
              </a:rPr>
              <a:t>-90	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-0,8</a:t>
            </a:r>
            <a:endParaRPr sz="900">
              <a:latin typeface="Roboto"/>
              <a:cs typeface="Roboto"/>
            </a:endParaRPr>
          </a:p>
          <a:p>
            <a:pPr marR="222885" algn="r">
              <a:lnSpc>
                <a:spcPct val="100000"/>
              </a:lnSpc>
              <a:spcBef>
                <a:spcPts val="80"/>
              </a:spcBef>
              <a:tabLst>
                <a:tab pos="434340" algn="l"/>
              </a:tabLst>
            </a:pPr>
            <a:r>
              <a:rPr sz="1350" baseline="3086" dirty="0">
                <a:solidFill>
                  <a:srgbClr val="231F20"/>
                </a:solidFill>
                <a:latin typeface="Roboto"/>
                <a:cs typeface="Roboto"/>
              </a:rPr>
              <a:t>+294	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+2,9</a:t>
            </a:r>
            <a:endParaRPr sz="900">
              <a:latin typeface="Roboto"/>
              <a:cs typeface="Roboto"/>
            </a:endParaRPr>
          </a:p>
          <a:p>
            <a:pPr marR="222885" algn="r">
              <a:lnSpc>
                <a:spcPct val="100000"/>
              </a:lnSpc>
              <a:spcBef>
                <a:spcPts val="85"/>
              </a:spcBef>
              <a:tabLst>
                <a:tab pos="434340" algn="l"/>
              </a:tabLst>
            </a:pPr>
            <a:r>
              <a:rPr sz="1350" baseline="3086" dirty="0">
                <a:solidFill>
                  <a:srgbClr val="231F20"/>
                </a:solidFill>
                <a:latin typeface="Roboto"/>
                <a:cs typeface="Roboto"/>
              </a:rPr>
              <a:t>+377	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+4,1</a:t>
            </a:r>
            <a:endParaRPr sz="900">
              <a:latin typeface="Roboto"/>
              <a:cs typeface="Roboto"/>
            </a:endParaRPr>
          </a:p>
          <a:p>
            <a:pPr marR="222885" algn="r">
              <a:lnSpc>
                <a:spcPct val="100000"/>
              </a:lnSpc>
              <a:spcBef>
                <a:spcPts val="80"/>
              </a:spcBef>
              <a:tabLst>
                <a:tab pos="434340" algn="l"/>
              </a:tabLst>
            </a:pPr>
            <a:r>
              <a:rPr sz="1350" baseline="3086" dirty="0">
                <a:solidFill>
                  <a:srgbClr val="231F20"/>
                </a:solidFill>
                <a:latin typeface="Roboto"/>
                <a:cs typeface="Roboto"/>
              </a:rPr>
              <a:t>-415	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-6,8</a:t>
            </a:r>
            <a:endParaRPr sz="900">
              <a:latin typeface="Roboto"/>
              <a:cs typeface="Roboto"/>
            </a:endParaRPr>
          </a:p>
        </p:txBody>
      </p:sp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364128" y="3709771"/>
          <a:ext cx="7820023" cy="256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637">
                <a:tc>
                  <a:txBody>
                    <a:bodyPr/>
                    <a:lstStyle/>
                    <a:p>
                      <a:pPr marL="32384">
                        <a:lnSpc>
                          <a:spcPts val="1035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Beaubreuil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103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567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ts val="1065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2,7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-73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-1,3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R w="12700">
                      <a:solidFill>
                        <a:srgbClr val="C6C8C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8C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53">
                <a:tc>
                  <a:txBody>
                    <a:bodyPr/>
                    <a:lstStyle/>
                    <a:p>
                      <a:pPr marL="32384">
                        <a:lnSpc>
                          <a:spcPts val="735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Rochelle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Villeneuve-Les-Salines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21030" algn="r">
                        <a:lnSpc>
                          <a:spcPts val="76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801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ts val="760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2,3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6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-841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715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-14,9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R w="12700">
                      <a:solidFill>
                        <a:srgbClr val="C6C8C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8C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" name="object 82"/>
          <p:cNvSpPr txBox="1"/>
          <p:nvPr/>
        </p:nvSpPr>
        <p:spPr>
          <a:xfrm>
            <a:off x="389708" y="4000546"/>
            <a:ext cx="185801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Sud</a:t>
            </a:r>
            <a:endParaRPr sz="9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344295" y="3995079"/>
            <a:ext cx="31496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622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891772" y="3995079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876488" y="3995079"/>
            <a:ext cx="28765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614</a:t>
            </a:r>
            <a:endParaRPr sz="9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245586" y="4003281"/>
            <a:ext cx="30861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900">
              <a:latin typeface="Roboto"/>
              <a:cs typeface="Roboto"/>
            </a:endParaRPr>
          </a:p>
        </p:txBody>
      </p:sp>
      <p:graphicFrame>
        <p:nvGraphicFramePr>
          <p:cNvPr id="87" name="object 87"/>
          <p:cNvGraphicFramePr>
            <a:graphicFrameLocks noGrp="1"/>
          </p:cNvGraphicFramePr>
          <p:nvPr/>
        </p:nvGraphicFramePr>
        <p:xfrm>
          <a:off x="364134" y="4152696"/>
          <a:ext cx="7823198" cy="2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637">
                <a:tc>
                  <a:txBody>
                    <a:bodyPr/>
                    <a:lstStyle/>
                    <a:p>
                      <a:pPr marL="32384">
                        <a:lnSpc>
                          <a:spcPts val="1035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Grand-Parc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103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278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1959" algn="r">
                        <a:lnSpc>
                          <a:spcPts val="1065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2,0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+32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+0,8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R w="12700">
                      <a:solidFill>
                        <a:srgbClr val="C6C8C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8C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63">
                <a:tc>
                  <a:txBody>
                    <a:bodyPr/>
                    <a:lstStyle/>
                    <a:p>
                      <a:pPr marL="32384">
                        <a:lnSpc>
                          <a:spcPts val="8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Châtellerault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Lac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Renardières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Ozon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21030" algn="r">
                        <a:lnSpc>
                          <a:spcPts val="82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175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41959" algn="r">
                        <a:lnSpc>
                          <a:spcPts val="825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2,0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82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-95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78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-2,2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R w="12700">
                      <a:solidFill>
                        <a:srgbClr val="C6C8C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8C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object 88"/>
          <p:cNvSpPr txBox="1"/>
          <p:nvPr/>
        </p:nvSpPr>
        <p:spPr>
          <a:xfrm>
            <a:off x="389708" y="4443464"/>
            <a:ext cx="191008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9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891772" y="4437997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9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942107" y="4446198"/>
            <a:ext cx="61150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1635" algn="l"/>
              </a:tabLst>
            </a:pPr>
            <a:r>
              <a:rPr sz="1350" baseline="3086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1350" spc="7" baseline="3086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1350" baseline="3086" dirty="0">
                <a:solidFill>
                  <a:srgbClr val="231F20"/>
                </a:solidFill>
                <a:latin typeface="Roboto"/>
                <a:cs typeface="Roboto"/>
              </a:rPr>
              <a:t>9	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176723" y="4323167"/>
            <a:ext cx="50800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700" spc="-142" baseline="-30864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008</a:t>
            </a:r>
            <a:endParaRPr sz="9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9708" y="5182344"/>
            <a:ext cx="1691639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Bègles</a:t>
            </a:r>
            <a:r>
              <a:rPr sz="9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Paty</a:t>
            </a:r>
            <a:r>
              <a:rPr sz="9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Monmousseau</a:t>
            </a:r>
            <a:endParaRPr sz="9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344295" y="5176875"/>
            <a:ext cx="31496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105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891772" y="5176875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059670" y="5176875"/>
            <a:ext cx="15684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nd</a:t>
            </a:r>
            <a:endParaRPr sz="90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450640" y="5185077"/>
            <a:ext cx="15684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nd</a:t>
            </a:r>
            <a:endParaRPr sz="9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89708" y="5329981"/>
            <a:ext cx="1961514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Coulounieix-Chamiers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Chamiers</a:t>
            </a:r>
            <a:endParaRPr sz="9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344295" y="5324514"/>
            <a:ext cx="31496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055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891772" y="5324514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890159" y="5324514"/>
            <a:ext cx="27305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259256" y="5332715"/>
            <a:ext cx="29400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11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89708" y="5477623"/>
            <a:ext cx="150812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344295" y="5472154"/>
            <a:ext cx="31496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049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891772" y="5472154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890159" y="5472154"/>
            <a:ext cx="27305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259256" y="5480356"/>
            <a:ext cx="29400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900">
              <a:latin typeface="Roboto"/>
              <a:cs typeface="Roboto"/>
            </a:endParaRPr>
          </a:p>
        </p:txBody>
      </p:sp>
      <p:graphicFrame>
        <p:nvGraphicFramePr>
          <p:cNvPr id="107" name="object 107"/>
          <p:cNvGraphicFramePr>
            <a:graphicFrameLocks noGrp="1"/>
          </p:cNvGraphicFramePr>
          <p:nvPr/>
        </p:nvGraphicFramePr>
        <p:xfrm>
          <a:off x="364128" y="5629770"/>
          <a:ext cx="7821295" cy="147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631">
                <a:tc>
                  <a:txBody>
                    <a:bodyPr/>
                    <a:lstStyle/>
                    <a:p>
                      <a:pPr marL="32384">
                        <a:lnSpc>
                          <a:spcPts val="1035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Mérignac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Beaudésert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7940">
                        <a:lnSpc>
                          <a:spcPts val="106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003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 algn="ctr">
                        <a:lnSpc>
                          <a:spcPts val="1060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ts val="106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-105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-9,5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R w="12700">
                      <a:solidFill>
                        <a:srgbClr val="C6C8C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8C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8" name="object 108"/>
          <p:cNvSpPr txBox="1"/>
          <p:nvPr/>
        </p:nvSpPr>
        <p:spPr>
          <a:xfrm>
            <a:off x="389708" y="5772899"/>
            <a:ext cx="127190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9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344295" y="5767432"/>
            <a:ext cx="31496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000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891772" y="5767432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942107" y="5767432"/>
            <a:ext cx="220979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311203" y="5775633"/>
            <a:ext cx="24193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900">
              <a:latin typeface="Roboto"/>
              <a:cs typeface="Roboto"/>
            </a:endParaRPr>
          </a:p>
        </p:txBody>
      </p:sp>
      <p:graphicFrame>
        <p:nvGraphicFramePr>
          <p:cNvPr id="113" name="object 113"/>
          <p:cNvGraphicFramePr>
            <a:graphicFrameLocks noGrp="1"/>
          </p:cNvGraphicFramePr>
          <p:nvPr/>
        </p:nvGraphicFramePr>
        <p:xfrm>
          <a:off x="364128" y="5925032"/>
          <a:ext cx="7821928" cy="147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650">
                <a:tc>
                  <a:txBody>
                    <a:bodyPr/>
                    <a:lstStyle/>
                    <a:p>
                      <a:pPr marL="32384">
                        <a:lnSpc>
                          <a:spcPts val="1035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Rochefort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Petit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Marseille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0">
                        <a:lnSpc>
                          <a:spcPts val="1065"/>
                        </a:lnSpc>
                      </a:pP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995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 algn="ctr">
                        <a:lnSpc>
                          <a:spcPts val="1065"/>
                        </a:lnSpc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-111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-10,0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R w="12700">
                      <a:solidFill>
                        <a:srgbClr val="C6C8CA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6C8C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" name="object 114"/>
          <p:cNvSpPr txBox="1"/>
          <p:nvPr/>
        </p:nvSpPr>
        <p:spPr>
          <a:xfrm>
            <a:off x="389708" y="6068178"/>
            <a:ext cx="143573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9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r>
              <a:rPr sz="9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9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9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Capucins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437253" y="6062710"/>
            <a:ext cx="22225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980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891772" y="6062710"/>
            <a:ext cx="17653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059670" y="6062710"/>
            <a:ext cx="15684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nd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450640" y="6070912"/>
            <a:ext cx="15684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nd</a:t>
            </a:r>
            <a:endParaRPr sz="900">
              <a:latin typeface="Roboto"/>
              <a:cs typeface="Roboto"/>
            </a:endParaRPr>
          </a:p>
        </p:txBody>
      </p:sp>
      <p:graphicFrame>
        <p:nvGraphicFramePr>
          <p:cNvPr id="119" name="object 119"/>
          <p:cNvGraphicFramePr>
            <a:graphicFrameLocks noGrp="1"/>
          </p:cNvGraphicFramePr>
          <p:nvPr/>
        </p:nvGraphicFramePr>
        <p:xfrm>
          <a:off x="380536" y="6220320"/>
          <a:ext cx="7804149" cy="885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643">
                <a:tc>
                  <a:txBody>
                    <a:bodyPr/>
                    <a:lstStyle/>
                    <a:p>
                      <a:pPr marL="1587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b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671195" algn="r">
                        <a:lnSpc>
                          <a:spcPts val="1065"/>
                        </a:lnSpc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208</a:t>
                      </a:r>
                      <a:r>
                        <a:rPr sz="900" b="1" spc="-5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746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48920" algn="r">
                        <a:lnSpc>
                          <a:spcPts val="1065"/>
                        </a:lnSpc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1065"/>
                        </a:lnSpc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-640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-0,3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31">
                <a:tc>
                  <a:txBody>
                    <a:bodyPr/>
                    <a:lstStyle/>
                    <a:p>
                      <a:pPr marL="1587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900" b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900" b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671195" algn="r">
                        <a:lnSpc>
                          <a:spcPts val="1060"/>
                        </a:lnSpc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900" b="1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829</a:t>
                      </a:r>
                      <a:r>
                        <a:rPr sz="900" b="1" spc="-4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250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48920" algn="r">
                        <a:lnSpc>
                          <a:spcPts val="1060"/>
                        </a:lnSpc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060"/>
                        </a:lnSpc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-26</a:t>
                      </a:r>
                      <a:r>
                        <a:rPr sz="900" b="1" spc="-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796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-0,6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marL="1587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67310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979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778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+135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601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+2,3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marL="1587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67310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42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708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369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+845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175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+2,0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650">
                <a:tc>
                  <a:txBody>
                    <a:bodyPr/>
                    <a:lstStyle/>
                    <a:p>
                      <a:pPr marL="1587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67310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21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949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405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+302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556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+1,4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31">
                <a:tc>
                  <a:txBody>
                    <a:bodyPr/>
                    <a:lstStyle/>
                    <a:p>
                      <a:pPr marL="1587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673100" algn="r">
                        <a:lnSpc>
                          <a:spcPts val="106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64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844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037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106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06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146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172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015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+1,8</a:t>
                      </a:r>
                      <a:endParaRPr sz="900">
                        <a:latin typeface="Roboto"/>
                        <a:cs typeface="Roboto"/>
                      </a:endParaRPr>
                    </a:p>
                  </a:txBody>
                  <a:tcPr marL="0" marR="0" marT="5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0" name="object 120"/>
          <p:cNvSpPr txBox="1"/>
          <p:nvPr/>
        </p:nvSpPr>
        <p:spPr>
          <a:xfrm>
            <a:off x="1914798" y="2578837"/>
            <a:ext cx="59245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000" b="1" spc="-2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err</a:t>
            </a:r>
            <a:r>
              <a:rPr sz="1000" b="1" spc="-15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to</a:t>
            </a:r>
            <a:r>
              <a:rPr sz="1000" b="1" spc="-15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b="1" spc="-5" dirty="0">
                <a:solidFill>
                  <a:srgbClr val="231F20"/>
                </a:solidFill>
                <a:latin typeface="Roboto"/>
                <a:cs typeface="Roboto"/>
              </a:rPr>
              <a:t>es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174445" y="2251295"/>
            <a:ext cx="3028950" cy="8324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70"/>
              </a:spcBef>
            </a:pP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000" b="1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parmi</a:t>
            </a:r>
            <a:endParaRPr sz="1000">
              <a:latin typeface="Roboto"/>
              <a:cs typeface="Roboto"/>
            </a:endParaRPr>
          </a:p>
          <a:p>
            <a:pPr marR="5080" indent="65405">
              <a:lnSpc>
                <a:spcPct val="105900"/>
              </a:lnSpc>
              <a:tabLst>
                <a:tab pos="1099185" algn="l"/>
                <a:tab pos="3015615" algn="l"/>
              </a:tabLst>
            </a:pP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l'ensemble</a:t>
            </a:r>
            <a:r>
              <a:rPr sz="1000" b="1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000" b="1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000" b="1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1000" b="1" u="sng" spc="-5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Roboto"/>
                <a:cs typeface="Roboto"/>
              </a:rPr>
              <a:t> </a:t>
            </a:r>
            <a:r>
              <a:rPr sz="1000" b="1" u="sng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Roboto"/>
                <a:cs typeface="Roboto"/>
              </a:rPr>
              <a:t>	</a:t>
            </a:r>
            <a:r>
              <a:rPr sz="10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                                                   </a:t>
            </a:r>
            <a:r>
              <a:rPr sz="1000" b="1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population</a:t>
            </a:r>
            <a:r>
              <a:rPr sz="10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000" b="1" spc="-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1000">
              <a:latin typeface="Roboto"/>
              <a:cs typeface="Roboto"/>
            </a:endParaRPr>
          </a:p>
          <a:p>
            <a:pPr marL="344170" marR="2172970" indent="-156210">
              <a:lnSpc>
                <a:spcPct val="105900"/>
              </a:lnSpc>
            </a:pPr>
            <a:r>
              <a:rPr sz="1000" b="1" spc="-1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0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te</a:t>
            </a:r>
            <a:r>
              <a:rPr sz="1000" b="1" spc="-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b="1" spc="-15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to</a:t>
            </a:r>
            <a:r>
              <a:rPr sz="1000" b="1" spc="-15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b="1" spc="-5" dirty="0">
                <a:solidFill>
                  <a:srgbClr val="231F20"/>
                </a:solidFill>
                <a:latin typeface="Roboto"/>
                <a:cs typeface="Roboto"/>
              </a:rPr>
              <a:t>e  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(en</a:t>
            </a:r>
            <a:r>
              <a:rPr sz="1000"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%)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626675" y="2332947"/>
            <a:ext cx="122428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000" b="1" spc="-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b="1" spc="-20" dirty="0">
                <a:solidFill>
                  <a:srgbClr val="231F20"/>
                </a:solidFill>
                <a:latin typeface="Roboto"/>
                <a:cs typeface="Roboto"/>
              </a:rPr>
              <a:t>v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olution </a:t>
            </a:r>
            <a:r>
              <a:rPr sz="1000" b="1" spc="-20" dirty="0">
                <a:solidFill>
                  <a:srgbClr val="231F20"/>
                </a:solidFill>
                <a:latin typeface="Roboto"/>
                <a:cs typeface="Roboto"/>
              </a:rPr>
              <a:t>201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10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000" b="1" spc="-20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69595" y="3266858"/>
            <a:ext cx="7821295" cy="306705"/>
          </a:xfrm>
          <a:custGeom>
            <a:avLst/>
            <a:gdLst/>
            <a:ahLst/>
            <a:cxnLst/>
            <a:rect l="l" t="t" r="r" b="b"/>
            <a:pathLst>
              <a:path w="7821295" h="306704">
                <a:moveTo>
                  <a:pt x="3645624" y="295275"/>
                </a:moveTo>
                <a:lnTo>
                  <a:pt x="0" y="295275"/>
                </a:lnTo>
                <a:lnTo>
                  <a:pt x="0" y="306197"/>
                </a:lnTo>
                <a:lnTo>
                  <a:pt x="3645624" y="306197"/>
                </a:lnTo>
                <a:lnTo>
                  <a:pt x="3645624" y="295275"/>
                </a:lnTo>
                <a:close/>
              </a:path>
              <a:path w="7821295" h="306704">
                <a:moveTo>
                  <a:pt x="3645624" y="147637"/>
                </a:moveTo>
                <a:lnTo>
                  <a:pt x="0" y="147637"/>
                </a:lnTo>
                <a:lnTo>
                  <a:pt x="0" y="158559"/>
                </a:lnTo>
                <a:lnTo>
                  <a:pt x="3645624" y="158559"/>
                </a:lnTo>
                <a:lnTo>
                  <a:pt x="3645624" y="147637"/>
                </a:lnTo>
                <a:close/>
              </a:path>
              <a:path w="7821295" h="306704">
                <a:moveTo>
                  <a:pt x="3645624" y="0"/>
                </a:moveTo>
                <a:lnTo>
                  <a:pt x="0" y="0"/>
                </a:lnTo>
                <a:lnTo>
                  <a:pt x="0" y="10934"/>
                </a:lnTo>
                <a:lnTo>
                  <a:pt x="3645624" y="10934"/>
                </a:lnTo>
                <a:lnTo>
                  <a:pt x="3645624" y="0"/>
                </a:lnTo>
                <a:close/>
              </a:path>
              <a:path w="7821295" h="306704">
                <a:moveTo>
                  <a:pt x="7821003" y="295275"/>
                </a:moveTo>
                <a:lnTo>
                  <a:pt x="3645636" y="295275"/>
                </a:lnTo>
                <a:lnTo>
                  <a:pt x="3645636" y="306197"/>
                </a:lnTo>
                <a:lnTo>
                  <a:pt x="7821003" y="306197"/>
                </a:lnTo>
                <a:lnTo>
                  <a:pt x="7821003" y="295275"/>
                </a:lnTo>
                <a:close/>
              </a:path>
              <a:path w="7821295" h="306704">
                <a:moveTo>
                  <a:pt x="7821003" y="147637"/>
                </a:moveTo>
                <a:lnTo>
                  <a:pt x="3645636" y="147637"/>
                </a:lnTo>
                <a:lnTo>
                  <a:pt x="3645636" y="158559"/>
                </a:lnTo>
                <a:lnTo>
                  <a:pt x="7821003" y="158559"/>
                </a:lnTo>
                <a:lnTo>
                  <a:pt x="7821003" y="147637"/>
                </a:lnTo>
                <a:close/>
              </a:path>
              <a:path w="7821295" h="306704">
                <a:moveTo>
                  <a:pt x="7821003" y="0"/>
                </a:moveTo>
                <a:lnTo>
                  <a:pt x="3645636" y="0"/>
                </a:lnTo>
                <a:lnTo>
                  <a:pt x="3645636" y="10934"/>
                </a:lnTo>
                <a:lnTo>
                  <a:pt x="7821003" y="10934"/>
                </a:lnTo>
                <a:lnTo>
                  <a:pt x="7821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9595" y="4005046"/>
            <a:ext cx="7821295" cy="11430"/>
          </a:xfrm>
          <a:custGeom>
            <a:avLst/>
            <a:gdLst/>
            <a:ahLst/>
            <a:cxnLst/>
            <a:rect l="l" t="t" r="r" b="b"/>
            <a:pathLst>
              <a:path w="7821295" h="11429">
                <a:moveTo>
                  <a:pt x="3645624" y="0"/>
                </a:moveTo>
                <a:lnTo>
                  <a:pt x="0" y="0"/>
                </a:lnTo>
                <a:lnTo>
                  <a:pt x="0" y="10934"/>
                </a:lnTo>
                <a:lnTo>
                  <a:pt x="3645624" y="10934"/>
                </a:lnTo>
                <a:lnTo>
                  <a:pt x="3645624" y="0"/>
                </a:lnTo>
                <a:close/>
              </a:path>
              <a:path w="7821295" h="11429">
                <a:moveTo>
                  <a:pt x="7821003" y="0"/>
                </a:moveTo>
                <a:lnTo>
                  <a:pt x="3645636" y="0"/>
                </a:lnTo>
                <a:lnTo>
                  <a:pt x="3645636" y="10934"/>
                </a:lnTo>
                <a:lnTo>
                  <a:pt x="7821003" y="10934"/>
                </a:lnTo>
                <a:lnTo>
                  <a:pt x="7821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9595" y="4447971"/>
            <a:ext cx="7821295" cy="158750"/>
          </a:xfrm>
          <a:custGeom>
            <a:avLst/>
            <a:gdLst/>
            <a:ahLst/>
            <a:cxnLst/>
            <a:rect l="l" t="t" r="r" b="b"/>
            <a:pathLst>
              <a:path w="7821295" h="158750">
                <a:moveTo>
                  <a:pt x="3645624" y="147637"/>
                </a:moveTo>
                <a:lnTo>
                  <a:pt x="0" y="147637"/>
                </a:lnTo>
                <a:lnTo>
                  <a:pt x="0" y="158572"/>
                </a:lnTo>
                <a:lnTo>
                  <a:pt x="3645624" y="158572"/>
                </a:lnTo>
                <a:lnTo>
                  <a:pt x="3645624" y="147637"/>
                </a:lnTo>
                <a:close/>
              </a:path>
              <a:path w="7821295" h="158750">
                <a:moveTo>
                  <a:pt x="3645624" y="0"/>
                </a:moveTo>
                <a:lnTo>
                  <a:pt x="0" y="0"/>
                </a:lnTo>
                <a:lnTo>
                  <a:pt x="0" y="10922"/>
                </a:lnTo>
                <a:lnTo>
                  <a:pt x="3645624" y="10922"/>
                </a:lnTo>
                <a:lnTo>
                  <a:pt x="3645624" y="0"/>
                </a:lnTo>
                <a:close/>
              </a:path>
              <a:path w="7821295" h="158750">
                <a:moveTo>
                  <a:pt x="7821003" y="147637"/>
                </a:moveTo>
                <a:lnTo>
                  <a:pt x="3645636" y="147637"/>
                </a:lnTo>
                <a:lnTo>
                  <a:pt x="3645636" y="158572"/>
                </a:lnTo>
                <a:lnTo>
                  <a:pt x="7821003" y="158572"/>
                </a:lnTo>
                <a:lnTo>
                  <a:pt x="7821003" y="147637"/>
                </a:lnTo>
                <a:close/>
              </a:path>
              <a:path w="7821295" h="158750">
                <a:moveTo>
                  <a:pt x="7821003" y="0"/>
                </a:moveTo>
                <a:lnTo>
                  <a:pt x="3645636" y="0"/>
                </a:lnTo>
                <a:lnTo>
                  <a:pt x="3645636" y="10922"/>
                </a:lnTo>
                <a:lnTo>
                  <a:pt x="7821003" y="10922"/>
                </a:lnTo>
                <a:lnTo>
                  <a:pt x="7821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4143056" y="2494574"/>
            <a:ext cx="838835" cy="53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96520" indent="1270" algn="ctr">
              <a:lnSpc>
                <a:spcPct val="1059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231F20"/>
                </a:solidFill>
                <a:latin typeface="Roboto"/>
                <a:cs typeface="Roboto"/>
              </a:rPr>
              <a:t>Nombre 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 d'ha</a:t>
            </a:r>
            <a:r>
              <a:rPr sz="1000" b="1" spc="-15" dirty="0">
                <a:solidFill>
                  <a:srgbClr val="231F20"/>
                </a:solidFill>
                <a:latin typeface="Roboto"/>
                <a:cs typeface="Roboto"/>
              </a:rPr>
              <a:t>bi</a:t>
            </a:r>
            <a:r>
              <a:rPr sz="1000" b="1" spc="-10" dirty="0">
                <a:solidFill>
                  <a:srgbClr val="231F20"/>
                </a:solidFill>
                <a:latin typeface="Roboto"/>
                <a:cs typeface="Roboto"/>
              </a:rPr>
              <a:t>tants</a:t>
            </a:r>
            <a:endParaRPr sz="1000">
              <a:latin typeface="Roboto"/>
              <a:cs typeface="Roboto"/>
            </a:endParaRPr>
          </a:p>
          <a:p>
            <a:pPr marR="5080" algn="ctr">
              <a:lnSpc>
                <a:spcPct val="100000"/>
              </a:lnSpc>
              <a:spcBef>
                <a:spcPts val="415"/>
              </a:spcBef>
            </a:pPr>
            <a:r>
              <a:rPr sz="900" i="1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9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i="1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69595" y="5334482"/>
            <a:ext cx="7821295" cy="158750"/>
          </a:xfrm>
          <a:custGeom>
            <a:avLst/>
            <a:gdLst/>
            <a:ahLst/>
            <a:cxnLst/>
            <a:rect l="l" t="t" r="r" b="b"/>
            <a:pathLst>
              <a:path w="7821295" h="158750">
                <a:moveTo>
                  <a:pt x="3645624" y="147650"/>
                </a:moveTo>
                <a:lnTo>
                  <a:pt x="0" y="147650"/>
                </a:lnTo>
                <a:lnTo>
                  <a:pt x="0" y="158584"/>
                </a:lnTo>
                <a:lnTo>
                  <a:pt x="3645624" y="158584"/>
                </a:lnTo>
                <a:lnTo>
                  <a:pt x="3645624" y="147650"/>
                </a:lnTo>
                <a:close/>
              </a:path>
              <a:path w="7821295" h="158750">
                <a:moveTo>
                  <a:pt x="3645624" y="0"/>
                </a:moveTo>
                <a:lnTo>
                  <a:pt x="0" y="0"/>
                </a:lnTo>
                <a:lnTo>
                  <a:pt x="0" y="10934"/>
                </a:lnTo>
                <a:lnTo>
                  <a:pt x="3645624" y="10934"/>
                </a:lnTo>
                <a:lnTo>
                  <a:pt x="3645624" y="0"/>
                </a:lnTo>
                <a:close/>
              </a:path>
              <a:path w="7821295" h="158750">
                <a:moveTo>
                  <a:pt x="7821003" y="147650"/>
                </a:moveTo>
                <a:lnTo>
                  <a:pt x="3645636" y="147650"/>
                </a:lnTo>
                <a:lnTo>
                  <a:pt x="3645636" y="158584"/>
                </a:lnTo>
                <a:lnTo>
                  <a:pt x="7821003" y="158584"/>
                </a:lnTo>
                <a:lnTo>
                  <a:pt x="7821003" y="147650"/>
                </a:lnTo>
                <a:close/>
              </a:path>
              <a:path w="7821295" h="158750">
                <a:moveTo>
                  <a:pt x="7821003" y="0"/>
                </a:moveTo>
                <a:lnTo>
                  <a:pt x="3645636" y="0"/>
                </a:lnTo>
                <a:lnTo>
                  <a:pt x="3645636" y="10934"/>
                </a:lnTo>
                <a:lnTo>
                  <a:pt x="7821003" y="10934"/>
                </a:lnTo>
                <a:lnTo>
                  <a:pt x="7821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383800" y="1098334"/>
            <a:ext cx="944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la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région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nombre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d’habitants dans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les QP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baisse légèrement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(différentes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selon QP)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A4B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60666" y="7569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1945052" y="47289"/>
            <a:ext cx="2270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Dynamiques</a:t>
            </a:r>
            <a:r>
              <a:rPr sz="1600" b="1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territoriales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39" name="object 139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15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40" name="object 1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60552" y="955154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0949" y="416004"/>
            <a:ext cx="8374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5F73"/>
                </a:solidFill>
              </a:rPr>
              <a:t>Jeunesse,</a:t>
            </a:r>
            <a:r>
              <a:rPr sz="2800" spc="-2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vieillissement,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quels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enjeux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dans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les</a:t>
            </a:r>
            <a:r>
              <a:rPr sz="2800" spc="-2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QP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?</a:t>
            </a:r>
            <a:endParaRPr sz="2800"/>
          </a:p>
        </p:txBody>
      </p:sp>
      <p:grpSp>
        <p:nvGrpSpPr>
          <p:cNvPr id="15" name="object 15"/>
          <p:cNvGrpSpPr/>
          <p:nvPr/>
        </p:nvGrpSpPr>
        <p:grpSpPr>
          <a:xfrm>
            <a:off x="350122" y="2885491"/>
            <a:ext cx="5402580" cy="2009775"/>
            <a:chOff x="371970" y="2919374"/>
            <a:chExt cx="5402580" cy="2009775"/>
          </a:xfrm>
        </p:grpSpPr>
        <p:sp>
          <p:nvSpPr>
            <p:cNvPr id="16" name="object 16"/>
            <p:cNvSpPr/>
            <p:nvPr/>
          </p:nvSpPr>
          <p:spPr>
            <a:xfrm>
              <a:off x="371970" y="2919374"/>
              <a:ext cx="5402580" cy="765175"/>
            </a:xfrm>
            <a:custGeom>
              <a:avLst/>
              <a:gdLst/>
              <a:ahLst/>
              <a:cxnLst/>
              <a:rect l="l" t="t" r="r" b="b"/>
              <a:pathLst>
                <a:path w="5402580" h="765175">
                  <a:moveTo>
                    <a:pt x="5401957" y="0"/>
                  </a:moveTo>
                  <a:lnTo>
                    <a:pt x="0" y="0"/>
                  </a:lnTo>
                  <a:lnTo>
                    <a:pt x="0" y="764806"/>
                  </a:lnTo>
                  <a:lnTo>
                    <a:pt x="5401957" y="764806"/>
                  </a:lnTo>
                  <a:lnTo>
                    <a:pt x="5401957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7986" y="3710559"/>
              <a:ext cx="1074839" cy="527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7986" y="3840061"/>
              <a:ext cx="1074839" cy="527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7986" y="3969562"/>
              <a:ext cx="1074839" cy="527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7986" y="4099052"/>
              <a:ext cx="1007694" cy="527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67986" y="4228554"/>
              <a:ext cx="974115" cy="527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67986" y="4358055"/>
              <a:ext cx="906970" cy="527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67986" y="4487557"/>
              <a:ext cx="806246" cy="527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67986" y="4617047"/>
              <a:ext cx="806246" cy="527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67986" y="4746548"/>
              <a:ext cx="772198" cy="527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67986" y="4876050"/>
              <a:ext cx="738619" cy="52755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67986" y="5135041"/>
            <a:ext cx="335737" cy="5275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67986" y="5265140"/>
            <a:ext cx="302158" cy="5275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667986" y="5394642"/>
            <a:ext cx="302158" cy="5275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67986" y="5524144"/>
            <a:ext cx="302158" cy="5275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67986" y="5653633"/>
            <a:ext cx="268592" cy="5275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67986" y="5783135"/>
            <a:ext cx="268592" cy="5275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67986" y="5912637"/>
            <a:ext cx="235013" cy="5275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67986" y="6042139"/>
            <a:ext cx="235013" cy="5275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67986" y="6171628"/>
            <a:ext cx="235013" cy="5275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67986" y="6301130"/>
            <a:ext cx="235013" cy="52755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694356" y="3381309"/>
            <a:ext cx="822325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85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5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85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endParaRPr sz="85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3651" y="3671481"/>
            <a:ext cx="10033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82863" y="3666684"/>
            <a:ext cx="2794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335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76568" y="3671481"/>
            <a:ext cx="1581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3651" y="3800979"/>
            <a:ext cx="171196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Montanou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64398" y="3796182"/>
            <a:ext cx="19812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692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76568" y="3800979"/>
            <a:ext cx="1581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3651" y="3930477"/>
            <a:ext cx="163322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Sud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82863" y="3925682"/>
            <a:ext cx="2794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2 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041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76568" y="3930477"/>
            <a:ext cx="1581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3651" y="4059976"/>
            <a:ext cx="138620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64398" y="4055179"/>
            <a:ext cx="19812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926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76568" y="4059976"/>
            <a:ext cx="1581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3651" y="4189473"/>
            <a:ext cx="159575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Mont-de-Marsan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Peyrouat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82863" y="4184678"/>
            <a:ext cx="2794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091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76568" y="4189473"/>
            <a:ext cx="1581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3651" y="4318972"/>
            <a:ext cx="96774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8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Carriet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82863" y="4314177"/>
            <a:ext cx="2794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121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76568" y="4318972"/>
            <a:ext cx="1581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3651" y="4448471"/>
            <a:ext cx="156337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L'Avenir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64398" y="4443675"/>
            <a:ext cx="19812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375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76568" y="4448471"/>
            <a:ext cx="1581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3651" y="4577969"/>
            <a:ext cx="160147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Pessac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Châtaigneraie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Arago</a:t>
            </a:r>
            <a:endParaRPr sz="8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82863" y="4573173"/>
            <a:ext cx="2794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186</a:t>
            </a:r>
            <a:endParaRPr sz="8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76568" y="4577969"/>
            <a:ext cx="1581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8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3651" y="4707468"/>
            <a:ext cx="11182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8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64398" y="4702670"/>
            <a:ext cx="19812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329</a:t>
            </a:r>
            <a:endParaRPr sz="8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576568" y="4707468"/>
            <a:ext cx="1581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80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3651" y="4836966"/>
            <a:ext cx="12890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8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80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82863" y="4832169"/>
            <a:ext cx="27940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2 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235</a:t>
            </a:r>
            <a:endParaRPr sz="80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76568" y="4836966"/>
            <a:ext cx="15811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800">
              <a:latin typeface="Roboto"/>
              <a:cs typeface="Roboto"/>
            </a:endParaRPr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367176" y="5106466"/>
          <a:ext cx="5398768" cy="2072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305">
                <a:tc>
                  <a:txBody>
                    <a:bodyPr/>
                    <a:lstStyle/>
                    <a:p>
                      <a:pPr marL="13970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Pau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Saragosse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064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1,0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86">
                <a:tc>
                  <a:txBody>
                    <a:bodyPr/>
                    <a:lstStyle/>
                    <a:p>
                      <a:pPr marL="13970">
                        <a:lnSpc>
                          <a:spcPts val="910"/>
                        </a:lnSpc>
                        <a:spcBef>
                          <a:spcPts val="15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Mérignac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Yser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Pont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Madame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2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313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5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0,9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01">
                <a:tc>
                  <a:txBody>
                    <a:bodyPr/>
                    <a:lstStyle/>
                    <a:p>
                      <a:pPr marL="13970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Villeneuve-sur-Lot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Bastide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531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0,9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01">
                <a:tc>
                  <a:txBody>
                    <a:bodyPr/>
                    <a:lstStyle/>
                    <a:p>
                      <a:pPr marL="13970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Bayonne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Maubec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Citadelle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354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0,9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01">
                <a:tc>
                  <a:txBody>
                    <a:bodyPr/>
                    <a:lstStyle/>
                    <a:p>
                      <a:pPr marL="13970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Rochefort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Centre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Ville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Avant-Garde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452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0,8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01">
                <a:tc>
                  <a:txBody>
                    <a:bodyPr/>
                    <a:lstStyle/>
                    <a:p>
                      <a:pPr marL="13970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Tonneins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Coeur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ville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293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0,8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489">
                <a:tc>
                  <a:txBody>
                    <a:bodyPr/>
                    <a:lstStyle/>
                    <a:p>
                      <a:pPr marL="13970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Bergerac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Des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Deux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Rives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477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0,7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501">
                <a:tc>
                  <a:txBody>
                    <a:bodyPr/>
                    <a:lstStyle/>
                    <a:p>
                      <a:pPr marL="13970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Dax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Gond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312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0,7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501">
                <a:tc>
                  <a:txBody>
                    <a:bodyPr/>
                    <a:lstStyle/>
                    <a:p>
                      <a:pPr marL="13970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Thouars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Capucins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224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0,7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489">
                <a:tc>
                  <a:txBody>
                    <a:bodyPr/>
                    <a:lstStyle/>
                    <a:p>
                      <a:pPr marL="13970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Les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Coutures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391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0,7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501">
                <a:tc>
                  <a:txBody>
                    <a:bodyPr/>
                    <a:lstStyle/>
                    <a:p>
                      <a:pPr marL="13970">
                        <a:lnSpc>
                          <a:spcPts val="890"/>
                        </a:lnSpc>
                        <a:spcBef>
                          <a:spcPts val="30"/>
                        </a:spcBef>
                      </a:pP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b="1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ts val="919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61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71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1,5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501">
                <a:tc>
                  <a:txBody>
                    <a:bodyPr/>
                    <a:lstStyle/>
                    <a:p>
                      <a:pPr marL="13970">
                        <a:lnSpc>
                          <a:spcPts val="890"/>
                        </a:lnSpc>
                        <a:spcBef>
                          <a:spcPts val="30"/>
                        </a:spcBef>
                      </a:pP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558165" algn="r">
                        <a:lnSpc>
                          <a:spcPts val="919"/>
                        </a:lnSpc>
                      </a:pP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800" b="1" spc="-4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538</a:t>
                      </a:r>
                      <a:r>
                        <a:rPr sz="800" b="1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599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1,8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495">
                <a:tc>
                  <a:txBody>
                    <a:bodyPr/>
                    <a:lstStyle/>
                    <a:p>
                      <a:pPr marL="13970">
                        <a:lnSpc>
                          <a:spcPts val="89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559435" algn="r">
                        <a:lnSpc>
                          <a:spcPts val="919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305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195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0,7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495">
                <a:tc>
                  <a:txBody>
                    <a:bodyPr/>
                    <a:lstStyle/>
                    <a:p>
                      <a:pPr marL="13970">
                        <a:lnSpc>
                          <a:spcPts val="89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559435" algn="r">
                        <a:lnSpc>
                          <a:spcPts val="919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361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936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1,0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501">
                <a:tc>
                  <a:txBody>
                    <a:bodyPr/>
                    <a:lstStyle/>
                    <a:p>
                      <a:pPr marL="13970">
                        <a:lnSpc>
                          <a:spcPts val="89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559435" algn="r">
                        <a:lnSpc>
                          <a:spcPts val="919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166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153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0,8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501">
                <a:tc>
                  <a:txBody>
                    <a:bodyPr/>
                    <a:lstStyle/>
                    <a:p>
                      <a:pPr marL="13970">
                        <a:lnSpc>
                          <a:spcPts val="89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559435" algn="r">
                        <a:lnSpc>
                          <a:spcPts val="919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569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944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1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0,9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9" name="object 69"/>
          <p:cNvSpPr txBox="1"/>
          <p:nvPr/>
        </p:nvSpPr>
        <p:spPr>
          <a:xfrm>
            <a:off x="2995194" y="4841762"/>
            <a:ext cx="16129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20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550">
              <a:latin typeface="Roboto"/>
              <a:cs typeface="Roboto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57581" y="2904794"/>
            <a:ext cx="5419090" cy="2077085"/>
          </a:xfrm>
          <a:custGeom>
            <a:avLst/>
            <a:gdLst/>
            <a:ahLst/>
            <a:cxnLst/>
            <a:rect l="l" t="t" r="r" b="b"/>
            <a:pathLst>
              <a:path w="5419090" h="2077085">
                <a:moveTo>
                  <a:pt x="5409158" y="1937689"/>
                </a:moveTo>
                <a:lnTo>
                  <a:pt x="0" y="1937689"/>
                </a:lnTo>
                <a:lnTo>
                  <a:pt x="0" y="1947278"/>
                </a:lnTo>
                <a:lnTo>
                  <a:pt x="5409158" y="1947278"/>
                </a:lnTo>
                <a:lnTo>
                  <a:pt x="5409158" y="1937689"/>
                </a:lnTo>
                <a:close/>
              </a:path>
              <a:path w="5419090" h="2077085">
                <a:moveTo>
                  <a:pt x="5409158" y="1808175"/>
                </a:moveTo>
                <a:lnTo>
                  <a:pt x="0" y="1808175"/>
                </a:lnTo>
                <a:lnTo>
                  <a:pt x="0" y="1817763"/>
                </a:lnTo>
                <a:lnTo>
                  <a:pt x="5409158" y="1817763"/>
                </a:lnTo>
                <a:lnTo>
                  <a:pt x="5409158" y="1808175"/>
                </a:lnTo>
                <a:close/>
              </a:path>
              <a:path w="5419090" h="2077085">
                <a:moveTo>
                  <a:pt x="5409158" y="1678686"/>
                </a:moveTo>
                <a:lnTo>
                  <a:pt x="0" y="1678686"/>
                </a:lnTo>
                <a:lnTo>
                  <a:pt x="0" y="1688274"/>
                </a:lnTo>
                <a:lnTo>
                  <a:pt x="5409158" y="1688274"/>
                </a:lnTo>
                <a:lnTo>
                  <a:pt x="5409158" y="1678686"/>
                </a:lnTo>
                <a:close/>
              </a:path>
              <a:path w="5419090" h="2077085">
                <a:moveTo>
                  <a:pt x="5409158" y="1549184"/>
                </a:moveTo>
                <a:lnTo>
                  <a:pt x="0" y="1549184"/>
                </a:lnTo>
                <a:lnTo>
                  <a:pt x="0" y="1558772"/>
                </a:lnTo>
                <a:lnTo>
                  <a:pt x="5409158" y="1558772"/>
                </a:lnTo>
                <a:lnTo>
                  <a:pt x="5409158" y="1549184"/>
                </a:lnTo>
                <a:close/>
              </a:path>
              <a:path w="5419090" h="2077085">
                <a:moveTo>
                  <a:pt x="5409158" y="1419682"/>
                </a:moveTo>
                <a:lnTo>
                  <a:pt x="0" y="1419682"/>
                </a:lnTo>
                <a:lnTo>
                  <a:pt x="0" y="1429270"/>
                </a:lnTo>
                <a:lnTo>
                  <a:pt x="5409158" y="1429270"/>
                </a:lnTo>
                <a:lnTo>
                  <a:pt x="5409158" y="1419682"/>
                </a:lnTo>
                <a:close/>
              </a:path>
              <a:path w="5419090" h="2077085">
                <a:moveTo>
                  <a:pt x="5409158" y="1290180"/>
                </a:moveTo>
                <a:lnTo>
                  <a:pt x="0" y="1290180"/>
                </a:lnTo>
                <a:lnTo>
                  <a:pt x="0" y="1299768"/>
                </a:lnTo>
                <a:lnTo>
                  <a:pt x="5409158" y="1299768"/>
                </a:lnTo>
                <a:lnTo>
                  <a:pt x="5409158" y="1290180"/>
                </a:lnTo>
                <a:close/>
              </a:path>
              <a:path w="5419090" h="2077085">
                <a:moveTo>
                  <a:pt x="5409158" y="1160691"/>
                </a:moveTo>
                <a:lnTo>
                  <a:pt x="0" y="1160691"/>
                </a:lnTo>
                <a:lnTo>
                  <a:pt x="0" y="1170279"/>
                </a:lnTo>
                <a:lnTo>
                  <a:pt x="5409158" y="1170279"/>
                </a:lnTo>
                <a:lnTo>
                  <a:pt x="5409158" y="1160691"/>
                </a:lnTo>
                <a:close/>
              </a:path>
              <a:path w="5419090" h="2077085">
                <a:moveTo>
                  <a:pt x="5409158" y="1031189"/>
                </a:moveTo>
                <a:lnTo>
                  <a:pt x="0" y="1031189"/>
                </a:lnTo>
                <a:lnTo>
                  <a:pt x="0" y="1040777"/>
                </a:lnTo>
                <a:lnTo>
                  <a:pt x="5409158" y="1040777"/>
                </a:lnTo>
                <a:lnTo>
                  <a:pt x="5409158" y="1031189"/>
                </a:lnTo>
                <a:close/>
              </a:path>
              <a:path w="5419090" h="2077085">
                <a:moveTo>
                  <a:pt x="5409158" y="901687"/>
                </a:moveTo>
                <a:lnTo>
                  <a:pt x="0" y="901687"/>
                </a:lnTo>
                <a:lnTo>
                  <a:pt x="0" y="911275"/>
                </a:lnTo>
                <a:lnTo>
                  <a:pt x="5409158" y="911275"/>
                </a:lnTo>
                <a:lnTo>
                  <a:pt x="5409158" y="901687"/>
                </a:lnTo>
                <a:close/>
              </a:path>
              <a:path w="5419090" h="2077085">
                <a:moveTo>
                  <a:pt x="5418734" y="0"/>
                </a:moveTo>
                <a:lnTo>
                  <a:pt x="5409146" y="0"/>
                </a:lnTo>
                <a:lnTo>
                  <a:pt x="5409146" y="330936"/>
                </a:lnTo>
                <a:lnTo>
                  <a:pt x="3197682" y="330936"/>
                </a:lnTo>
                <a:lnTo>
                  <a:pt x="3197682" y="340537"/>
                </a:lnTo>
                <a:lnTo>
                  <a:pt x="5409146" y="340537"/>
                </a:lnTo>
                <a:lnTo>
                  <a:pt x="5409146" y="776986"/>
                </a:lnTo>
                <a:lnTo>
                  <a:pt x="5418734" y="776986"/>
                </a:lnTo>
                <a:lnTo>
                  <a:pt x="5418734" y="340537"/>
                </a:lnTo>
                <a:lnTo>
                  <a:pt x="5418734" y="330936"/>
                </a:lnTo>
                <a:lnTo>
                  <a:pt x="5418734" y="0"/>
                </a:lnTo>
                <a:close/>
              </a:path>
              <a:path w="5419090" h="2077085">
                <a:moveTo>
                  <a:pt x="5418747" y="2067191"/>
                </a:moveTo>
                <a:lnTo>
                  <a:pt x="0" y="2067191"/>
                </a:lnTo>
                <a:lnTo>
                  <a:pt x="0" y="2076767"/>
                </a:lnTo>
                <a:lnTo>
                  <a:pt x="5418747" y="2076767"/>
                </a:lnTo>
                <a:lnTo>
                  <a:pt x="5418747" y="2067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823269" y="3381309"/>
            <a:ext cx="73787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8575" algn="ctr">
              <a:lnSpc>
                <a:spcPts val="990"/>
              </a:lnSpc>
              <a:spcBef>
                <a:spcPts val="114"/>
              </a:spcBef>
            </a:pP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endParaRPr sz="850">
              <a:latin typeface="Roboto"/>
              <a:cs typeface="Roboto"/>
            </a:endParaRPr>
          </a:p>
          <a:p>
            <a:pPr marR="5080" algn="ctr">
              <a:lnSpc>
                <a:spcPts val="930"/>
              </a:lnSpc>
            </a:pPr>
            <a:r>
              <a:rPr sz="800" i="1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8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Roboto"/>
                <a:cs typeface="Roboto"/>
              </a:rPr>
              <a:t>décro</a:t>
            </a:r>
            <a:r>
              <a:rPr sz="800" i="1" dirty="0">
                <a:solidFill>
                  <a:srgbClr val="231F20"/>
                </a:solidFill>
                <a:latin typeface="Roboto"/>
                <a:cs typeface="Roboto"/>
              </a:rPr>
              <a:t>issan</a:t>
            </a:r>
            <a:r>
              <a:rPr sz="800" i="1" spc="-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800" i="1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8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6605" y="2240724"/>
            <a:ext cx="4787265" cy="111887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8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Indices</a:t>
            </a:r>
            <a:r>
              <a:rPr sz="1400"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jeunesse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estimations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</a:pP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r>
              <a:rPr sz="8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5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b="1" spc="5" dirty="0">
                <a:solidFill>
                  <a:srgbClr val="231F20"/>
                </a:solidFill>
                <a:latin typeface="Roboto"/>
                <a:cs typeface="Roboto"/>
              </a:rPr>
              <a:t>jeunesse</a:t>
            </a:r>
            <a:endParaRPr sz="850">
              <a:latin typeface="Roboto"/>
              <a:cs typeface="Roboto"/>
            </a:endParaRPr>
          </a:p>
          <a:p>
            <a:pPr marL="1365885">
              <a:lnSpc>
                <a:spcPct val="100000"/>
              </a:lnSpc>
              <a:spcBef>
                <a:spcPts val="680"/>
              </a:spcBef>
            </a:pPr>
            <a:r>
              <a:rPr sz="850" b="1" dirty="0">
                <a:solidFill>
                  <a:srgbClr val="231F20"/>
                </a:solidFill>
                <a:latin typeface="Roboto"/>
                <a:cs typeface="Roboto"/>
              </a:rPr>
              <a:t>Territoires</a:t>
            </a:r>
            <a:endParaRPr sz="85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5839" y="1083408"/>
            <a:ext cx="4530299" cy="75148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  <a:tabLst>
                <a:tab pos="193040" algn="l"/>
              </a:tabLst>
            </a:pPr>
            <a:r>
              <a:rPr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pc="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pc="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dirty="0">
                <a:solidFill>
                  <a:srgbClr val="231F20"/>
                </a:solidFill>
                <a:latin typeface="Roboto"/>
                <a:cs typeface="Roboto"/>
              </a:rPr>
              <a:t>seniors</a:t>
            </a:r>
            <a:r>
              <a:rPr spc="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pc="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pc="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dirty="0">
                <a:solidFill>
                  <a:srgbClr val="231F20"/>
                </a:solidFill>
                <a:latin typeface="Roboto"/>
                <a:cs typeface="Roboto"/>
              </a:rPr>
              <a:t>jeunes,</a:t>
            </a:r>
            <a:r>
              <a:rPr spc="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pc="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pc="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dirty="0">
                <a:solidFill>
                  <a:srgbClr val="231F20"/>
                </a:solidFill>
                <a:latin typeface="Roboto"/>
                <a:cs typeface="Roboto"/>
              </a:rPr>
              <a:t>sont</a:t>
            </a:r>
            <a:r>
              <a:rPr spc="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pc="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une</a:t>
            </a:r>
            <a:r>
              <a:rPr spc="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dynamique</a:t>
            </a:r>
            <a:r>
              <a:rPr spc="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10" dirty="0">
                <a:solidFill>
                  <a:srgbClr val="231F20"/>
                </a:solidFill>
                <a:latin typeface="Roboto"/>
                <a:cs typeface="Roboto"/>
              </a:rPr>
              <a:t>différente</a:t>
            </a:r>
            <a:r>
              <a:rPr spc="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pc="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celles</a:t>
            </a:r>
            <a:r>
              <a:rPr spc="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autres</a:t>
            </a:r>
            <a:r>
              <a:rPr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pc="-5" dirty="0" err="1">
                <a:solidFill>
                  <a:srgbClr val="231F20"/>
                </a:solidFill>
                <a:latin typeface="Roboto"/>
                <a:cs typeface="Roboto"/>
              </a:rPr>
              <a:t>territoires</a:t>
            </a:r>
            <a:r>
              <a:rPr spc="-5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endParaRPr dirty="0">
              <a:latin typeface="Roboto"/>
              <a:cs typeface="Roboto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A4B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0666" y="7569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945052" y="47289"/>
            <a:ext cx="2270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Dynamiques</a:t>
            </a:r>
            <a:r>
              <a:rPr sz="1600" b="1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territoriales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16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87" name="Image 86">
            <a:extLst>
              <a:ext uri="{FF2B5EF4-FFF2-40B4-BE49-F238E27FC236}">
                <a16:creationId xmlns:a16="http://schemas.microsoft.com/office/drawing/2014/main" id="{9F747E53-1F66-8C7B-D9E7-8539F343D2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75266" y="1151527"/>
            <a:ext cx="6041985" cy="6389225"/>
          </a:xfrm>
          <a:prstGeom prst="rect">
            <a:avLst/>
          </a:prstGeom>
        </p:spPr>
      </p:pic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3B4E095E-514C-BAD6-141E-1CB29A4DB86E}"/>
              </a:ext>
            </a:extLst>
          </p:cNvPr>
          <p:cNvCxnSpPr/>
          <p:nvPr/>
        </p:nvCxnSpPr>
        <p:spPr>
          <a:xfrm flipH="1" flipV="1">
            <a:off x="9385300" y="2181225"/>
            <a:ext cx="8597" cy="509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60552" y="1269009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4707" y="346752"/>
            <a:ext cx="1069204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3720" algn="l"/>
                <a:tab pos="2103755" algn="l"/>
                <a:tab pos="2642235" algn="l"/>
                <a:tab pos="3081020" algn="l"/>
                <a:tab pos="3886835" algn="l"/>
                <a:tab pos="5225415" algn="l"/>
                <a:tab pos="5779135" algn="l"/>
                <a:tab pos="7336790" algn="l"/>
                <a:tab pos="9424035" algn="l"/>
              </a:tabLst>
            </a:pPr>
            <a:r>
              <a:rPr sz="2800" dirty="0">
                <a:solidFill>
                  <a:srgbClr val="005F73"/>
                </a:solidFill>
              </a:rPr>
              <a:t>La	</a:t>
            </a:r>
            <a:r>
              <a:rPr sz="2800" spc="-5" dirty="0">
                <a:solidFill>
                  <a:srgbClr val="005F73"/>
                </a:solidFill>
              </a:rPr>
              <a:t>politiq</a:t>
            </a:r>
            <a:r>
              <a:rPr sz="2800" spc="5" dirty="0">
                <a:solidFill>
                  <a:srgbClr val="005F73"/>
                </a:solidFill>
              </a:rPr>
              <a:t>u</a:t>
            </a:r>
            <a:r>
              <a:rPr sz="2800" dirty="0">
                <a:solidFill>
                  <a:srgbClr val="005F73"/>
                </a:solidFill>
              </a:rPr>
              <a:t>e	</a:t>
            </a:r>
            <a:r>
              <a:rPr sz="2800" spc="-5" dirty="0">
                <a:solidFill>
                  <a:srgbClr val="005F73"/>
                </a:solidFill>
              </a:rPr>
              <a:t>d</a:t>
            </a:r>
            <a:r>
              <a:rPr sz="2800" dirty="0">
                <a:solidFill>
                  <a:srgbClr val="005F73"/>
                </a:solidFill>
              </a:rPr>
              <a:t>e	</a:t>
            </a:r>
            <a:r>
              <a:rPr sz="2800" spc="-5" dirty="0">
                <a:solidFill>
                  <a:srgbClr val="005F73"/>
                </a:solidFill>
              </a:rPr>
              <a:t>l</a:t>
            </a:r>
            <a:r>
              <a:rPr sz="2800" dirty="0">
                <a:solidFill>
                  <a:srgbClr val="005F73"/>
                </a:solidFill>
              </a:rPr>
              <a:t>a	ville	</a:t>
            </a:r>
            <a:r>
              <a:rPr sz="2800" spc="-5" dirty="0">
                <a:solidFill>
                  <a:srgbClr val="005F73"/>
                </a:solidFill>
              </a:rPr>
              <a:t>a-t-ell</a:t>
            </a:r>
            <a:r>
              <a:rPr sz="2800" dirty="0">
                <a:solidFill>
                  <a:srgbClr val="005F73"/>
                </a:solidFill>
              </a:rPr>
              <a:t>e	</a:t>
            </a:r>
            <a:r>
              <a:rPr sz="2800" spc="-5" dirty="0">
                <a:solidFill>
                  <a:srgbClr val="005F73"/>
                </a:solidFill>
              </a:rPr>
              <a:t>p</a:t>
            </a:r>
            <a:r>
              <a:rPr sz="2800" dirty="0">
                <a:solidFill>
                  <a:srgbClr val="005F73"/>
                </a:solidFill>
              </a:rPr>
              <a:t>u	f</a:t>
            </a:r>
            <a:r>
              <a:rPr sz="2800" spc="-25" dirty="0">
                <a:solidFill>
                  <a:srgbClr val="005F73"/>
                </a:solidFill>
              </a:rPr>
              <a:t>av</a:t>
            </a:r>
            <a:r>
              <a:rPr sz="2800" spc="-5" dirty="0">
                <a:solidFill>
                  <a:srgbClr val="005F73"/>
                </a:solidFill>
              </a:rPr>
              <a:t>orise</a:t>
            </a:r>
            <a:r>
              <a:rPr sz="2800" dirty="0">
                <a:solidFill>
                  <a:srgbClr val="005F73"/>
                </a:solidFill>
              </a:rPr>
              <a:t>r	</a:t>
            </a:r>
            <a:r>
              <a:rPr lang="fr-FR" sz="2800" dirty="0">
                <a:solidFill>
                  <a:srgbClr val="005F73"/>
                </a:solidFill>
              </a:rPr>
              <a:t>l’accueil et </a:t>
            </a:r>
            <a:r>
              <a:rPr sz="2800" spc="-5" dirty="0" err="1">
                <a:solidFill>
                  <a:srgbClr val="005F73"/>
                </a:solidFill>
              </a:rPr>
              <a:t>l’intégratio</a:t>
            </a:r>
            <a:r>
              <a:rPr sz="2800" dirty="0" err="1">
                <a:solidFill>
                  <a:srgbClr val="005F73"/>
                </a:solidFill>
              </a:rPr>
              <a:t>n</a:t>
            </a:r>
            <a:r>
              <a:rPr sz="2800" dirty="0">
                <a:solidFill>
                  <a:srgbClr val="005F73"/>
                </a:solidFill>
              </a:rPr>
              <a:t>	</a:t>
            </a:r>
            <a:r>
              <a:rPr sz="2800" spc="-5" dirty="0">
                <a:solidFill>
                  <a:srgbClr val="005F73"/>
                </a:solidFill>
              </a:rPr>
              <a:t>des  populations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de nationalités étrangères dans les </a:t>
            </a:r>
            <a:r>
              <a:rPr sz="2800" dirty="0">
                <a:solidFill>
                  <a:srgbClr val="005F73"/>
                </a:solidFill>
              </a:rPr>
              <a:t>QP ?</a:t>
            </a:r>
            <a:endParaRPr sz="2800" dirty="0"/>
          </a:p>
        </p:txBody>
      </p:sp>
      <p:sp>
        <p:nvSpPr>
          <p:cNvPr id="15" name="object 15"/>
          <p:cNvSpPr txBox="1"/>
          <p:nvPr/>
        </p:nvSpPr>
        <p:spPr>
          <a:xfrm>
            <a:off x="359564" y="2937015"/>
            <a:ext cx="3526790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Population</a:t>
            </a:r>
            <a:r>
              <a:rPr sz="14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l’origine</a:t>
            </a:r>
            <a:endParaRPr sz="1400">
              <a:latin typeface="Roboto"/>
              <a:cs typeface="Roboto"/>
            </a:endParaRPr>
          </a:p>
          <a:p>
            <a:pPr marL="22225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estimations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et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17698" y="1538051"/>
            <a:ext cx="9960610" cy="150810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459"/>
              </a:spcBef>
              <a:buChar char="-"/>
              <a:tabLst>
                <a:tab pos="172085" algn="l"/>
              </a:tabLst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ratio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entre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deux indicateurs (Étrangers/immigrés) est beaucoup plus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fort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 QP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que </a:t>
            </a:r>
            <a:r>
              <a:rPr sz="1800"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autres territoires de </a:t>
            </a:r>
            <a:r>
              <a:rPr sz="1800" spc="-10" dirty="0" err="1">
                <a:solidFill>
                  <a:srgbClr val="231F20"/>
                </a:solidFill>
                <a:latin typeface="Roboto"/>
                <a:cs typeface="Roboto"/>
              </a:rPr>
              <a:t>références</a:t>
            </a:r>
            <a:r>
              <a:rPr lang="fr-FR" sz="1800" spc="-10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r>
              <a:rPr sz="1800" spc="-10" dirty="0" err="1">
                <a:solidFill>
                  <a:srgbClr val="231F20"/>
                </a:solidFill>
                <a:latin typeface="Roboto"/>
                <a:cs typeface="Roboto"/>
              </a:rPr>
              <a:t>L’immigration</a:t>
            </a:r>
            <a:r>
              <a:rPr sz="18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8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8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8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Roboto"/>
                <a:cs typeface="Roboto"/>
              </a:rPr>
              <a:t>n’est</a:t>
            </a:r>
            <a:r>
              <a:rPr sz="18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donc</a:t>
            </a:r>
            <a:r>
              <a:rPr sz="18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18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8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même</a:t>
            </a:r>
            <a:r>
              <a:rPr sz="18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(des</a:t>
            </a:r>
            <a:r>
              <a:rPr sz="18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population</a:t>
            </a:r>
            <a:r>
              <a:rPr sz="18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immigrées</a:t>
            </a:r>
            <a:r>
              <a:rPr sz="18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qui</a:t>
            </a:r>
            <a:r>
              <a:rPr sz="18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18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demandent </a:t>
            </a:r>
            <a:r>
              <a:rPr sz="1800"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pas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nationalité française ou qui ne peuvent pas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l’obtenir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ou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encore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qui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viennent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d’arriver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France).</a:t>
            </a:r>
            <a:endParaRPr lang="fr-FR" sz="1800" spc="-10" dirty="0">
              <a:solidFill>
                <a:srgbClr val="231F20"/>
              </a:solidFill>
              <a:latin typeface="Roboto"/>
              <a:cs typeface="Roboto"/>
            </a:endParaRPr>
          </a:p>
          <a:p>
            <a:pPr marL="12700" marR="5080" algn="just">
              <a:lnSpc>
                <a:spcPts val="1800"/>
              </a:lnSpc>
              <a:spcBef>
                <a:spcPts val="459"/>
              </a:spcBef>
              <a:buChar char="-"/>
              <a:tabLst>
                <a:tab pos="172085" algn="l"/>
              </a:tabLst>
            </a:pPr>
            <a:r>
              <a:rPr lang="fr-FR" sz="1800" dirty="0">
                <a:latin typeface="Roboto"/>
                <a:cs typeface="Roboto"/>
              </a:rPr>
              <a:t> 4% de la population mais 20% de la progression du nombre  de personnes étrangères en Nouvelle Aquitaine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A4B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60666" y="7569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1945052" y="47289"/>
            <a:ext cx="2270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Dynamiques</a:t>
            </a:r>
            <a:r>
              <a:rPr sz="1600" b="1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territoriales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97" name="object 197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17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98" name="object 19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200" name="Image 199">
            <a:extLst>
              <a:ext uri="{FF2B5EF4-FFF2-40B4-BE49-F238E27FC236}">
                <a16:creationId xmlns:a16="http://schemas.microsoft.com/office/drawing/2014/main" id="{D9488CE2-4359-405E-9D92-B2572D4C8B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505" y="3553368"/>
            <a:ext cx="5537396" cy="3733298"/>
          </a:xfrm>
          <a:prstGeom prst="rect">
            <a:avLst/>
          </a:prstGeom>
        </p:spPr>
      </p:pic>
      <p:pic>
        <p:nvPicPr>
          <p:cNvPr id="202" name="Image 201">
            <a:extLst>
              <a:ext uri="{FF2B5EF4-FFF2-40B4-BE49-F238E27FC236}">
                <a16:creationId xmlns:a16="http://schemas.microsoft.com/office/drawing/2014/main" id="{7D9ED44D-3FD5-4779-9D65-7BDE4B65CA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9103" y="3535188"/>
            <a:ext cx="4567792" cy="37068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53656" y="1296009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0949" y="385668"/>
            <a:ext cx="100063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La</a:t>
            </a:r>
            <a:r>
              <a:rPr sz="2800" b="1" spc="-2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structure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2800" b="1" spc="-2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la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population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a-t-elle</a:t>
            </a:r>
            <a:r>
              <a:rPr sz="2800" b="1" spc="-2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des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effets</a:t>
            </a:r>
            <a:r>
              <a:rPr sz="2800" b="1" spc="-2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sur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les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besoins </a:t>
            </a:r>
            <a:r>
              <a:rPr sz="2800" b="1" spc="-68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habitants des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QP 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950" y="1277304"/>
            <a:ext cx="4364990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Répartition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allocataires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situation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familiale</a:t>
            </a:r>
            <a:endParaRPr sz="1400">
              <a:latin typeface="Roboto"/>
              <a:cs typeface="Roboto"/>
            </a:endParaRPr>
          </a:p>
          <a:p>
            <a:pPr marL="17145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CNAF,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2020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19327" y="2382112"/>
            <a:ext cx="3286125" cy="4638675"/>
            <a:chOff x="2019327" y="2382112"/>
            <a:chExt cx="3286125" cy="4638675"/>
          </a:xfrm>
        </p:grpSpPr>
        <p:sp>
          <p:nvSpPr>
            <p:cNvPr id="17" name="object 17"/>
            <p:cNvSpPr/>
            <p:nvPr/>
          </p:nvSpPr>
          <p:spPr>
            <a:xfrm>
              <a:off x="2040826" y="2395067"/>
              <a:ext cx="2658110" cy="1570355"/>
            </a:xfrm>
            <a:custGeom>
              <a:avLst/>
              <a:gdLst/>
              <a:ahLst/>
              <a:cxnLst/>
              <a:rect l="l" t="t" r="r" b="b"/>
              <a:pathLst>
                <a:path w="2658110" h="1570354">
                  <a:moveTo>
                    <a:pt x="2174684" y="1431988"/>
                  </a:moveTo>
                  <a:lnTo>
                    <a:pt x="0" y="1431988"/>
                  </a:lnTo>
                  <a:lnTo>
                    <a:pt x="0" y="1569961"/>
                  </a:lnTo>
                  <a:lnTo>
                    <a:pt x="2174684" y="1569961"/>
                  </a:lnTo>
                  <a:lnTo>
                    <a:pt x="2174684" y="1431988"/>
                  </a:lnTo>
                  <a:close/>
                </a:path>
                <a:path w="2658110" h="1570354">
                  <a:moveTo>
                    <a:pt x="2207374" y="1272628"/>
                  </a:moveTo>
                  <a:lnTo>
                    <a:pt x="0" y="1272628"/>
                  </a:lnTo>
                  <a:lnTo>
                    <a:pt x="0" y="1411262"/>
                  </a:lnTo>
                  <a:lnTo>
                    <a:pt x="2207374" y="1411262"/>
                  </a:lnTo>
                  <a:lnTo>
                    <a:pt x="2207374" y="1272628"/>
                  </a:lnTo>
                  <a:close/>
                </a:path>
                <a:path w="2658110" h="1570354">
                  <a:moveTo>
                    <a:pt x="2234755" y="1113828"/>
                  </a:moveTo>
                  <a:lnTo>
                    <a:pt x="0" y="1113828"/>
                  </a:lnTo>
                  <a:lnTo>
                    <a:pt x="0" y="1251800"/>
                  </a:lnTo>
                  <a:lnTo>
                    <a:pt x="2234755" y="1251800"/>
                  </a:lnTo>
                  <a:lnTo>
                    <a:pt x="2234755" y="1113828"/>
                  </a:lnTo>
                  <a:close/>
                </a:path>
                <a:path w="2658110" h="1570354">
                  <a:moveTo>
                    <a:pt x="2258580" y="954468"/>
                  </a:moveTo>
                  <a:lnTo>
                    <a:pt x="0" y="954468"/>
                  </a:lnTo>
                  <a:lnTo>
                    <a:pt x="0" y="1093101"/>
                  </a:lnTo>
                  <a:lnTo>
                    <a:pt x="2258580" y="1093101"/>
                  </a:lnTo>
                  <a:lnTo>
                    <a:pt x="2258580" y="954468"/>
                  </a:lnTo>
                  <a:close/>
                </a:path>
                <a:path w="2658110" h="1570354">
                  <a:moveTo>
                    <a:pt x="2273312" y="795667"/>
                  </a:moveTo>
                  <a:lnTo>
                    <a:pt x="0" y="795667"/>
                  </a:lnTo>
                  <a:lnTo>
                    <a:pt x="0" y="933640"/>
                  </a:lnTo>
                  <a:lnTo>
                    <a:pt x="2273312" y="933640"/>
                  </a:lnTo>
                  <a:lnTo>
                    <a:pt x="2273312" y="795667"/>
                  </a:lnTo>
                  <a:close/>
                </a:path>
                <a:path w="2658110" h="1570354">
                  <a:moveTo>
                    <a:pt x="2280742" y="636320"/>
                  </a:moveTo>
                  <a:lnTo>
                    <a:pt x="0" y="636320"/>
                  </a:lnTo>
                  <a:lnTo>
                    <a:pt x="0" y="774954"/>
                  </a:lnTo>
                  <a:lnTo>
                    <a:pt x="2280742" y="774954"/>
                  </a:lnTo>
                  <a:lnTo>
                    <a:pt x="2280742" y="636320"/>
                  </a:lnTo>
                  <a:close/>
                </a:path>
                <a:path w="2658110" h="1570354">
                  <a:moveTo>
                    <a:pt x="2291156" y="476846"/>
                  </a:moveTo>
                  <a:lnTo>
                    <a:pt x="0" y="476846"/>
                  </a:lnTo>
                  <a:lnTo>
                    <a:pt x="0" y="615480"/>
                  </a:lnTo>
                  <a:lnTo>
                    <a:pt x="2291156" y="615480"/>
                  </a:lnTo>
                  <a:lnTo>
                    <a:pt x="2291156" y="476846"/>
                  </a:lnTo>
                  <a:close/>
                </a:path>
                <a:path w="2658110" h="1570354">
                  <a:moveTo>
                    <a:pt x="2309660" y="318160"/>
                  </a:moveTo>
                  <a:lnTo>
                    <a:pt x="0" y="318160"/>
                  </a:lnTo>
                  <a:lnTo>
                    <a:pt x="0" y="456018"/>
                  </a:lnTo>
                  <a:lnTo>
                    <a:pt x="2309660" y="456018"/>
                  </a:lnTo>
                  <a:lnTo>
                    <a:pt x="2309660" y="318160"/>
                  </a:lnTo>
                  <a:close/>
                </a:path>
                <a:path w="2658110" h="1570354">
                  <a:moveTo>
                    <a:pt x="2377922" y="158686"/>
                  </a:moveTo>
                  <a:lnTo>
                    <a:pt x="0" y="158686"/>
                  </a:lnTo>
                  <a:lnTo>
                    <a:pt x="0" y="297319"/>
                  </a:lnTo>
                  <a:lnTo>
                    <a:pt x="2377922" y="297319"/>
                  </a:lnTo>
                  <a:lnTo>
                    <a:pt x="2377922" y="158686"/>
                  </a:lnTo>
                  <a:close/>
                </a:path>
                <a:path w="2658110" h="1570354">
                  <a:moveTo>
                    <a:pt x="2657525" y="0"/>
                  </a:moveTo>
                  <a:lnTo>
                    <a:pt x="0" y="0"/>
                  </a:lnTo>
                  <a:lnTo>
                    <a:pt x="0" y="137871"/>
                  </a:lnTo>
                  <a:lnTo>
                    <a:pt x="2657525" y="137871"/>
                  </a:lnTo>
                  <a:lnTo>
                    <a:pt x="2657525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15511" y="2395067"/>
              <a:ext cx="709295" cy="1570355"/>
            </a:xfrm>
            <a:custGeom>
              <a:avLst/>
              <a:gdLst/>
              <a:ahLst/>
              <a:cxnLst/>
              <a:rect l="l" t="t" r="r" b="b"/>
              <a:pathLst>
                <a:path w="709295" h="1570354">
                  <a:moveTo>
                    <a:pt x="227736" y="1431988"/>
                  </a:moveTo>
                  <a:lnTo>
                    <a:pt x="0" y="1431988"/>
                  </a:lnTo>
                  <a:lnTo>
                    <a:pt x="0" y="1569961"/>
                  </a:lnTo>
                  <a:lnTo>
                    <a:pt x="227736" y="1569961"/>
                  </a:lnTo>
                  <a:lnTo>
                    <a:pt x="227736" y="1431988"/>
                  </a:lnTo>
                  <a:close/>
                </a:path>
                <a:path w="709295" h="1570354">
                  <a:moveTo>
                    <a:pt x="264083" y="954468"/>
                  </a:moveTo>
                  <a:lnTo>
                    <a:pt x="83896" y="954468"/>
                  </a:lnTo>
                  <a:lnTo>
                    <a:pt x="83896" y="1093101"/>
                  </a:lnTo>
                  <a:lnTo>
                    <a:pt x="264083" y="1093101"/>
                  </a:lnTo>
                  <a:lnTo>
                    <a:pt x="264083" y="954468"/>
                  </a:lnTo>
                  <a:close/>
                </a:path>
                <a:path w="709295" h="1570354">
                  <a:moveTo>
                    <a:pt x="265518" y="636320"/>
                  </a:moveTo>
                  <a:lnTo>
                    <a:pt x="106057" y="636320"/>
                  </a:lnTo>
                  <a:lnTo>
                    <a:pt x="106057" y="774954"/>
                  </a:lnTo>
                  <a:lnTo>
                    <a:pt x="265518" y="774954"/>
                  </a:lnTo>
                  <a:lnTo>
                    <a:pt x="265518" y="636320"/>
                  </a:lnTo>
                  <a:close/>
                </a:path>
                <a:path w="709295" h="1570354">
                  <a:moveTo>
                    <a:pt x="281813" y="1113828"/>
                  </a:moveTo>
                  <a:lnTo>
                    <a:pt x="60071" y="1113828"/>
                  </a:lnTo>
                  <a:lnTo>
                    <a:pt x="60071" y="1251800"/>
                  </a:lnTo>
                  <a:lnTo>
                    <a:pt x="281813" y="1251800"/>
                  </a:lnTo>
                  <a:lnTo>
                    <a:pt x="281813" y="1113828"/>
                  </a:lnTo>
                  <a:close/>
                </a:path>
                <a:path w="709295" h="1570354">
                  <a:moveTo>
                    <a:pt x="282587" y="1272628"/>
                  </a:moveTo>
                  <a:lnTo>
                    <a:pt x="32677" y="1272628"/>
                  </a:lnTo>
                  <a:lnTo>
                    <a:pt x="32677" y="1411262"/>
                  </a:lnTo>
                  <a:lnTo>
                    <a:pt x="282587" y="1411262"/>
                  </a:lnTo>
                  <a:lnTo>
                    <a:pt x="282587" y="1272628"/>
                  </a:lnTo>
                  <a:close/>
                </a:path>
                <a:path w="709295" h="1570354">
                  <a:moveTo>
                    <a:pt x="285584" y="795667"/>
                  </a:moveTo>
                  <a:lnTo>
                    <a:pt x="98628" y="795667"/>
                  </a:lnTo>
                  <a:lnTo>
                    <a:pt x="98628" y="933640"/>
                  </a:lnTo>
                  <a:lnTo>
                    <a:pt x="285584" y="933640"/>
                  </a:lnTo>
                  <a:lnTo>
                    <a:pt x="285584" y="795667"/>
                  </a:lnTo>
                  <a:close/>
                </a:path>
                <a:path w="709295" h="1570354">
                  <a:moveTo>
                    <a:pt x="298881" y="476846"/>
                  </a:moveTo>
                  <a:lnTo>
                    <a:pt x="116471" y="476846"/>
                  </a:lnTo>
                  <a:lnTo>
                    <a:pt x="116471" y="615480"/>
                  </a:lnTo>
                  <a:lnTo>
                    <a:pt x="298881" y="615480"/>
                  </a:lnTo>
                  <a:lnTo>
                    <a:pt x="298881" y="476846"/>
                  </a:lnTo>
                  <a:close/>
                </a:path>
                <a:path w="709295" h="1570354">
                  <a:moveTo>
                    <a:pt x="319709" y="318160"/>
                  </a:moveTo>
                  <a:lnTo>
                    <a:pt x="134975" y="318160"/>
                  </a:lnTo>
                  <a:lnTo>
                    <a:pt x="134975" y="456018"/>
                  </a:lnTo>
                  <a:lnTo>
                    <a:pt x="319709" y="456018"/>
                  </a:lnTo>
                  <a:lnTo>
                    <a:pt x="319709" y="318160"/>
                  </a:lnTo>
                  <a:close/>
                </a:path>
                <a:path w="709295" h="1570354">
                  <a:moveTo>
                    <a:pt x="381215" y="158686"/>
                  </a:moveTo>
                  <a:lnTo>
                    <a:pt x="203238" y="158686"/>
                  </a:lnTo>
                  <a:lnTo>
                    <a:pt x="203238" y="297319"/>
                  </a:lnTo>
                  <a:lnTo>
                    <a:pt x="381215" y="297319"/>
                  </a:lnTo>
                  <a:lnTo>
                    <a:pt x="381215" y="158686"/>
                  </a:lnTo>
                  <a:close/>
                </a:path>
                <a:path w="709295" h="1570354">
                  <a:moveTo>
                    <a:pt x="709015" y="0"/>
                  </a:moveTo>
                  <a:lnTo>
                    <a:pt x="482828" y="0"/>
                  </a:lnTo>
                  <a:lnTo>
                    <a:pt x="482828" y="137871"/>
                  </a:lnTo>
                  <a:lnTo>
                    <a:pt x="709015" y="137871"/>
                  </a:lnTo>
                  <a:lnTo>
                    <a:pt x="709015" y="0"/>
                  </a:lnTo>
                  <a:close/>
                </a:path>
              </a:pathLst>
            </a:custGeom>
            <a:solidFill>
              <a:srgbClr val="6F9A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43234" y="2395067"/>
              <a:ext cx="712470" cy="1570355"/>
            </a:xfrm>
            <a:custGeom>
              <a:avLst/>
              <a:gdLst/>
              <a:ahLst/>
              <a:cxnLst/>
              <a:rect l="l" t="t" r="r" b="b"/>
              <a:pathLst>
                <a:path w="712470" h="1570354">
                  <a:moveTo>
                    <a:pt x="325589" y="636320"/>
                  </a:moveTo>
                  <a:lnTo>
                    <a:pt x="37795" y="636320"/>
                  </a:lnTo>
                  <a:lnTo>
                    <a:pt x="37795" y="774954"/>
                  </a:lnTo>
                  <a:lnTo>
                    <a:pt x="325589" y="774954"/>
                  </a:lnTo>
                  <a:lnTo>
                    <a:pt x="325589" y="636320"/>
                  </a:lnTo>
                  <a:close/>
                </a:path>
                <a:path w="712470" h="1570354">
                  <a:moveTo>
                    <a:pt x="350748" y="1431988"/>
                  </a:moveTo>
                  <a:lnTo>
                    <a:pt x="0" y="1431988"/>
                  </a:lnTo>
                  <a:lnTo>
                    <a:pt x="0" y="1569961"/>
                  </a:lnTo>
                  <a:lnTo>
                    <a:pt x="350748" y="1569961"/>
                  </a:lnTo>
                  <a:lnTo>
                    <a:pt x="350748" y="1431988"/>
                  </a:lnTo>
                  <a:close/>
                </a:path>
                <a:path w="712470" h="1570354">
                  <a:moveTo>
                    <a:pt x="353745" y="795667"/>
                  </a:moveTo>
                  <a:lnTo>
                    <a:pt x="57861" y="795667"/>
                  </a:lnTo>
                  <a:lnTo>
                    <a:pt x="57861" y="933640"/>
                  </a:lnTo>
                  <a:lnTo>
                    <a:pt x="353745" y="933640"/>
                  </a:lnTo>
                  <a:lnTo>
                    <a:pt x="353745" y="795667"/>
                  </a:lnTo>
                  <a:close/>
                </a:path>
                <a:path w="712470" h="1570354">
                  <a:moveTo>
                    <a:pt x="366369" y="1272628"/>
                  </a:moveTo>
                  <a:lnTo>
                    <a:pt x="54864" y="1272628"/>
                  </a:lnTo>
                  <a:lnTo>
                    <a:pt x="54864" y="1411262"/>
                  </a:lnTo>
                  <a:lnTo>
                    <a:pt x="366369" y="1411262"/>
                  </a:lnTo>
                  <a:lnTo>
                    <a:pt x="366369" y="1272628"/>
                  </a:lnTo>
                  <a:close/>
                </a:path>
                <a:path w="712470" h="1570354">
                  <a:moveTo>
                    <a:pt x="366369" y="476846"/>
                  </a:moveTo>
                  <a:lnTo>
                    <a:pt x="71145" y="476846"/>
                  </a:lnTo>
                  <a:lnTo>
                    <a:pt x="71145" y="615480"/>
                  </a:lnTo>
                  <a:lnTo>
                    <a:pt x="366369" y="615480"/>
                  </a:lnTo>
                  <a:lnTo>
                    <a:pt x="366369" y="476846"/>
                  </a:lnTo>
                  <a:close/>
                </a:path>
                <a:path w="712470" h="1570354">
                  <a:moveTo>
                    <a:pt x="372249" y="318160"/>
                  </a:moveTo>
                  <a:lnTo>
                    <a:pt x="91986" y="318160"/>
                  </a:lnTo>
                  <a:lnTo>
                    <a:pt x="91986" y="456018"/>
                  </a:lnTo>
                  <a:lnTo>
                    <a:pt x="372249" y="456018"/>
                  </a:lnTo>
                  <a:lnTo>
                    <a:pt x="372249" y="318160"/>
                  </a:lnTo>
                  <a:close/>
                </a:path>
                <a:path w="712470" h="1570354">
                  <a:moveTo>
                    <a:pt x="401167" y="1113828"/>
                  </a:moveTo>
                  <a:lnTo>
                    <a:pt x="54089" y="1113828"/>
                  </a:lnTo>
                  <a:lnTo>
                    <a:pt x="54089" y="1251800"/>
                  </a:lnTo>
                  <a:lnTo>
                    <a:pt x="401167" y="1251800"/>
                  </a:lnTo>
                  <a:lnTo>
                    <a:pt x="401167" y="1113828"/>
                  </a:lnTo>
                  <a:close/>
                </a:path>
                <a:path w="712470" h="1570354">
                  <a:moveTo>
                    <a:pt x="417576" y="954468"/>
                  </a:moveTo>
                  <a:lnTo>
                    <a:pt x="36360" y="954468"/>
                  </a:lnTo>
                  <a:lnTo>
                    <a:pt x="36360" y="1093101"/>
                  </a:lnTo>
                  <a:lnTo>
                    <a:pt x="417576" y="1093101"/>
                  </a:lnTo>
                  <a:lnTo>
                    <a:pt x="417576" y="954468"/>
                  </a:lnTo>
                  <a:close/>
                </a:path>
                <a:path w="712470" h="1570354">
                  <a:moveTo>
                    <a:pt x="422008" y="158686"/>
                  </a:moveTo>
                  <a:lnTo>
                    <a:pt x="153492" y="158686"/>
                  </a:lnTo>
                  <a:lnTo>
                    <a:pt x="153492" y="297319"/>
                  </a:lnTo>
                  <a:lnTo>
                    <a:pt x="422008" y="297319"/>
                  </a:lnTo>
                  <a:lnTo>
                    <a:pt x="422008" y="158686"/>
                  </a:lnTo>
                  <a:close/>
                </a:path>
                <a:path w="712470" h="1570354">
                  <a:moveTo>
                    <a:pt x="711898" y="0"/>
                  </a:moveTo>
                  <a:lnTo>
                    <a:pt x="481291" y="0"/>
                  </a:lnTo>
                  <a:lnTo>
                    <a:pt x="481291" y="137871"/>
                  </a:lnTo>
                  <a:lnTo>
                    <a:pt x="711898" y="137871"/>
                  </a:lnTo>
                  <a:lnTo>
                    <a:pt x="711898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68824" y="2395067"/>
              <a:ext cx="534035" cy="1570355"/>
            </a:xfrm>
            <a:custGeom>
              <a:avLst/>
              <a:gdLst/>
              <a:ahLst/>
              <a:cxnLst/>
              <a:rect l="l" t="t" r="r" b="b"/>
              <a:pathLst>
                <a:path w="534035" h="1570354">
                  <a:moveTo>
                    <a:pt x="533920" y="1431988"/>
                  </a:moveTo>
                  <a:lnTo>
                    <a:pt x="25158" y="1431988"/>
                  </a:lnTo>
                  <a:lnTo>
                    <a:pt x="25158" y="1569961"/>
                  </a:lnTo>
                  <a:lnTo>
                    <a:pt x="533920" y="1569961"/>
                  </a:lnTo>
                  <a:lnTo>
                    <a:pt x="533920" y="1431988"/>
                  </a:lnTo>
                  <a:close/>
                </a:path>
                <a:path w="534035" h="1570354">
                  <a:moveTo>
                    <a:pt x="533920" y="1272628"/>
                  </a:moveTo>
                  <a:lnTo>
                    <a:pt x="40779" y="1272628"/>
                  </a:lnTo>
                  <a:lnTo>
                    <a:pt x="40779" y="1411262"/>
                  </a:lnTo>
                  <a:lnTo>
                    <a:pt x="533920" y="1411262"/>
                  </a:lnTo>
                  <a:lnTo>
                    <a:pt x="533920" y="1272628"/>
                  </a:lnTo>
                  <a:close/>
                </a:path>
                <a:path w="534035" h="1570354">
                  <a:moveTo>
                    <a:pt x="533920" y="1113828"/>
                  </a:moveTo>
                  <a:lnTo>
                    <a:pt x="75565" y="1113828"/>
                  </a:lnTo>
                  <a:lnTo>
                    <a:pt x="75565" y="1251800"/>
                  </a:lnTo>
                  <a:lnTo>
                    <a:pt x="533920" y="1251800"/>
                  </a:lnTo>
                  <a:lnTo>
                    <a:pt x="533920" y="1113828"/>
                  </a:lnTo>
                  <a:close/>
                </a:path>
                <a:path w="534035" h="1570354">
                  <a:moveTo>
                    <a:pt x="533920" y="954468"/>
                  </a:moveTo>
                  <a:lnTo>
                    <a:pt x="91973" y="954468"/>
                  </a:lnTo>
                  <a:lnTo>
                    <a:pt x="91973" y="1093101"/>
                  </a:lnTo>
                  <a:lnTo>
                    <a:pt x="533920" y="1093101"/>
                  </a:lnTo>
                  <a:lnTo>
                    <a:pt x="533920" y="954468"/>
                  </a:lnTo>
                  <a:close/>
                </a:path>
                <a:path w="534035" h="1570354">
                  <a:moveTo>
                    <a:pt x="533920" y="795667"/>
                  </a:moveTo>
                  <a:lnTo>
                    <a:pt x="28143" y="795667"/>
                  </a:lnTo>
                  <a:lnTo>
                    <a:pt x="28143" y="933640"/>
                  </a:lnTo>
                  <a:lnTo>
                    <a:pt x="533920" y="933640"/>
                  </a:lnTo>
                  <a:lnTo>
                    <a:pt x="533920" y="795667"/>
                  </a:lnTo>
                  <a:close/>
                </a:path>
                <a:path w="534035" h="1570354">
                  <a:moveTo>
                    <a:pt x="533920" y="636320"/>
                  </a:moveTo>
                  <a:lnTo>
                    <a:pt x="0" y="636320"/>
                  </a:lnTo>
                  <a:lnTo>
                    <a:pt x="0" y="774954"/>
                  </a:lnTo>
                  <a:lnTo>
                    <a:pt x="533920" y="774954"/>
                  </a:lnTo>
                  <a:lnTo>
                    <a:pt x="533920" y="636320"/>
                  </a:lnTo>
                  <a:close/>
                </a:path>
                <a:path w="534035" h="1570354">
                  <a:moveTo>
                    <a:pt x="533920" y="476846"/>
                  </a:moveTo>
                  <a:lnTo>
                    <a:pt x="40779" y="476846"/>
                  </a:lnTo>
                  <a:lnTo>
                    <a:pt x="40779" y="615480"/>
                  </a:lnTo>
                  <a:lnTo>
                    <a:pt x="533920" y="615480"/>
                  </a:lnTo>
                  <a:lnTo>
                    <a:pt x="533920" y="476846"/>
                  </a:lnTo>
                  <a:close/>
                </a:path>
                <a:path w="534035" h="1570354">
                  <a:moveTo>
                    <a:pt x="533920" y="318160"/>
                  </a:moveTo>
                  <a:lnTo>
                    <a:pt x="46647" y="318160"/>
                  </a:lnTo>
                  <a:lnTo>
                    <a:pt x="46647" y="456018"/>
                  </a:lnTo>
                  <a:lnTo>
                    <a:pt x="533920" y="456018"/>
                  </a:lnTo>
                  <a:lnTo>
                    <a:pt x="533920" y="318160"/>
                  </a:lnTo>
                  <a:close/>
                </a:path>
                <a:path w="534035" h="1570354">
                  <a:moveTo>
                    <a:pt x="533920" y="158686"/>
                  </a:moveTo>
                  <a:lnTo>
                    <a:pt x="96418" y="158686"/>
                  </a:lnTo>
                  <a:lnTo>
                    <a:pt x="96418" y="297319"/>
                  </a:lnTo>
                  <a:lnTo>
                    <a:pt x="533920" y="297319"/>
                  </a:lnTo>
                  <a:lnTo>
                    <a:pt x="533920" y="158686"/>
                  </a:lnTo>
                  <a:close/>
                </a:path>
                <a:path w="534035" h="1570354">
                  <a:moveTo>
                    <a:pt x="533920" y="0"/>
                  </a:moveTo>
                  <a:lnTo>
                    <a:pt x="386308" y="0"/>
                  </a:lnTo>
                  <a:lnTo>
                    <a:pt x="386308" y="137871"/>
                  </a:lnTo>
                  <a:lnTo>
                    <a:pt x="533920" y="137871"/>
                  </a:lnTo>
                  <a:lnTo>
                    <a:pt x="533920" y="0"/>
                  </a:lnTo>
                  <a:close/>
                </a:path>
              </a:pathLst>
            </a:custGeom>
            <a:solidFill>
              <a:srgbClr val="C7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40826" y="4145216"/>
              <a:ext cx="1408430" cy="1570990"/>
            </a:xfrm>
            <a:custGeom>
              <a:avLst/>
              <a:gdLst/>
              <a:ahLst/>
              <a:cxnLst/>
              <a:rect l="l" t="t" r="r" b="b"/>
              <a:pathLst>
                <a:path w="1408429" h="1570989">
                  <a:moveTo>
                    <a:pt x="1149070" y="1432090"/>
                  </a:moveTo>
                  <a:lnTo>
                    <a:pt x="0" y="1432090"/>
                  </a:lnTo>
                  <a:lnTo>
                    <a:pt x="0" y="1570850"/>
                  </a:lnTo>
                  <a:lnTo>
                    <a:pt x="1149070" y="1570850"/>
                  </a:lnTo>
                  <a:lnTo>
                    <a:pt x="1149070" y="1432090"/>
                  </a:lnTo>
                  <a:close/>
                </a:path>
                <a:path w="1408429" h="1570989">
                  <a:moveTo>
                    <a:pt x="1206144" y="1272628"/>
                  </a:moveTo>
                  <a:lnTo>
                    <a:pt x="0" y="1272628"/>
                  </a:lnTo>
                  <a:lnTo>
                    <a:pt x="0" y="1411376"/>
                  </a:lnTo>
                  <a:lnTo>
                    <a:pt x="1206144" y="1411376"/>
                  </a:lnTo>
                  <a:lnTo>
                    <a:pt x="1206144" y="1272628"/>
                  </a:lnTo>
                  <a:close/>
                </a:path>
                <a:path w="1408429" h="1570989">
                  <a:moveTo>
                    <a:pt x="1212113" y="1113942"/>
                  </a:moveTo>
                  <a:lnTo>
                    <a:pt x="0" y="1113942"/>
                  </a:lnTo>
                  <a:lnTo>
                    <a:pt x="0" y="1251915"/>
                  </a:lnTo>
                  <a:lnTo>
                    <a:pt x="1212113" y="1251915"/>
                  </a:lnTo>
                  <a:lnTo>
                    <a:pt x="1212113" y="1113942"/>
                  </a:lnTo>
                  <a:close/>
                </a:path>
                <a:path w="1408429" h="1570989">
                  <a:moveTo>
                    <a:pt x="1256563" y="954468"/>
                  </a:moveTo>
                  <a:lnTo>
                    <a:pt x="0" y="954468"/>
                  </a:lnTo>
                  <a:lnTo>
                    <a:pt x="0" y="1093216"/>
                  </a:lnTo>
                  <a:lnTo>
                    <a:pt x="1256563" y="1093216"/>
                  </a:lnTo>
                  <a:lnTo>
                    <a:pt x="1256563" y="954468"/>
                  </a:lnTo>
                  <a:close/>
                </a:path>
                <a:path w="1408429" h="1570989">
                  <a:moveTo>
                    <a:pt x="1286256" y="795782"/>
                  </a:moveTo>
                  <a:lnTo>
                    <a:pt x="0" y="795782"/>
                  </a:lnTo>
                  <a:lnTo>
                    <a:pt x="0" y="933754"/>
                  </a:lnTo>
                  <a:lnTo>
                    <a:pt x="1286256" y="933754"/>
                  </a:lnTo>
                  <a:lnTo>
                    <a:pt x="1286256" y="795782"/>
                  </a:lnTo>
                  <a:close/>
                </a:path>
                <a:path w="1408429" h="1570989">
                  <a:moveTo>
                    <a:pt x="1339672" y="636308"/>
                  </a:moveTo>
                  <a:lnTo>
                    <a:pt x="0" y="636308"/>
                  </a:lnTo>
                  <a:lnTo>
                    <a:pt x="0" y="775068"/>
                  </a:lnTo>
                  <a:lnTo>
                    <a:pt x="1339672" y="775068"/>
                  </a:lnTo>
                  <a:lnTo>
                    <a:pt x="1339672" y="636308"/>
                  </a:lnTo>
                  <a:close/>
                </a:path>
                <a:path w="1408429" h="1570989">
                  <a:moveTo>
                    <a:pt x="1341120" y="477621"/>
                  </a:moveTo>
                  <a:lnTo>
                    <a:pt x="0" y="477621"/>
                  </a:lnTo>
                  <a:lnTo>
                    <a:pt x="0" y="615594"/>
                  </a:lnTo>
                  <a:lnTo>
                    <a:pt x="1341120" y="615594"/>
                  </a:lnTo>
                  <a:lnTo>
                    <a:pt x="1341120" y="477621"/>
                  </a:lnTo>
                  <a:close/>
                </a:path>
                <a:path w="1408429" h="1570989">
                  <a:moveTo>
                    <a:pt x="1347762" y="318160"/>
                  </a:moveTo>
                  <a:lnTo>
                    <a:pt x="0" y="318160"/>
                  </a:lnTo>
                  <a:lnTo>
                    <a:pt x="0" y="456907"/>
                  </a:lnTo>
                  <a:lnTo>
                    <a:pt x="1347762" y="456907"/>
                  </a:lnTo>
                  <a:lnTo>
                    <a:pt x="1347762" y="318160"/>
                  </a:lnTo>
                  <a:close/>
                </a:path>
                <a:path w="1408429" h="1570989">
                  <a:moveTo>
                    <a:pt x="1399743" y="158800"/>
                  </a:moveTo>
                  <a:lnTo>
                    <a:pt x="0" y="158800"/>
                  </a:lnTo>
                  <a:lnTo>
                    <a:pt x="0" y="297434"/>
                  </a:lnTo>
                  <a:lnTo>
                    <a:pt x="1399743" y="297434"/>
                  </a:lnTo>
                  <a:lnTo>
                    <a:pt x="1399743" y="158800"/>
                  </a:lnTo>
                  <a:close/>
                </a:path>
                <a:path w="1408429" h="1570989">
                  <a:moveTo>
                    <a:pt x="1407833" y="0"/>
                  </a:moveTo>
                  <a:lnTo>
                    <a:pt x="0" y="0"/>
                  </a:lnTo>
                  <a:lnTo>
                    <a:pt x="0" y="137972"/>
                  </a:lnTo>
                  <a:lnTo>
                    <a:pt x="1407833" y="137972"/>
                  </a:lnTo>
                  <a:lnTo>
                    <a:pt x="1407833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89897" y="4145216"/>
              <a:ext cx="559435" cy="1570990"/>
            </a:xfrm>
            <a:custGeom>
              <a:avLst/>
              <a:gdLst/>
              <a:ahLst/>
              <a:cxnLst/>
              <a:rect l="l" t="t" r="r" b="b"/>
              <a:pathLst>
                <a:path w="559435" h="1570989">
                  <a:moveTo>
                    <a:pt x="200914" y="1432090"/>
                  </a:moveTo>
                  <a:lnTo>
                    <a:pt x="0" y="1432090"/>
                  </a:lnTo>
                  <a:lnTo>
                    <a:pt x="0" y="1570850"/>
                  </a:lnTo>
                  <a:lnTo>
                    <a:pt x="200914" y="1570850"/>
                  </a:lnTo>
                  <a:lnTo>
                    <a:pt x="200914" y="1432090"/>
                  </a:lnTo>
                  <a:close/>
                </a:path>
                <a:path w="559435" h="1570989">
                  <a:moveTo>
                    <a:pt x="291452" y="1272628"/>
                  </a:moveTo>
                  <a:lnTo>
                    <a:pt x="57073" y="1272628"/>
                  </a:lnTo>
                  <a:lnTo>
                    <a:pt x="57073" y="1411376"/>
                  </a:lnTo>
                  <a:lnTo>
                    <a:pt x="291452" y="1411376"/>
                  </a:lnTo>
                  <a:lnTo>
                    <a:pt x="291452" y="1272628"/>
                  </a:lnTo>
                  <a:close/>
                </a:path>
                <a:path w="559435" h="1570989">
                  <a:moveTo>
                    <a:pt x="350075" y="1113942"/>
                  </a:moveTo>
                  <a:lnTo>
                    <a:pt x="63042" y="1113942"/>
                  </a:lnTo>
                  <a:lnTo>
                    <a:pt x="63042" y="1251915"/>
                  </a:lnTo>
                  <a:lnTo>
                    <a:pt x="350075" y="1251915"/>
                  </a:lnTo>
                  <a:lnTo>
                    <a:pt x="350075" y="1113942"/>
                  </a:lnTo>
                  <a:close/>
                </a:path>
                <a:path w="559435" h="1570989">
                  <a:moveTo>
                    <a:pt x="378993" y="318160"/>
                  </a:moveTo>
                  <a:lnTo>
                    <a:pt x="198691" y="318160"/>
                  </a:lnTo>
                  <a:lnTo>
                    <a:pt x="198691" y="456907"/>
                  </a:lnTo>
                  <a:lnTo>
                    <a:pt x="378993" y="456907"/>
                  </a:lnTo>
                  <a:lnTo>
                    <a:pt x="378993" y="318160"/>
                  </a:lnTo>
                  <a:close/>
                </a:path>
                <a:path w="559435" h="1570989">
                  <a:moveTo>
                    <a:pt x="393738" y="954468"/>
                  </a:moveTo>
                  <a:lnTo>
                    <a:pt x="107492" y="954468"/>
                  </a:lnTo>
                  <a:lnTo>
                    <a:pt x="107492" y="1093216"/>
                  </a:lnTo>
                  <a:lnTo>
                    <a:pt x="393738" y="1093216"/>
                  </a:lnTo>
                  <a:lnTo>
                    <a:pt x="393738" y="954468"/>
                  </a:lnTo>
                  <a:close/>
                </a:path>
                <a:path w="559435" h="1570989">
                  <a:moveTo>
                    <a:pt x="430860" y="477621"/>
                  </a:moveTo>
                  <a:lnTo>
                    <a:pt x="192049" y="477621"/>
                  </a:lnTo>
                  <a:lnTo>
                    <a:pt x="192049" y="615594"/>
                  </a:lnTo>
                  <a:lnTo>
                    <a:pt x="430860" y="615594"/>
                  </a:lnTo>
                  <a:lnTo>
                    <a:pt x="430860" y="477621"/>
                  </a:lnTo>
                  <a:close/>
                </a:path>
                <a:path w="559435" h="1570989">
                  <a:moveTo>
                    <a:pt x="435292" y="0"/>
                  </a:moveTo>
                  <a:lnTo>
                    <a:pt x="258762" y="0"/>
                  </a:lnTo>
                  <a:lnTo>
                    <a:pt x="258762" y="137972"/>
                  </a:lnTo>
                  <a:lnTo>
                    <a:pt x="435292" y="137972"/>
                  </a:lnTo>
                  <a:lnTo>
                    <a:pt x="435292" y="0"/>
                  </a:lnTo>
                  <a:close/>
                </a:path>
                <a:path w="559435" h="1570989">
                  <a:moveTo>
                    <a:pt x="463550" y="795782"/>
                  </a:moveTo>
                  <a:lnTo>
                    <a:pt x="137185" y="795782"/>
                  </a:lnTo>
                  <a:lnTo>
                    <a:pt x="137185" y="933754"/>
                  </a:lnTo>
                  <a:lnTo>
                    <a:pt x="463550" y="933754"/>
                  </a:lnTo>
                  <a:lnTo>
                    <a:pt x="463550" y="795782"/>
                  </a:lnTo>
                  <a:close/>
                </a:path>
                <a:path w="559435" h="1570989">
                  <a:moveTo>
                    <a:pt x="521398" y="636308"/>
                  </a:moveTo>
                  <a:lnTo>
                    <a:pt x="190601" y="636308"/>
                  </a:lnTo>
                  <a:lnTo>
                    <a:pt x="190601" y="775068"/>
                  </a:lnTo>
                  <a:lnTo>
                    <a:pt x="521398" y="775068"/>
                  </a:lnTo>
                  <a:lnTo>
                    <a:pt x="521398" y="636308"/>
                  </a:lnTo>
                  <a:close/>
                </a:path>
                <a:path w="559435" h="1570989">
                  <a:moveTo>
                    <a:pt x="559181" y="158800"/>
                  </a:moveTo>
                  <a:lnTo>
                    <a:pt x="250647" y="158800"/>
                  </a:lnTo>
                  <a:lnTo>
                    <a:pt x="250647" y="297434"/>
                  </a:lnTo>
                  <a:lnTo>
                    <a:pt x="559181" y="297434"/>
                  </a:lnTo>
                  <a:lnTo>
                    <a:pt x="559181" y="158800"/>
                  </a:lnTo>
                  <a:close/>
                </a:path>
              </a:pathLst>
            </a:custGeom>
            <a:solidFill>
              <a:srgbClr val="6F9A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0798" y="4304017"/>
              <a:ext cx="1383665" cy="1412240"/>
            </a:xfrm>
            <a:custGeom>
              <a:avLst/>
              <a:gdLst/>
              <a:ahLst/>
              <a:cxnLst/>
              <a:rect l="l" t="t" r="r" b="b"/>
              <a:pathLst>
                <a:path w="1383664" h="1412239">
                  <a:moveTo>
                    <a:pt x="949388" y="1113828"/>
                  </a:moveTo>
                  <a:lnTo>
                    <a:pt x="90551" y="1113828"/>
                  </a:lnTo>
                  <a:lnTo>
                    <a:pt x="90551" y="1252575"/>
                  </a:lnTo>
                  <a:lnTo>
                    <a:pt x="949388" y="1252575"/>
                  </a:lnTo>
                  <a:lnTo>
                    <a:pt x="949388" y="1113828"/>
                  </a:lnTo>
                  <a:close/>
                </a:path>
                <a:path w="1383664" h="1412239">
                  <a:moveTo>
                    <a:pt x="969327" y="1273289"/>
                  </a:moveTo>
                  <a:lnTo>
                    <a:pt x="0" y="1273289"/>
                  </a:lnTo>
                  <a:lnTo>
                    <a:pt x="0" y="1412049"/>
                  </a:lnTo>
                  <a:lnTo>
                    <a:pt x="969327" y="1412049"/>
                  </a:lnTo>
                  <a:lnTo>
                    <a:pt x="969327" y="1273289"/>
                  </a:lnTo>
                  <a:close/>
                </a:path>
                <a:path w="1383664" h="1412239">
                  <a:moveTo>
                    <a:pt x="1072502" y="0"/>
                  </a:moveTo>
                  <a:lnTo>
                    <a:pt x="358279" y="0"/>
                  </a:lnTo>
                  <a:lnTo>
                    <a:pt x="358279" y="138633"/>
                  </a:lnTo>
                  <a:lnTo>
                    <a:pt x="1072502" y="138633"/>
                  </a:lnTo>
                  <a:lnTo>
                    <a:pt x="1072502" y="0"/>
                  </a:lnTo>
                  <a:close/>
                </a:path>
                <a:path w="1383664" h="1412239">
                  <a:moveTo>
                    <a:pt x="1085799" y="795667"/>
                  </a:moveTo>
                  <a:lnTo>
                    <a:pt x="192824" y="795667"/>
                  </a:lnTo>
                  <a:lnTo>
                    <a:pt x="192824" y="934415"/>
                  </a:lnTo>
                  <a:lnTo>
                    <a:pt x="1085799" y="934415"/>
                  </a:lnTo>
                  <a:lnTo>
                    <a:pt x="1085799" y="795667"/>
                  </a:lnTo>
                  <a:close/>
                </a:path>
                <a:path w="1383664" h="1412239">
                  <a:moveTo>
                    <a:pt x="1101432" y="159359"/>
                  </a:moveTo>
                  <a:lnTo>
                    <a:pt x="178092" y="159359"/>
                  </a:lnTo>
                  <a:lnTo>
                    <a:pt x="178092" y="298107"/>
                  </a:lnTo>
                  <a:lnTo>
                    <a:pt x="1101432" y="298107"/>
                  </a:lnTo>
                  <a:lnTo>
                    <a:pt x="1101432" y="159359"/>
                  </a:lnTo>
                  <a:close/>
                </a:path>
                <a:path w="1383664" h="1412239">
                  <a:moveTo>
                    <a:pt x="1153287" y="955141"/>
                  </a:moveTo>
                  <a:lnTo>
                    <a:pt x="149174" y="955141"/>
                  </a:lnTo>
                  <a:lnTo>
                    <a:pt x="149174" y="1093114"/>
                  </a:lnTo>
                  <a:lnTo>
                    <a:pt x="1153287" y="1093114"/>
                  </a:lnTo>
                  <a:lnTo>
                    <a:pt x="1153287" y="955141"/>
                  </a:lnTo>
                  <a:close/>
                </a:path>
                <a:path w="1383664" h="1412239">
                  <a:moveTo>
                    <a:pt x="1274191" y="636981"/>
                  </a:moveTo>
                  <a:lnTo>
                    <a:pt x="262648" y="636981"/>
                  </a:lnTo>
                  <a:lnTo>
                    <a:pt x="262648" y="774954"/>
                  </a:lnTo>
                  <a:lnTo>
                    <a:pt x="1274191" y="774954"/>
                  </a:lnTo>
                  <a:lnTo>
                    <a:pt x="1274191" y="636981"/>
                  </a:lnTo>
                  <a:close/>
                </a:path>
                <a:path w="1383664" h="1412239">
                  <a:moveTo>
                    <a:pt x="1311198" y="318820"/>
                  </a:moveTo>
                  <a:lnTo>
                    <a:pt x="229933" y="318820"/>
                  </a:lnTo>
                  <a:lnTo>
                    <a:pt x="229933" y="456793"/>
                  </a:lnTo>
                  <a:lnTo>
                    <a:pt x="1311198" y="456793"/>
                  </a:lnTo>
                  <a:lnTo>
                    <a:pt x="1311198" y="318820"/>
                  </a:lnTo>
                  <a:close/>
                </a:path>
                <a:path w="1383664" h="1412239">
                  <a:moveTo>
                    <a:pt x="1383233" y="477507"/>
                  </a:moveTo>
                  <a:lnTo>
                    <a:pt x="320497" y="477507"/>
                  </a:lnTo>
                  <a:lnTo>
                    <a:pt x="320497" y="616267"/>
                  </a:lnTo>
                  <a:lnTo>
                    <a:pt x="1383233" y="616267"/>
                  </a:lnTo>
                  <a:lnTo>
                    <a:pt x="1383233" y="477507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40174" y="4145216"/>
              <a:ext cx="962660" cy="1570990"/>
            </a:xfrm>
            <a:custGeom>
              <a:avLst/>
              <a:gdLst/>
              <a:ahLst/>
              <a:cxnLst/>
              <a:rect l="l" t="t" r="r" b="b"/>
              <a:pathLst>
                <a:path w="962660" h="1570989">
                  <a:moveTo>
                    <a:pt x="962571" y="1432090"/>
                  </a:moveTo>
                  <a:lnTo>
                    <a:pt x="19951" y="1432090"/>
                  </a:lnTo>
                  <a:lnTo>
                    <a:pt x="19951" y="1570850"/>
                  </a:lnTo>
                  <a:lnTo>
                    <a:pt x="962571" y="1570850"/>
                  </a:lnTo>
                  <a:lnTo>
                    <a:pt x="962571" y="1432090"/>
                  </a:lnTo>
                  <a:close/>
                </a:path>
                <a:path w="962660" h="1570989">
                  <a:moveTo>
                    <a:pt x="962571" y="1272628"/>
                  </a:moveTo>
                  <a:lnTo>
                    <a:pt x="0" y="1272628"/>
                  </a:lnTo>
                  <a:lnTo>
                    <a:pt x="0" y="1411376"/>
                  </a:lnTo>
                  <a:lnTo>
                    <a:pt x="962571" y="1411376"/>
                  </a:lnTo>
                  <a:lnTo>
                    <a:pt x="962571" y="1272628"/>
                  </a:lnTo>
                  <a:close/>
                </a:path>
                <a:path w="962660" h="1570989">
                  <a:moveTo>
                    <a:pt x="962571" y="1113942"/>
                  </a:moveTo>
                  <a:lnTo>
                    <a:pt x="203898" y="1113942"/>
                  </a:lnTo>
                  <a:lnTo>
                    <a:pt x="203898" y="1251915"/>
                  </a:lnTo>
                  <a:lnTo>
                    <a:pt x="962571" y="1251915"/>
                  </a:lnTo>
                  <a:lnTo>
                    <a:pt x="962571" y="1113942"/>
                  </a:lnTo>
                  <a:close/>
                </a:path>
                <a:path w="962660" h="1570989">
                  <a:moveTo>
                    <a:pt x="962571" y="954468"/>
                  </a:moveTo>
                  <a:lnTo>
                    <a:pt x="136423" y="954468"/>
                  </a:lnTo>
                  <a:lnTo>
                    <a:pt x="136423" y="1093216"/>
                  </a:lnTo>
                  <a:lnTo>
                    <a:pt x="962571" y="1093216"/>
                  </a:lnTo>
                  <a:lnTo>
                    <a:pt x="962571" y="954468"/>
                  </a:lnTo>
                  <a:close/>
                </a:path>
                <a:path w="962660" h="1570989">
                  <a:moveTo>
                    <a:pt x="962571" y="795782"/>
                  </a:moveTo>
                  <a:lnTo>
                    <a:pt x="324815" y="795782"/>
                  </a:lnTo>
                  <a:lnTo>
                    <a:pt x="324815" y="933754"/>
                  </a:lnTo>
                  <a:lnTo>
                    <a:pt x="962571" y="933754"/>
                  </a:lnTo>
                  <a:lnTo>
                    <a:pt x="962571" y="795782"/>
                  </a:lnTo>
                  <a:close/>
                </a:path>
                <a:path w="962660" h="1570989">
                  <a:moveTo>
                    <a:pt x="962571" y="636308"/>
                  </a:moveTo>
                  <a:lnTo>
                    <a:pt x="433857" y="636308"/>
                  </a:lnTo>
                  <a:lnTo>
                    <a:pt x="433857" y="775068"/>
                  </a:lnTo>
                  <a:lnTo>
                    <a:pt x="962571" y="775068"/>
                  </a:lnTo>
                  <a:lnTo>
                    <a:pt x="962571" y="636308"/>
                  </a:lnTo>
                  <a:close/>
                </a:path>
                <a:path w="962660" h="1570989">
                  <a:moveTo>
                    <a:pt x="962571" y="477621"/>
                  </a:moveTo>
                  <a:lnTo>
                    <a:pt x="361823" y="477621"/>
                  </a:lnTo>
                  <a:lnTo>
                    <a:pt x="361823" y="615594"/>
                  </a:lnTo>
                  <a:lnTo>
                    <a:pt x="962571" y="615594"/>
                  </a:lnTo>
                  <a:lnTo>
                    <a:pt x="962571" y="477621"/>
                  </a:lnTo>
                  <a:close/>
                </a:path>
                <a:path w="962660" h="1570989">
                  <a:moveTo>
                    <a:pt x="962571" y="318160"/>
                  </a:moveTo>
                  <a:lnTo>
                    <a:pt x="152031" y="318160"/>
                  </a:lnTo>
                  <a:lnTo>
                    <a:pt x="152031" y="456907"/>
                  </a:lnTo>
                  <a:lnTo>
                    <a:pt x="962571" y="456907"/>
                  </a:lnTo>
                  <a:lnTo>
                    <a:pt x="962571" y="318160"/>
                  </a:lnTo>
                  <a:close/>
                </a:path>
                <a:path w="962660" h="1570989">
                  <a:moveTo>
                    <a:pt x="962571" y="158800"/>
                  </a:moveTo>
                  <a:lnTo>
                    <a:pt x="123126" y="158800"/>
                  </a:lnTo>
                  <a:lnTo>
                    <a:pt x="123126" y="297434"/>
                  </a:lnTo>
                  <a:lnTo>
                    <a:pt x="962571" y="297434"/>
                  </a:lnTo>
                  <a:lnTo>
                    <a:pt x="962571" y="158800"/>
                  </a:lnTo>
                  <a:close/>
                </a:path>
                <a:path w="962660" h="1570989">
                  <a:moveTo>
                    <a:pt x="962571" y="0"/>
                  </a:moveTo>
                  <a:lnTo>
                    <a:pt x="187617" y="0"/>
                  </a:lnTo>
                  <a:lnTo>
                    <a:pt x="187617" y="137972"/>
                  </a:lnTo>
                  <a:lnTo>
                    <a:pt x="962571" y="137972"/>
                  </a:lnTo>
                  <a:lnTo>
                    <a:pt x="962571" y="0"/>
                  </a:lnTo>
                  <a:close/>
                </a:path>
              </a:pathLst>
            </a:custGeom>
            <a:solidFill>
              <a:srgbClr val="C7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40826" y="5895466"/>
              <a:ext cx="1824355" cy="297815"/>
            </a:xfrm>
            <a:custGeom>
              <a:avLst/>
              <a:gdLst/>
              <a:ahLst/>
              <a:cxnLst/>
              <a:rect l="l" t="t" r="r" b="b"/>
              <a:pathLst>
                <a:path w="1824354" h="297814">
                  <a:moveTo>
                    <a:pt x="1625917" y="159473"/>
                  </a:moveTo>
                  <a:lnTo>
                    <a:pt x="0" y="159473"/>
                  </a:lnTo>
                  <a:lnTo>
                    <a:pt x="0" y="297446"/>
                  </a:lnTo>
                  <a:lnTo>
                    <a:pt x="1625917" y="297446"/>
                  </a:lnTo>
                  <a:lnTo>
                    <a:pt x="1625917" y="159473"/>
                  </a:lnTo>
                  <a:close/>
                </a:path>
                <a:path w="1824354" h="297814">
                  <a:moveTo>
                    <a:pt x="1823948" y="0"/>
                  </a:moveTo>
                  <a:lnTo>
                    <a:pt x="0" y="0"/>
                  </a:lnTo>
                  <a:lnTo>
                    <a:pt x="0" y="138747"/>
                  </a:lnTo>
                  <a:lnTo>
                    <a:pt x="1823948" y="138747"/>
                  </a:lnTo>
                  <a:lnTo>
                    <a:pt x="1823948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6744" y="5895466"/>
              <a:ext cx="423545" cy="297815"/>
            </a:xfrm>
            <a:custGeom>
              <a:avLst/>
              <a:gdLst/>
              <a:ahLst/>
              <a:cxnLst/>
              <a:rect l="l" t="t" r="r" b="b"/>
              <a:pathLst>
                <a:path w="423545" h="297814">
                  <a:moveTo>
                    <a:pt x="225399" y="159473"/>
                  </a:moveTo>
                  <a:lnTo>
                    <a:pt x="0" y="159473"/>
                  </a:lnTo>
                  <a:lnTo>
                    <a:pt x="0" y="297446"/>
                  </a:lnTo>
                  <a:lnTo>
                    <a:pt x="225399" y="297446"/>
                  </a:lnTo>
                  <a:lnTo>
                    <a:pt x="225399" y="159473"/>
                  </a:lnTo>
                  <a:close/>
                </a:path>
                <a:path w="423545" h="297814">
                  <a:moveTo>
                    <a:pt x="423430" y="0"/>
                  </a:moveTo>
                  <a:lnTo>
                    <a:pt x="198031" y="0"/>
                  </a:lnTo>
                  <a:lnTo>
                    <a:pt x="198031" y="138747"/>
                  </a:lnTo>
                  <a:lnTo>
                    <a:pt x="423430" y="138747"/>
                  </a:lnTo>
                  <a:lnTo>
                    <a:pt x="423430" y="0"/>
                  </a:lnTo>
                  <a:close/>
                </a:path>
              </a:pathLst>
            </a:custGeom>
            <a:solidFill>
              <a:srgbClr val="6F9A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2156" y="5895466"/>
              <a:ext cx="784860" cy="297815"/>
            </a:xfrm>
            <a:custGeom>
              <a:avLst/>
              <a:gdLst/>
              <a:ahLst/>
              <a:cxnLst/>
              <a:rect l="l" t="t" r="r" b="b"/>
              <a:pathLst>
                <a:path w="784860" h="297814">
                  <a:moveTo>
                    <a:pt x="781697" y="0"/>
                  </a:moveTo>
                  <a:lnTo>
                    <a:pt x="198018" y="0"/>
                  </a:lnTo>
                  <a:lnTo>
                    <a:pt x="198018" y="138747"/>
                  </a:lnTo>
                  <a:lnTo>
                    <a:pt x="781697" y="138747"/>
                  </a:lnTo>
                  <a:lnTo>
                    <a:pt x="781697" y="0"/>
                  </a:lnTo>
                  <a:close/>
                </a:path>
                <a:path w="784860" h="297814">
                  <a:moveTo>
                    <a:pt x="784694" y="159473"/>
                  </a:moveTo>
                  <a:lnTo>
                    <a:pt x="0" y="159473"/>
                  </a:lnTo>
                  <a:lnTo>
                    <a:pt x="0" y="297446"/>
                  </a:lnTo>
                  <a:lnTo>
                    <a:pt x="784694" y="297446"/>
                  </a:lnTo>
                  <a:lnTo>
                    <a:pt x="784694" y="159473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3854" y="5895466"/>
              <a:ext cx="629285" cy="297815"/>
            </a:xfrm>
            <a:custGeom>
              <a:avLst/>
              <a:gdLst/>
              <a:ahLst/>
              <a:cxnLst/>
              <a:rect l="l" t="t" r="r" b="b"/>
              <a:pathLst>
                <a:path w="629285" h="297814">
                  <a:moveTo>
                    <a:pt x="628891" y="159473"/>
                  </a:moveTo>
                  <a:lnTo>
                    <a:pt x="2997" y="159473"/>
                  </a:lnTo>
                  <a:lnTo>
                    <a:pt x="2997" y="297446"/>
                  </a:lnTo>
                  <a:lnTo>
                    <a:pt x="628891" y="297446"/>
                  </a:lnTo>
                  <a:lnTo>
                    <a:pt x="628891" y="159473"/>
                  </a:lnTo>
                  <a:close/>
                </a:path>
                <a:path w="629285" h="297814">
                  <a:moveTo>
                    <a:pt x="628891" y="0"/>
                  </a:moveTo>
                  <a:lnTo>
                    <a:pt x="0" y="0"/>
                  </a:lnTo>
                  <a:lnTo>
                    <a:pt x="0" y="138747"/>
                  </a:lnTo>
                  <a:lnTo>
                    <a:pt x="628891" y="138747"/>
                  </a:lnTo>
                  <a:lnTo>
                    <a:pt x="628891" y="0"/>
                  </a:lnTo>
                  <a:close/>
                </a:path>
              </a:pathLst>
            </a:custGeom>
            <a:solidFill>
              <a:srgbClr val="C7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40826" y="6373088"/>
              <a:ext cx="1944370" cy="615950"/>
            </a:xfrm>
            <a:custGeom>
              <a:avLst/>
              <a:gdLst/>
              <a:ahLst/>
              <a:cxnLst/>
              <a:rect l="l" t="t" r="r" b="b"/>
              <a:pathLst>
                <a:path w="1944370" h="615950">
                  <a:moveTo>
                    <a:pt x="1400517" y="318160"/>
                  </a:moveTo>
                  <a:lnTo>
                    <a:pt x="0" y="318160"/>
                  </a:lnTo>
                  <a:lnTo>
                    <a:pt x="0" y="456133"/>
                  </a:lnTo>
                  <a:lnTo>
                    <a:pt x="1400517" y="456133"/>
                  </a:lnTo>
                  <a:lnTo>
                    <a:pt x="1400517" y="318160"/>
                  </a:lnTo>
                  <a:close/>
                </a:path>
                <a:path w="1944370" h="615950">
                  <a:moveTo>
                    <a:pt x="1591005" y="158699"/>
                  </a:moveTo>
                  <a:lnTo>
                    <a:pt x="0" y="158699"/>
                  </a:lnTo>
                  <a:lnTo>
                    <a:pt x="0" y="297446"/>
                  </a:lnTo>
                  <a:lnTo>
                    <a:pt x="1591005" y="297446"/>
                  </a:lnTo>
                  <a:lnTo>
                    <a:pt x="1591005" y="158699"/>
                  </a:lnTo>
                  <a:close/>
                </a:path>
                <a:path w="1944370" h="615950">
                  <a:moveTo>
                    <a:pt x="1709699" y="476846"/>
                  </a:moveTo>
                  <a:lnTo>
                    <a:pt x="0" y="476846"/>
                  </a:lnTo>
                  <a:lnTo>
                    <a:pt x="0" y="615594"/>
                  </a:lnTo>
                  <a:lnTo>
                    <a:pt x="1709699" y="615594"/>
                  </a:lnTo>
                  <a:lnTo>
                    <a:pt x="1709699" y="476846"/>
                  </a:lnTo>
                  <a:close/>
                </a:path>
                <a:path w="1944370" h="615950">
                  <a:moveTo>
                    <a:pt x="1944077" y="0"/>
                  </a:moveTo>
                  <a:lnTo>
                    <a:pt x="0" y="0"/>
                  </a:lnTo>
                  <a:lnTo>
                    <a:pt x="0" y="137972"/>
                  </a:lnTo>
                  <a:lnTo>
                    <a:pt x="1944077" y="137972"/>
                  </a:lnTo>
                  <a:lnTo>
                    <a:pt x="1944077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41344" y="6373088"/>
              <a:ext cx="725805" cy="615950"/>
            </a:xfrm>
            <a:custGeom>
              <a:avLst/>
              <a:gdLst/>
              <a:ahLst/>
              <a:cxnLst/>
              <a:rect l="l" t="t" r="r" b="b"/>
              <a:pathLst>
                <a:path w="725804" h="615950">
                  <a:moveTo>
                    <a:pt x="157911" y="318160"/>
                  </a:moveTo>
                  <a:lnTo>
                    <a:pt x="0" y="318160"/>
                  </a:lnTo>
                  <a:lnTo>
                    <a:pt x="0" y="456133"/>
                  </a:lnTo>
                  <a:lnTo>
                    <a:pt x="157911" y="456133"/>
                  </a:lnTo>
                  <a:lnTo>
                    <a:pt x="157911" y="318160"/>
                  </a:lnTo>
                  <a:close/>
                </a:path>
                <a:path w="725804" h="615950">
                  <a:moveTo>
                    <a:pt x="365582" y="158699"/>
                  </a:moveTo>
                  <a:lnTo>
                    <a:pt x="190487" y="158699"/>
                  </a:lnTo>
                  <a:lnTo>
                    <a:pt x="190487" y="297446"/>
                  </a:lnTo>
                  <a:lnTo>
                    <a:pt x="365582" y="297446"/>
                  </a:lnTo>
                  <a:lnTo>
                    <a:pt x="365582" y="158699"/>
                  </a:lnTo>
                  <a:close/>
                </a:path>
                <a:path w="725804" h="615950">
                  <a:moveTo>
                    <a:pt x="484276" y="476846"/>
                  </a:moveTo>
                  <a:lnTo>
                    <a:pt x="309181" y="476846"/>
                  </a:lnTo>
                  <a:lnTo>
                    <a:pt x="309181" y="615594"/>
                  </a:lnTo>
                  <a:lnTo>
                    <a:pt x="484276" y="615594"/>
                  </a:lnTo>
                  <a:lnTo>
                    <a:pt x="484276" y="476846"/>
                  </a:lnTo>
                  <a:close/>
                </a:path>
                <a:path w="725804" h="615950">
                  <a:moveTo>
                    <a:pt x="725297" y="0"/>
                  </a:moveTo>
                  <a:lnTo>
                    <a:pt x="543560" y="0"/>
                  </a:lnTo>
                  <a:lnTo>
                    <a:pt x="543560" y="137972"/>
                  </a:lnTo>
                  <a:lnTo>
                    <a:pt x="725297" y="137972"/>
                  </a:lnTo>
                  <a:lnTo>
                    <a:pt x="725297" y="0"/>
                  </a:lnTo>
                  <a:close/>
                </a:path>
              </a:pathLst>
            </a:custGeom>
            <a:solidFill>
              <a:srgbClr val="6F9A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99256" y="6373088"/>
              <a:ext cx="1257300" cy="615950"/>
            </a:xfrm>
            <a:custGeom>
              <a:avLst/>
              <a:gdLst/>
              <a:ahLst/>
              <a:cxnLst/>
              <a:rect l="l" t="t" r="r" b="b"/>
              <a:pathLst>
                <a:path w="1257300" h="615950">
                  <a:moveTo>
                    <a:pt x="1219987" y="158699"/>
                  </a:moveTo>
                  <a:lnTo>
                    <a:pt x="207670" y="158699"/>
                  </a:lnTo>
                  <a:lnTo>
                    <a:pt x="207670" y="297446"/>
                  </a:lnTo>
                  <a:lnTo>
                    <a:pt x="1219987" y="297446"/>
                  </a:lnTo>
                  <a:lnTo>
                    <a:pt x="1219987" y="158699"/>
                  </a:lnTo>
                  <a:close/>
                </a:path>
                <a:path w="1257300" h="615950">
                  <a:moveTo>
                    <a:pt x="1220762" y="476846"/>
                  </a:moveTo>
                  <a:lnTo>
                    <a:pt x="326351" y="476846"/>
                  </a:lnTo>
                  <a:lnTo>
                    <a:pt x="326351" y="615594"/>
                  </a:lnTo>
                  <a:lnTo>
                    <a:pt x="1220762" y="615594"/>
                  </a:lnTo>
                  <a:lnTo>
                    <a:pt x="1220762" y="476846"/>
                  </a:lnTo>
                  <a:close/>
                </a:path>
                <a:path w="1257300" h="615950">
                  <a:moveTo>
                    <a:pt x="1232623" y="318160"/>
                  </a:moveTo>
                  <a:lnTo>
                    <a:pt x="0" y="318160"/>
                  </a:lnTo>
                  <a:lnTo>
                    <a:pt x="0" y="456133"/>
                  </a:lnTo>
                  <a:lnTo>
                    <a:pt x="1232623" y="456133"/>
                  </a:lnTo>
                  <a:lnTo>
                    <a:pt x="1232623" y="318160"/>
                  </a:lnTo>
                  <a:close/>
                </a:path>
                <a:path w="1257300" h="615950">
                  <a:moveTo>
                    <a:pt x="1257007" y="0"/>
                  </a:moveTo>
                  <a:lnTo>
                    <a:pt x="567385" y="0"/>
                  </a:lnTo>
                  <a:lnTo>
                    <a:pt x="567385" y="137972"/>
                  </a:lnTo>
                  <a:lnTo>
                    <a:pt x="1257007" y="137972"/>
                  </a:lnTo>
                  <a:lnTo>
                    <a:pt x="1257007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19231" y="6373088"/>
              <a:ext cx="483870" cy="615950"/>
            </a:xfrm>
            <a:custGeom>
              <a:avLst/>
              <a:gdLst/>
              <a:ahLst/>
              <a:cxnLst/>
              <a:rect l="l" t="t" r="r" b="b"/>
              <a:pathLst>
                <a:path w="483870" h="615950">
                  <a:moveTo>
                    <a:pt x="483514" y="476846"/>
                  </a:moveTo>
                  <a:lnTo>
                    <a:pt x="787" y="476846"/>
                  </a:lnTo>
                  <a:lnTo>
                    <a:pt x="787" y="615594"/>
                  </a:lnTo>
                  <a:lnTo>
                    <a:pt x="483514" y="615594"/>
                  </a:lnTo>
                  <a:lnTo>
                    <a:pt x="483514" y="476846"/>
                  </a:lnTo>
                  <a:close/>
                </a:path>
                <a:path w="483870" h="615950">
                  <a:moveTo>
                    <a:pt x="483514" y="318160"/>
                  </a:moveTo>
                  <a:lnTo>
                    <a:pt x="12636" y="318160"/>
                  </a:lnTo>
                  <a:lnTo>
                    <a:pt x="12636" y="456133"/>
                  </a:lnTo>
                  <a:lnTo>
                    <a:pt x="483514" y="456133"/>
                  </a:lnTo>
                  <a:lnTo>
                    <a:pt x="483514" y="318160"/>
                  </a:lnTo>
                  <a:close/>
                </a:path>
                <a:path w="483870" h="615950">
                  <a:moveTo>
                    <a:pt x="483514" y="158699"/>
                  </a:moveTo>
                  <a:lnTo>
                    <a:pt x="0" y="158699"/>
                  </a:lnTo>
                  <a:lnTo>
                    <a:pt x="0" y="297446"/>
                  </a:lnTo>
                  <a:lnTo>
                    <a:pt x="483514" y="297446"/>
                  </a:lnTo>
                  <a:lnTo>
                    <a:pt x="483514" y="158699"/>
                  </a:lnTo>
                  <a:close/>
                </a:path>
                <a:path w="483870" h="615950">
                  <a:moveTo>
                    <a:pt x="483514" y="0"/>
                  </a:moveTo>
                  <a:lnTo>
                    <a:pt x="37033" y="0"/>
                  </a:lnTo>
                  <a:lnTo>
                    <a:pt x="37033" y="137972"/>
                  </a:lnTo>
                  <a:lnTo>
                    <a:pt x="483514" y="137972"/>
                  </a:lnTo>
                  <a:lnTo>
                    <a:pt x="483514" y="0"/>
                  </a:lnTo>
                  <a:close/>
                </a:path>
              </a:pathLst>
            </a:custGeom>
            <a:solidFill>
              <a:srgbClr val="C7D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40826" y="6998991"/>
              <a:ext cx="3262629" cy="22225"/>
            </a:xfrm>
            <a:custGeom>
              <a:avLst/>
              <a:gdLst/>
              <a:ahLst/>
              <a:cxnLst/>
              <a:rect l="l" t="t" r="r" b="b"/>
              <a:pathLst>
                <a:path w="3262629" h="22225">
                  <a:moveTo>
                    <a:pt x="0" y="0"/>
                  </a:moveTo>
                  <a:lnTo>
                    <a:pt x="3262033" y="0"/>
                  </a:lnTo>
                </a:path>
                <a:path w="3262629" h="22225">
                  <a:moveTo>
                    <a:pt x="0" y="0"/>
                  </a:moveTo>
                  <a:lnTo>
                    <a:pt x="0" y="21615"/>
                  </a:lnTo>
                </a:path>
                <a:path w="3262629" h="22225">
                  <a:moveTo>
                    <a:pt x="325805" y="0"/>
                  </a:moveTo>
                  <a:lnTo>
                    <a:pt x="325805" y="21615"/>
                  </a:lnTo>
                </a:path>
                <a:path w="3262629" h="22225">
                  <a:moveTo>
                    <a:pt x="652157" y="0"/>
                  </a:moveTo>
                  <a:lnTo>
                    <a:pt x="652157" y="21615"/>
                  </a:lnTo>
                </a:path>
                <a:path w="3262629" h="22225">
                  <a:moveTo>
                    <a:pt x="978522" y="0"/>
                  </a:moveTo>
                  <a:lnTo>
                    <a:pt x="978522" y="21615"/>
                  </a:lnTo>
                </a:path>
                <a:path w="3262629" h="22225">
                  <a:moveTo>
                    <a:pt x="1304772" y="0"/>
                  </a:moveTo>
                  <a:lnTo>
                    <a:pt x="1304772" y="21615"/>
                  </a:lnTo>
                </a:path>
                <a:path w="3262629" h="22225">
                  <a:moveTo>
                    <a:pt x="1631124" y="0"/>
                  </a:moveTo>
                  <a:lnTo>
                    <a:pt x="1631124" y="21615"/>
                  </a:lnTo>
                </a:path>
                <a:path w="3262629" h="22225">
                  <a:moveTo>
                    <a:pt x="1957374" y="0"/>
                  </a:moveTo>
                  <a:lnTo>
                    <a:pt x="1957374" y="21615"/>
                  </a:lnTo>
                </a:path>
                <a:path w="3262629" h="22225">
                  <a:moveTo>
                    <a:pt x="2283726" y="0"/>
                  </a:moveTo>
                  <a:lnTo>
                    <a:pt x="2283726" y="21615"/>
                  </a:lnTo>
                </a:path>
                <a:path w="3262629" h="22225">
                  <a:moveTo>
                    <a:pt x="2609316" y="0"/>
                  </a:moveTo>
                  <a:lnTo>
                    <a:pt x="2609316" y="21615"/>
                  </a:lnTo>
                </a:path>
                <a:path w="3262629" h="22225">
                  <a:moveTo>
                    <a:pt x="2935668" y="0"/>
                  </a:moveTo>
                  <a:lnTo>
                    <a:pt x="2935668" y="21615"/>
                  </a:lnTo>
                </a:path>
                <a:path w="3262629" h="22225">
                  <a:moveTo>
                    <a:pt x="3262033" y="0"/>
                  </a:moveTo>
                  <a:lnTo>
                    <a:pt x="3262033" y="21615"/>
                  </a:lnTo>
                </a:path>
              </a:pathLst>
            </a:custGeom>
            <a:ln w="463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40826" y="2384430"/>
              <a:ext cx="0" cy="4615180"/>
            </a:xfrm>
            <a:custGeom>
              <a:avLst/>
              <a:gdLst/>
              <a:ahLst/>
              <a:cxnLst/>
              <a:rect l="l" t="t" r="r" b="b"/>
              <a:pathLst>
                <a:path h="4615180">
                  <a:moveTo>
                    <a:pt x="0" y="0"/>
                  </a:moveTo>
                  <a:lnTo>
                    <a:pt x="0" y="4614557"/>
                  </a:lnTo>
                </a:path>
              </a:pathLst>
            </a:custGeom>
            <a:ln w="463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19327" y="2384430"/>
              <a:ext cx="21590" cy="4615180"/>
            </a:xfrm>
            <a:custGeom>
              <a:avLst/>
              <a:gdLst/>
              <a:ahLst/>
              <a:cxnLst/>
              <a:rect l="l" t="t" r="r" b="b"/>
              <a:pathLst>
                <a:path w="21589" h="4615180">
                  <a:moveTo>
                    <a:pt x="0" y="0"/>
                  </a:moveTo>
                  <a:lnTo>
                    <a:pt x="21501" y="0"/>
                  </a:lnTo>
                </a:path>
                <a:path w="21589" h="4615180">
                  <a:moveTo>
                    <a:pt x="0" y="158915"/>
                  </a:moveTo>
                  <a:lnTo>
                    <a:pt x="21501" y="158915"/>
                  </a:lnTo>
                </a:path>
                <a:path w="21589" h="4615180">
                  <a:moveTo>
                    <a:pt x="0" y="318376"/>
                  </a:moveTo>
                  <a:lnTo>
                    <a:pt x="21501" y="318376"/>
                  </a:lnTo>
                </a:path>
                <a:path w="21589" h="4615180">
                  <a:moveTo>
                    <a:pt x="0" y="477075"/>
                  </a:moveTo>
                  <a:lnTo>
                    <a:pt x="21501" y="477075"/>
                  </a:lnTo>
                </a:path>
                <a:path w="21589" h="4615180">
                  <a:moveTo>
                    <a:pt x="0" y="636536"/>
                  </a:moveTo>
                  <a:lnTo>
                    <a:pt x="21501" y="636536"/>
                  </a:lnTo>
                </a:path>
                <a:path w="21589" h="4615180">
                  <a:moveTo>
                    <a:pt x="0" y="795997"/>
                  </a:moveTo>
                  <a:lnTo>
                    <a:pt x="21501" y="795997"/>
                  </a:lnTo>
                </a:path>
                <a:path w="21589" h="4615180">
                  <a:moveTo>
                    <a:pt x="0" y="954697"/>
                  </a:moveTo>
                  <a:lnTo>
                    <a:pt x="21501" y="954697"/>
                  </a:lnTo>
                </a:path>
                <a:path w="21589" h="4615180">
                  <a:moveTo>
                    <a:pt x="0" y="1114158"/>
                  </a:moveTo>
                  <a:lnTo>
                    <a:pt x="21501" y="1114158"/>
                  </a:lnTo>
                </a:path>
                <a:path w="21589" h="4615180">
                  <a:moveTo>
                    <a:pt x="0" y="1272857"/>
                  </a:moveTo>
                  <a:lnTo>
                    <a:pt x="21501" y="1272857"/>
                  </a:lnTo>
                </a:path>
                <a:path w="21589" h="4615180">
                  <a:moveTo>
                    <a:pt x="0" y="1432318"/>
                  </a:moveTo>
                  <a:lnTo>
                    <a:pt x="21501" y="1432318"/>
                  </a:lnTo>
                </a:path>
                <a:path w="21589" h="4615180">
                  <a:moveTo>
                    <a:pt x="0" y="1591005"/>
                  </a:moveTo>
                  <a:lnTo>
                    <a:pt x="21501" y="1591005"/>
                  </a:lnTo>
                </a:path>
                <a:path w="21589" h="4615180">
                  <a:moveTo>
                    <a:pt x="0" y="1750479"/>
                  </a:moveTo>
                  <a:lnTo>
                    <a:pt x="21501" y="1750479"/>
                  </a:lnTo>
                </a:path>
                <a:path w="21589" h="4615180">
                  <a:moveTo>
                    <a:pt x="0" y="1909165"/>
                  </a:moveTo>
                  <a:lnTo>
                    <a:pt x="21501" y="1909165"/>
                  </a:lnTo>
                </a:path>
                <a:path w="21589" h="4615180">
                  <a:moveTo>
                    <a:pt x="0" y="2068639"/>
                  </a:moveTo>
                  <a:lnTo>
                    <a:pt x="21501" y="2068639"/>
                  </a:lnTo>
                </a:path>
                <a:path w="21589" h="4615180">
                  <a:moveTo>
                    <a:pt x="0" y="2228100"/>
                  </a:moveTo>
                  <a:lnTo>
                    <a:pt x="21501" y="2228100"/>
                  </a:lnTo>
                </a:path>
                <a:path w="21589" h="4615180">
                  <a:moveTo>
                    <a:pt x="0" y="2386787"/>
                  </a:moveTo>
                  <a:lnTo>
                    <a:pt x="21501" y="2386787"/>
                  </a:lnTo>
                </a:path>
                <a:path w="21589" h="4615180">
                  <a:moveTo>
                    <a:pt x="0" y="2546261"/>
                  </a:moveTo>
                  <a:lnTo>
                    <a:pt x="21501" y="2546261"/>
                  </a:lnTo>
                </a:path>
                <a:path w="21589" h="4615180">
                  <a:moveTo>
                    <a:pt x="0" y="2704947"/>
                  </a:moveTo>
                  <a:lnTo>
                    <a:pt x="21501" y="2704947"/>
                  </a:lnTo>
                </a:path>
                <a:path w="21589" h="4615180">
                  <a:moveTo>
                    <a:pt x="0" y="2864421"/>
                  </a:moveTo>
                  <a:lnTo>
                    <a:pt x="21501" y="2864421"/>
                  </a:lnTo>
                </a:path>
                <a:path w="21589" h="4615180">
                  <a:moveTo>
                    <a:pt x="0" y="3023108"/>
                  </a:moveTo>
                  <a:lnTo>
                    <a:pt x="21501" y="3023108"/>
                  </a:lnTo>
                </a:path>
                <a:path w="21589" h="4615180">
                  <a:moveTo>
                    <a:pt x="0" y="3182569"/>
                  </a:moveTo>
                  <a:lnTo>
                    <a:pt x="21501" y="3182569"/>
                  </a:lnTo>
                </a:path>
                <a:path w="21589" h="4615180">
                  <a:moveTo>
                    <a:pt x="0" y="3341928"/>
                  </a:moveTo>
                  <a:lnTo>
                    <a:pt x="21501" y="3341928"/>
                  </a:lnTo>
                </a:path>
                <a:path w="21589" h="4615180">
                  <a:moveTo>
                    <a:pt x="0" y="3500729"/>
                  </a:moveTo>
                  <a:lnTo>
                    <a:pt x="21501" y="3500729"/>
                  </a:lnTo>
                </a:path>
                <a:path w="21589" h="4615180">
                  <a:moveTo>
                    <a:pt x="0" y="3660089"/>
                  </a:moveTo>
                  <a:lnTo>
                    <a:pt x="21501" y="3660089"/>
                  </a:lnTo>
                </a:path>
                <a:path w="21589" h="4615180">
                  <a:moveTo>
                    <a:pt x="0" y="3818890"/>
                  </a:moveTo>
                  <a:lnTo>
                    <a:pt x="21501" y="3818890"/>
                  </a:lnTo>
                </a:path>
                <a:path w="21589" h="4615180">
                  <a:moveTo>
                    <a:pt x="0" y="3978249"/>
                  </a:moveTo>
                  <a:lnTo>
                    <a:pt x="21501" y="3978249"/>
                  </a:lnTo>
                </a:path>
                <a:path w="21589" h="4615180">
                  <a:moveTo>
                    <a:pt x="0" y="4137050"/>
                  </a:moveTo>
                  <a:lnTo>
                    <a:pt x="21501" y="4137050"/>
                  </a:lnTo>
                </a:path>
                <a:path w="21589" h="4615180">
                  <a:moveTo>
                    <a:pt x="0" y="4296397"/>
                  </a:moveTo>
                  <a:lnTo>
                    <a:pt x="21501" y="4296397"/>
                  </a:lnTo>
                </a:path>
                <a:path w="21589" h="4615180">
                  <a:moveTo>
                    <a:pt x="0" y="4455210"/>
                  </a:moveTo>
                  <a:lnTo>
                    <a:pt x="21501" y="4455210"/>
                  </a:lnTo>
                </a:path>
                <a:path w="21589" h="4615180">
                  <a:moveTo>
                    <a:pt x="0" y="4614557"/>
                  </a:moveTo>
                  <a:lnTo>
                    <a:pt x="21501" y="4614557"/>
                  </a:lnTo>
                </a:path>
              </a:pathLst>
            </a:custGeom>
            <a:ln w="463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292888" y="240748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81%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53258" y="2566238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18905" y="2725860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09597" y="2884617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04607" y="3043673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00842" y="320326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93417" y="3362019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69%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81670" y="352164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69%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67848" y="368069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68%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51417" y="3839421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67%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67890" y="4157808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63584" y="4316865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38066" y="4476447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34632" y="4635203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33856" y="4794826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06894" y="4953875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92077" y="5112607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70025" y="5272229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67033" y="5430985"/>
            <a:ext cx="15430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37%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38530" y="5590042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876055" y="5908429"/>
            <a:ext cx="15430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76922" y="606790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35945" y="6385791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60%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59635" y="654530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64442" y="6704171"/>
            <a:ext cx="15430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43%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818919" y="6863227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66601" y="2884617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351420" y="3203262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33356" y="3362019"/>
            <a:ext cx="11493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30364" y="3521642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316815" y="3680691"/>
            <a:ext cx="1155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273182" y="3839421"/>
            <a:ext cx="11493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80360" y="4157808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22102" y="4476447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44487" y="4635203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69200" y="4794826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13574" y="4953875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383870" y="5112607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39654" y="5272229"/>
            <a:ext cx="1155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07185" y="5430985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33842" y="5590042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21129" y="5908429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22640" y="6067901"/>
            <a:ext cx="1155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018967" y="6385791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662799" y="6545302"/>
            <a:ext cx="1155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463881" y="6704171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81721" y="6863227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51377" y="2566238"/>
            <a:ext cx="33909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5585" algn="l"/>
              </a:tabLst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5%	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86216" y="2725860"/>
            <a:ext cx="3486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5110" algn="l"/>
              </a:tabLst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6%	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605413" y="2884617"/>
            <a:ext cx="11557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45002" y="3043673"/>
            <a:ext cx="33909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5585" algn="l"/>
              </a:tabLst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%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92891" y="3203262"/>
            <a:ext cx="1155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93667" y="3362019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94776" y="352164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77482" y="368069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42580" y="3839421"/>
            <a:ext cx="15430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625189" y="4145216"/>
            <a:ext cx="902969" cy="138430"/>
          </a:xfrm>
          <a:prstGeom prst="rect">
            <a:avLst/>
          </a:prstGeom>
          <a:solidFill>
            <a:srgbClr val="A3BEB0"/>
          </a:solidFill>
        </p:spPr>
        <p:txBody>
          <a:bodyPr vert="horz" wrap="square" lIns="0" tIns="298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538118" y="4316865"/>
            <a:ext cx="646430" cy="266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03555" algn="l"/>
              </a:tabLst>
            </a:pPr>
            <a:r>
              <a:rPr sz="500" b="1" spc="25" dirty="0">
                <a:solidFill>
                  <a:srgbClr val="FFFFFF"/>
                </a:solidFill>
                <a:latin typeface="Roboto"/>
                <a:cs typeface="Roboto"/>
              </a:rPr>
              <a:t>9%	</a:t>
            </a: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22%</a:t>
            </a:r>
            <a:endParaRPr sz="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00">
              <a:latin typeface="Roboto"/>
              <a:cs typeface="Roboto"/>
            </a:endParaRPr>
          </a:p>
          <a:p>
            <a:pPr marL="427990">
              <a:lnSpc>
                <a:spcPct val="100000"/>
              </a:lnSpc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084682" y="4635203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166021" y="4794826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082820" y="4953875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953473" y="5112607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965441" y="5272229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833790" y="5430985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798794" y="5590042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305697" y="5908429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208021" y="606790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435198" y="6385791"/>
            <a:ext cx="15430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236280" y="654530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139204" y="6704171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296552" y="6863227"/>
            <a:ext cx="15430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755128" y="2407481"/>
            <a:ext cx="53340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0665" algn="l"/>
              </a:tabLst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7%	7%     </a:t>
            </a:r>
            <a:r>
              <a:rPr sz="500" b="1" spc="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007792" y="2566238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983081" y="2725860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979866" y="2884617"/>
            <a:ext cx="15430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959361" y="3043673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973771" y="320326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005355" y="3362019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997376" y="352164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979878" y="368069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972109" y="3839421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838890" y="4157808"/>
            <a:ext cx="15430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806764" y="4316865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821066" y="4476447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926120" y="4635203"/>
            <a:ext cx="15430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962025" y="4794826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907489" y="4953875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813419" y="5112607"/>
            <a:ext cx="15430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847107" y="5272229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745043" y="5430985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754886" y="5590042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912029" y="5908429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913598" y="606790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003250" y="6385791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984633" y="6545302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991060" y="6704171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985182" y="6863227"/>
            <a:ext cx="1549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984568" y="7026795"/>
            <a:ext cx="11430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291745" y="7026795"/>
            <a:ext cx="1511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618129" y="7026795"/>
            <a:ext cx="1511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944171" y="7026795"/>
            <a:ext cx="15176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270555" y="7026795"/>
            <a:ext cx="1511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596939" y="7026795"/>
            <a:ext cx="1511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923323" y="7026795"/>
            <a:ext cx="1511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249365" y="7026795"/>
            <a:ext cx="15176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75749" y="7026795"/>
            <a:ext cx="15176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902133" y="7026795"/>
            <a:ext cx="1511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209310" y="7026795"/>
            <a:ext cx="19050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54763" y="2363376"/>
            <a:ext cx="1342390" cy="162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50850" algn="ctr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500">
              <a:latin typeface="Roboto"/>
              <a:cs typeface="Roboto"/>
            </a:endParaRPr>
          </a:p>
          <a:p>
            <a:pPr marL="454025" algn="ctr">
              <a:lnSpc>
                <a:spcPct val="100000"/>
              </a:lnSpc>
              <a:spcBef>
                <a:spcPts val="4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(4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760)</a:t>
            </a:r>
            <a:endParaRPr sz="500">
              <a:latin typeface="Roboto"/>
              <a:cs typeface="Roboto"/>
            </a:endParaRPr>
          </a:p>
          <a:p>
            <a:pPr marR="9525" algn="r">
              <a:lnSpc>
                <a:spcPct val="100000"/>
              </a:lnSpc>
              <a:spcBef>
                <a:spcPts val="10"/>
              </a:spcBef>
            </a:pP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500">
              <a:latin typeface="Roboto"/>
              <a:cs typeface="Roboto"/>
            </a:endParaRPr>
          </a:p>
          <a:p>
            <a:pPr marL="878840" algn="ctr">
              <a:lnSpc>
                <a:spcPct val="100000"/>
              </a:lnSpc>
              <a:spcBef>
                <a:spcPts val="4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(520)</a:t>
            </a:r>
            <a:endParaRPr sz="500">
              <a:latin typeface="Roboto"/>
              <a:cs typeface="Roboto"/>
            </a:endParaRPr>
          </a:p>
          <a:p>
            <a:pPr marL="329565" algn="ctr">
              <a:lnSpc>
                <a:spcPct val="100000"/>
              </a:lnSpc>
              <a:spcBef>
                <a:spcPts val="10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Villeneuve-sur-Lot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 Bastide</a:t>
            </a:r>
            <a:endParaRPr sz="500">
              <a:latin typeface="Roboto"/>
              <a:cs typeface="Roboto"/>
            </a:endParaRPr>
          </a:p>
          <a:p>
            <a:pPr marL="332740" algn="ctr">
              <a:lnSpc>
                <a:spcPct val="100000"/>
              </a:lnSpc>
              <a:spcBef>
                <a:spcPts val="4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(860)</a:t>
            </a:r>
            <a:endParaRPr sz="500">
              <a:latin typeface="Roboto"/>
              <a:cs typeface="Roboto"/>
            </a:endParaRPr>
          </a:p>
          <a:p>
            <a:pPr marL="143510" marR="12065" algn="ctr">
              <a:lnSpc>
                <a:spcPts val="640"/>
              </a:lnSpc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Bergerac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Quartier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Des Deux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Rives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(850)</a:t>
            </a:r>
            <a:endParaRPr sz="500">
              <a:latin typeface="Roboto"/>
              <a:cs typeface="Roboto"/>
            </a:endParaRPr>
          </a:p>
          <a:p>
            <a:pPr marL="293370" algn="ctr">
              <a:lnSpc>
                <a:spcPts val="585"/>
              </a:lnSpc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Maubec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Citadelle</a:t>
            </a:r>
            <a:endParaRPr sz="500">
              <a:latin typeface="Roboto"/>
              <a:cs typeface="Roboto"/>
            </a:endParaRPr>
          </a:p>
          <a:p>
            <a:pPr marL="293370" algn="ctr">
              <a:lnSpc>
                <a:spcPct val="100000"/>
              </a:lnSpc>
              <a:spcBef>
                <a:spcPts val="4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(440)</a:t>
            </a:r>
            <a:endParaRPr sz="500">
              <a:latin typeface="Roboto"/>
              <a:cs typeface="Roboto"/>
            </a:endParaRPr>
          </a:p>
          <a:p>
            <a:pPr marR="635" algn="ctr">
              <a:lnSpc>
                <a:spcPct val="100000"/>
              </a:lnSpc>
              <a:spcBef>
                <a:spcPts val="10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Châteauneuf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(900)</a:t>
            </a:r>
            <a:endParaRPr sz="500">
              <a:latin typeface="Roboto"/>
              <a:cs typeface="Roboto"/>
            </a:endParaRPr>
          </a:p>
          <a:p>
            <a:pPr marR="7620" algn="r">
              <a:lnSpc>
                <a:spcPct val="100000"/>
              </a:lnSpc>
              <a:spcBef>
                <a:spcPts val="15"/>
              </a:spcBef>
            </a:pP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500">
              <a:latin typeface="Roboto"/>
              <a:cs typeface="Roboto"/>
            </a:endParaRPr>
          </a:p>
          <a:p>
            <a:pPr marL="730250" algn="ctr">
              <a:lnSpc>
                <a:spcPct val="100000"/>
              </a:lnSpc>
              <a:spcBef>
                <a:spcPts val="4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(440)</a:t>
            </a:r>
            <a:endParaRPr sz="500">
              <a:latin typeface="Roboto"/>
              <a:cs typeface="Roboto"/>
            </a:endParaRPr>
          </a:p>
          <a:p>
            <a:pPr marL="546735" algn="ctr">
              <a:lnSpc>
                <a:spcPct val="100000"/>
              </a:lnSpc>
              <a:spcBef>
                <a:spcPts val="10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Sablard</a:t>
            </a:r>
            <a:endParaRPr sz="500">
              <a:latin typeface="Roboto"/>
              <a:cs typeface="Roboto"/>
            </a:endParaRPr>
          </a:p>
          <a:p>
            <a:pPr marL="546735" algn="ctr">
              <a:lnSpc>
                <a:spcPct val="100000"/>
              </a:lnSpc>
              <a:spcBef>
                <a:spcPts val="4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(440)</a:t>
            </a:r>
            <a:endParaRPr sz="500">
              <a:latin typeface="Roboto"/>
              <a:cs typeface="Roboto"/>
            </a:endParaRPr>
          </a:p>
          <a:p>
            <a:pPr marL="53340" marR="5080" algn="ctr">
              <a:lnSpc>
                <a:spcPts val="640"/>
              </a:lnSpc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Rochefort -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Centre Ville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 Avant-Garde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(720)</a:t>
            </a:r>
            <a:endParaRPr sz="500">
              <a:latin typeface="Roboto"/>
              <a:cs typeface="Roboto"/>
            </a:endParaRPr>
          </a:p>
          <a:p>
            <a:pPr marL="471170" algn="ctr">
              <a:lnSpc>
                <a:spcPts val="585"/>
              </a:lnSpc>
            </a:pP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Coutures</a:t>
            </a:r>
            <a:endParaRPr sz="500">
              <a:latin typeface="Roboto"/>
              <a:cs typeface="Roboto"/>
            </a:endParaRPr>
          </a:p>
          <a:p>
            <a:pPr marL="469265" algn="ctr">
              <a:lnSpc>
                <a:spcPct val="100000"/>
              </a:lnSpc>
              <a:spcBef>
                <a:spcPts val="4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(500)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26342" y="4113991"/>
            <a:ext cx="1169035" cy="1621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884" marR="10160" algn="ctr">
              <a:lnSpc>
                <a:spcPct val="107000"/>
              </a:lnSpc>
              <a:spcBef>
                <a:spcPts val="9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Bressuire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Valette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(170)</a:t>
            </a:r>
            <a:endParaRPr sz="500">
              <a:latin typeface="Roboto"/>
              <a:cs typeface="Roboto"/>
            </a:endParaRPr>
          </a:p>
          <a:p>
            <a:pPr marL="281305" algn="ctr">
              <a:lnSpc>
                <a:spcPct val="100000"/>
              </a:lnSpc>
              <a:spcBef>
                <a:spcPts val="5"/>
              </a:spcBef>
            </a:pP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500">
              <a:latin typeface="Roboto"/>
              <a:cs typeface="Roboto"/>
            </a:endParaRPr>
          </a:p>
          <a:p>
            <a:pPr marL="277495" algn="ctr">
              <a:lnSpc>
                <a:spcPct val="100000"/>
              </a:lnSpc>
              <a:spcBef>
                <a:spcPts val="4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(150)</a:t>
            </a:r>
            <a:endParaRPr sz="500">
              <a:latin typeface="Roboto"/>
              <a:cs typeface="Roboto"/>
            </a:endParaRPr>
          </a:p>
          <a:p>
            <a:pPr marL="71755" algn="ctr">
              <a:lnSpc>
                <a:spcPct val="100000"/>
              </a:lnSpc>
              <a:spcBef>
                <a:spcPts val="10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Pessac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Châtaigneraie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Arago</a:t>
            </a:r>
            <a:endParaRPr sz="500">
              <a:latin typeface="Roboto"/>
              <a:cs typeface="Roboto"/>
            </a:endParaRPr>
          </a:p>
          <a:p>
            <a:pPr marL="72390" algn="ctr">
              <a:lnSpc>
                <a:spcPct val="100000"/>
              </a:lnSpc>
              <a:spcBef>
                <a:spcPts val="4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(460)</a:t>
            </a:r>
            <a:endParaRPr sz="500">
              <a:latin typeface="Roboto"/>
              <a:cs typeface="Roboto"/>
            </a:endParaRPr>
          </a:p>
          <a:p>
            <a:pPr marL="501015" algn="ctr">
              <a:lnSpc>
                <a:spcPct val="100000"/>
              </a:lnSpc>
              <a:spcBef>
                <a:spcPts val="10"/>
              </a:spcBef>
            </a:pP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Carriet</a:t>
            </a:r>
            <a:endParaRPr sz="500">
              <a:latin typeface="Roboto"/>
              <a:cs typeface="Roboto"/>
            </a:endParaRPr>
          </a:p>
          <a:p>
            <a:pPr marL="501015" algn="ctr">
              <a:lnSpc>
                <a:spcPct val="100000"/>
              </a:lnSpc>
              <a:spcBef>
                <a:spcPts val="4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(440)</a:t>
            </a:r>
            <a:endParaRPr sz="500">
              <a:latin typeface="Roboto"/>
              <a:cs typeface="Roboto"/>
            </a:endParaRPr>
          </a:p>
          <a:p>
            <a:pPr marL="253365" algn="ctr">
              <a:lnSpc>
                <a:spcPct val="100000"/>
              </a:lnSpc>
              <a:spcBef>
                <a:spcPts val="10"/>
              </a:spcBef>
            </a:pP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Tujac</a:t>
            </a:r>
            <a:endParaRPr sz="500">
              <a:latin typeface="Roboto"/>
              <a:cs typeface="Roboto"/>
            </a:endParaRPr>
          </a:p>
          <a:p>
            <a:pPr marL="254635" algn="ctr">
              <a:lnSpc>
                <a:spcPct val="100000"/>
              </a:lnSpc>
              <a:spcBef>
                <a:spcPts val="4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(320)</a:t>
            </a:r>
            <a:endParaRPr sz="500">
              <a:latin typeface="Roboto"/>
              <a:cs typeface="Roboto"/>
            </a:endParaRPr>
          </a:p>
          <a:p>
            <a:pPr marL="475615" algn="ctr">
              <a:lnSpc>
                <a:spcPct val="100000"/>
              </a:lnSpc>
              <a:spcBef>
                <a:spcPts val="10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endParaRPr sz="500">
              <a:latin typeface="Roboto"/>
              <a:cs typeface="Roboto"/>
            </a:endParaRPr>
          </a:p>
          <a:p>
            <a:pPr marL="473709" algn="ctr">
              <a:lnSpc>
                <a:spcPct val="100000"/>
              </a:lnSpc>
              <a:spcBef>
                <a:spcPts val="4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(500)</a:t>
            </a:r>
            <a:endParaRPr sz="500">
              <a:latin typeface="Roboto"/>
              <a:cs typeface="Roboto"/>
            </a:endParaRPr>
          </a:p>
          <a:p>
            <a:pPr marL="98425" algn="ctr">
              <a:lnSpc>
                <a:spcPct val="100000"/>
              </a:lnSpc>
              <a:spcBef>
                <a:spcPts val="10"/>
              </a:spcBef>
            </a:pP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L'Avenir</a:t>
            </a:r>
            <a:endParaRPr sz="500">
              <a:latin typeface="Roboto"/>
              <a:cs typeface="Roboto"/>
            </a:endParaRPr>
          </a:p>
          <a:p>
            <a:pPr marL="96520" algn="ctr">
              <a:lnSpc>
                <a:spcPct val="100000"/>
              </a:lnSpc>
              <a:spcBef>
                <a:spcPts val="4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(110)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Montanou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(200)</a:t>
            </a:r>
            <a:endParaRPr sz="500">
              <a:latin typeface="Roboto"/>
              <a:cs typeface="Roboto"/>
            </a:endParaRPr>
          </a:p>
          <a:p>
            <a:pPr marL="137160" algn="ctr">
              <a:lnSpc>
                <a:spcPct val="100000"/>
              </a:lnSpc>
              <a:spcBef>
                <a:spcPts val="10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Petit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Marseille</a:t>
            </a:r>
            <a:endParaRPr sz="500">
              <a:latin typeface="Roboto"/>
              <a:cs typeface="Roboto"/>
            </a:endParaRPr>
          </a:p>
          <a:p>
            <a:pPr marL="137795" algn="ctr">
              <a:lnSpc>
                <a:spcPct val="100000"/>
              </a:lnSpc>
              <a:spcBef>
                <a:spcPts val="4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(140)</a:t>
            </a:r>
            <a:endParaRPr sz="500">
              <a:latin typeface="Roboto"/>
              <a:cs typeface="Roboto"/>
            </a:endParaRPr>
          </a:p>
          <a:p>
            <a:pPr marL="217804" algn="ctr">
              <a:lnSpc>
                <a:spcPct val="100000"/>
              </a:lnSpc>
              <a:spcBef>
                <a:spcPts val="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500">
              <a:latin typeface="Roboto"/>
              <a:cs typeface="Roboto"/>
            </a:endParaRPr>
          </a:p>
          <a:p>
            <a:pPr marL="218440" algn="ctr">
              <a:lnSpc>
                <a:spcPct val="100000"/>
              </a:lnSpc>
              <a:spcBef>
                <a:spcPts val="4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(220)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42987" y="5864154"/>
            <a:ext cx="1153795" cy="348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(estimé)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43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179070" algn="ctr">
              <a:lnSpc>
                <a:spcPct val="100000"/>
              </a:lnSpc>
              <a:spcBef>
                <a:spcPts val="10"/>
              </a:spcBef>
            </a:pP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marL="179070" algn="ctr">
              <a:lnSpc>
                <a:spcPct val="100000"/>
              </a:lnSpc>
              <a:spcBef>
                <a:spcPts val="4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(776</a:t>
            </a:r>
            <a:r>
              <a:rPr sz="5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620)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26862" y="6341556"/>
            <a:ext cx="1167765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3740" marR="5080" indent="-146685">
              <a:lnSpc>
                <a:spcPct val="107200"/>
              </a:lnSpc>
              <a:spcBef>
                <a:spcPts val="9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Nouvelle-Aquitaine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(349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080)</a:t>
            </a:r>
            <a:endParaRPr sz="500">
              <a:latin typeface="Roboto"/>
              <a:cs typeface="Roboto"/>
            </a:endParaRPr>
          </a:p>
          <a:p>
            <a:pPr marL="213995" algn="ctr">
              <a:lnSpc>
                <a:spcPct val="100000"/>
              </a:lnSpc>
              <a:spcBef>
                <a:spcPts val="1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marL="213995" algn="ctr">
              <a:lnSpc>
                <a:spcPct val="100000"/>
              </a:lnSpc>
              <a:spcBef>
                <a:spcPts val="4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947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700)</a:t>
            </a:r>
            <a:endParaRPr sz="500">
              <a:latin typeface="Roboto"/>
              <a:cs typeface="Roboto"/>
            </a:endParaRPr>
          </a:p>
          <a:p>
            <a:pPr marL="12700" marR="8255" algn="ctr">
              <a:lnSpc>
                <a:spcPts val="64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EPCI de 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FM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ne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comportant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pas de 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(481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250)</a:t>
            </a:r>
            <a:endParaRPr sz="500">
              <a:latin typeface="Roboto"/>
              <a:cs typeface="Roboto"/>
            </a:endParaRPr>
          </a:p>
          <a:p>
            <a:pPr marL="467359" algn="ctr">
              <a:lnSpc>
                <a:spcPts val="585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marL="468630" algn="ctr">
              <a:lnSpc>
                <a:spcPct val="100000"/>
              </a:lnSpc>
              <a:spcBef>
                <a:spcPts val="4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(4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329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070)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562669" y="200680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3395" y="0"/>
                </a:moveTo>
                <a:lnTo>
                  <a:pt x="0" y="0"/>
                </a:lnTo>
                <a:lnTo>
                  <a:pt x="0" y="43395"/>
                </a:lnTo>
                <a:lnTo>
                  <a:pt x="43395" y="43395"/>
                </a:lnTo>
                <a:lnTo>
                  <a:pt x="43395" y="0"/>
                </a:lnTo>
                <a:close/>
              </a:path>
            </a:pathLst>
          </a:custGeom>
          <a:solidFill>
            <a:srgbClr val="48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2613355" y="1929955"/>
            <a:ext cx="1138555" cy="27876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Seul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enfant</a:t>
            </a:r>
            <a:r>
              <a:rPr sz="600" b="1" spc="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i="1" spc="15" baseline="5555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750" i="1" spc="7" baseline="55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i="1" spc="15" baseline="5555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750" baseline="5555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Couple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avec</a:t>
            </a:r>
            <a:r>
              <a:rPr sz="6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enfant(s)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930154" y="200680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3395" y="0"/>
                </a:moveTo>
                <a:lnTo>
                  <a:pt x="0" y="0"/>
                </a:lnTo>
                <a:lnTo>
                  <a:pt x="0" y="43395"/>
                </a:lnTo>
                <a:lnTo>
                  <a:pt x="43395" y="43395"/>
                </a:lnTo>
                <a:lnTo>
                  <a:pt x="43395" y="0"/>
                </a:lnTo>
                <a:close/>
              </a:path>
            </a:pathLst>
          </a:custGeom>
          <a:solidFill>
            <a:srgbClr val="6F9A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3981178" y="1929955"/>
            <a:ext cx="852805" cy="27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8400"/>
              </a:lnSpc>
              <a:spcBef>
                <a:spcPts val="9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Couple sans enfant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Famille</a:t>
            </a:r>
            <a:r>
              <a:rPr sz="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monoparentale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2562669" y="213335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3395" y="0"/>
                </a:moveTo>
                <a:lnTo>
                  <a:pt x="0" y="0"/>
                </a:lnTo>
                <a:lnTo>
                  <a:pt x="0" y="43395"/>
                </a:lnTo>
                <a:lnTo>
                  <a:pt x="43395" y="43395"/>
                </a:lnTo>
                <a:lnTo>
                  <a:pt x="43395" y="0"/>
                </a:lnTo>
                <a:close/>
              </a:path>
            </a:pathLst>
          </a:custGeom>
          <a:solidFill>
            <a:srgbClr val="A3B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930154" y="213335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43395" y="0"/>
                </a:moveTo>
                <a:lnTo>
                  <a:pt x="0" y="0"/>
                </a:lnTo>
                <a:lnTo>
                  <a:pt x="0" y="43395"/>
                </a:lnTo>
                <a:lnTo>
                  <a:pt x="43395" y="43395"/>
                </a:lnTo>
                <a:lnTo>
                  <a:pt x="43395" y="0"/>
                </a:lnTo>
                <a:close/>
              </a:path>
            </a:pathLst>
          </a:custGeom>
          <a:solidFill>
            <a:srgbClr val="C7D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413311" y="1967634"/>
            <a:ext cx="1229995" cy="2178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d'allocataires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isolés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2020)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653490" y="3909658"/>
            <a:ext cx="13525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i="1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1050">
              <a:latin typeface="Roboto"/>
              <a:cs typeface="Roboto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A4B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60666" y="7569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>
            <a:spLocks noGrp="1"/>
          </p:cNvSpPr>
          <p:nvPr>
            <p:ph type="title"/>
          </p:nvPr>
        </p:nvSpPr>
        <p:spPr>
          <a:xfrm>
            <a:off x="1945052" y="47289"/>
            <a:ext cx="2270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Dynamiques</a:t>
            </a:r>
            <a:r>
              <a:rPr spc="-70" dirty="0">
                <a:solidFill>
                  <a:srgbClr val="231F20"/>
                </a:solidFill>
              </a:rPr>
              <a:t> </a:t>
            </a:r>
            <a:r>
              <a:rPr spc="-5" dirty="0">
                <a:solidFill>
                  <a:srgbClr val="231F20"/>
                </a:solidFill>
              </a:rPr>
              <a:t>territoriales</a:t>
            </a:r>
          </a:p>
        </p:txBody>
      </p:sp>
      <p:sp>
        <p:nvSpPr>
          <p:cNvPr id="164" name="object 164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66" name="object 166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18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67" name="object 16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B130D998-039A-E15D-6453-129AB417753C}"/>
              </a:ext>
            </a:extLst>
          </p:cNvPr>
          <p:cNvSpPr txBox="1"/>
          <p:nvPr/>
        </p:nvSpPr>
        <p:spPr>
          <a:xfrm>
            <a:off x="6348691" y="2566237"/>
            <a:ext cx="3689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part non négligeable de familles monoparentales parmi les allocataires (19% d’allocataires </a:t>
            </a:r>
            <a:r>
              <a:rPr lang="fr-FR" dirty="0" err="1"/>
              <a:t>monoparents</a:t>
            </a:r>
            <a:r>
              <a:rPr lang="fr-FR" dirty="0"/>
              <a:t> contre 18% d’allocataires en couple)</a:t>
            </a:r>
          </a:p>
          <a:p>
            <a:r>
              <a:rPr lang="fr-FR" dirty="0"/>
              <a:t>56% des allocataires CAF en Nouvelle Aquitaine sont des personnes isolées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7300" y="614080"/>
            <a:ext cx="102222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5F73"/>
                </a:solidFill>
              </a:rPr>
              <a:t>Quels</a:t>
            </a:r>
            <a:r>
              <a:rPr sz="2800" spc="-114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sont</a:t>
            </a:r>
            <a:r>
              <a:rPr sz="2800" spc="-1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les</a:t>
            </a:r>
            <a:r>
              <a:rPr sz="2800" spc="-114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enjeux</a:t>
            </a:r>
            <a:r>
              <a:rPr sz="2800" spc="-114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autour</a:t>
            </a:r>
            <a:r>
              <a:rPr sz="2800" spc="-10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de</a:t>
            </a:r>
            <a:r>
              <a:rPr sz="2800" spc="-114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la</a:t>
            </a:r>
            <a:r>
              <a:rPr sz="2800" spc="-114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monoparentalité</a:t>
            </a:r>
            <a:r>
              <a:rPr sz="2800" spc="-114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dans</a:t>
            </a:r>
            <a:r>
              <a:rPr sz="2800" spc="-114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les</a:t>
            </a:r>
            <a:r>
              <a:rPr sz="2800" spc="-1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QP</a:t>
            </a:r>
            <a:r>
              <a:rPr sz="2800" spc="-114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?</a:t>
            </a:r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360552" y="1287005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6830" y="2498832"/>
            <a:ext cx="4778375" cy="5105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familles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monoparentales parmi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allocataires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Caf</a:t>
            </a:r>
            <a:endParaRPr sz="1400">
              <a:latin typeface="Roboto"/>
              <a:cs typeface="Roboto"/>
            </a:endParaRPr>
          </a:p>
          <a:p>
            <a:pPr marL="17145">
              <a:lnSpc>
                <a:spcPct val="100000"/>
              </a:lnSpc>
              <a:spcBef>
                <a:spcPts val="39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Cnaf,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2016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2020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9343" y="3076181"/>
            <a:ext cx="6381750" cy="1835785"/>
            <a:chOff x="339343" y="3076181"/>
            <a:chExt cx="6381750" cy="1835785"/>
          </a:xfrm>
        </p:grpSpPr>
        <p:sp>
          <p:nvSpPr>
            <p:cNvPr id="17" name="object 17"/>
            <p:cNvSpPr/>
            <p:nvPr/>
          </p:nvSpPr>
          <p:spPr>
            <a:xfrm>
              <a:off x="339343" y="3076181"/>
              <a:ext cx="6381750" cy="891540"/>
            </a:xfrm>
            <a:custGeom>
              <a:avLst/>
              <a:gdLst/>
              <a:ahLst/>
              <a:cxnLst/>
              <a:rect l="l" t="t" r="r" b="b"/>
              <a:pathLst>
                <a:path w="6381750" h="891539">
                  <a:moveTo>
                    <a:pt x="6381724" y="0"/>
                  </a:moveTo>
                  <a:lnTo>
                    <a:pt x="0" y="0"/>
                  </a:lnTo>
                  <a:lnTo>
                    <a:pt x="0" y="891095"/>
                  </a:lnTo>
                  <a:lnTo>
                    <a:pt x="6381724" y="891095"/>
                  </a:lnTo>
                  <a:lnTo>
                    <a:pt x="6381724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18826" y="3986542"/>
              <a:ext cx="269709" cy="385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5591" y="3986542"/>
              <a:ext cx="106832" cy="3853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65916" y="3965523"/>
              <a:ext cx="7620" cy="91440"/>
            </a:xfrm>
            <a:custGeom>
              <a:avLst/>
              <a:gdLst/>
              <a:ahLst/>
              <a:cxnLst/>
              <a:rect l="l" t="t" r="r" b="b"/>
              <a:pathLst>
                <a:path w="7620" h="91439">
                  <a:moveTo>
                    <a:pt x="7010" y="71818"/>
                  </a:moveTo>
                  <a:lnTo>
                    <a:pt x="0" y="71818"/>
                  </a:lnTo>
                  <a:lnTo>
                    <a:pt x="0" y="91084"/>
                  </a:lnTo>
                  <a:lnTo>
                    <a:pt x="7010" y="91084"/>
                  </a:lnTo>
                  <a:lnTo>
                    <a:pt x="7010" y="71818"/>
                  </a:lnTo>
                  <a:close/>
                </a:path>
                <a:path w="7620" h="91439">
                  <a:moveTo>
                    <a:pt x="7010" y="45542"/>
                  </a:moveTo>
                  <a:lnTo>
                    <a:pt x="0" y="45542"/>
                  </a:lnTo>
                  <a:lnTo>
                    <a:pt x="0" y="64808"/>
                  </a:lnTo>
                  <a:lnTo>
                    <a:pt x="7010" y="64808"/>
                  </a:lnTo>
                  <a:lnTo>
                    <a:pt x="7010" y="45542"/>
                  </a:lnTo>
                  <a:close/>
                </a:path>
                <a:path w="7620" h="91439">
                  <a:moveTo>
                    <a:pt x="7010" y="19278"/>
                  </a:moveTo>
                  <a:lnTo>
                    <a:pt x="0" y="19278"/>
                  </a:lnTo>
                  <a:lnTo>
                    <a:pt x="0" y="38544"/>
                  </a:lnTo>
                  <a:lnTo>
                    <a:pt x="7010" y="38544"/>
                  </a:lnTo>
                  <a:lnTo>
                    <a:pt x="7010" y="19278"/>
                  </a:lnTo>
                  <a:close/>
                </a:path>
                <a:path w="7620" h="91439">
                  <a:moveTo>
                    <a:pt x="7010" y="0"/>
                  </a:moveTo>
                  <a:lnTo>
                    <a:pt x="0" y="0"/>
                  </a:lnTo>
                  <a:lnTo>
                    <a:pt x="0" y="12268"/>
                  </a:lnTo>
                  <a:lnTo>
                    <a:pt x="7010" y="1226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53151" y="3986542"/>
              <a:ext cx="587057" cy="385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65531" y="3986542"/>
              <a:ext cx="61302" cy="385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355029" y="3965523"/>
              <a:ext cx="7620" cy="91440"/>
            </a:xfrm>
            <a:custGeom>
              <a:avLst/>
              <a:gdLst/>
              <a:ahLst/>
              <a:cxnLst/>
              <a:rect l="l" t="t" r="r" b="b"/>
              <a:pathLst>
                <a:path w="7620" h="91439">
                  <a:moveTo>
                    <a:pt x="7010" y="71818"/>
                  </a:moveTo>
                  <a:lnTo>
                    <a:pt x="0" y="71818"/>
                  </a:lnTo>
                  <a:lnTo>
                    <a:pt x="0" y="91084"/>
                  </a:lnTo>
                  <a:lnTo>
                    <a:pt x="7010" y="91084"/>
                  </a:lnTo>
                  <a:lnTo>
                    <a:pt x="7010" y="71818"/>
                  </a:lnTo>
                  <a:close/>
                </a:path>
                <a:path w="7620" h="91439">
                  <a:moveTo>
                    <a:pt x="7010" y="45542"/>
                  </a:moveTo>
                  <a:lnTo>
                    <a:pt x="0" y="45542"/>
                  </a:lnTo>
                  <a:lnTo>
                    <a:pt x="0" y="64808"/>
                  </a:lnTo>
                  <a:lnTo>
                    <a:pt x="7010" y="64808"/>
                  </a:lnTo>
                  <a:lnTo>
                    <a:pt x="7010" y="45542"/>
                  </a:lnTo>
                  <a:close/>
                </a:path>
                <a:path w="7620" h="91439">
                  <a:moveTo>
                    <a:pt x="7010" y="19278"/>
                  </a:moveTo>
                  <a:lnTo>
                    <a:pt x="0" y="19278"/>
                  </a:lnTo>
                  <a:lnTo>
                    <a:pt x="0" y="38544"/>
                  </a:lnTo>
                  <a:lnTo>
                    <a:pt x="7010" y="38544"/>
                  </a:lnTo>
                  <a:lnTo>
                    <a:pt x="7010" y="19278"/>
                  </a:lnTo>
                  <a:close/>
                </a:path>
                <a:path w="7620" h="91439">
                  <a:moveTo>
                    <a:pt x="7010" y="0"/>
                  </a:moveTo>
                  <a:lnTo>
                    <a:pt x="0" y="0"/>
                  </a:lnTo>
                  <a:lnTo>
                    <a:pt x="0" y="12268"/>
                  </a:lnTo>
                  <a:lnTo>
                    <a:pt x="7010" y="1226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826" y="4081119"/>
              <a:ext cx="253949" cy="385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27396" y="4081119"/>
              <a:ext cx="35026" cy="3853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65916" y="4063606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010" y="26276"/>
                  </a:moveTo>
                  <a:lnTo>
                    <a:pt x="0" y="26276"/>
                  </a:lnTo>
                  <a:lnTo>
                    <a:pt x="0" y="45542"/>
                  </a:lnTo>
                  <a:lnTo>
                    <a:pt x="7010" y="45542"/>
                  </a:lnTo>
                  <a:lnTo>
                    <a:pt x="7010" y="26276"/>
                  </a:lnTo>
                  <a:close/>
                </a:path>
                <a:path w="7620" h="45720">
                  <a:moveTo>
                    <a:pt x="7010" y="0"/>
                  </a:moveTo>
                  <a:lnTo>
                    <a:pt x="0" y="0"/>
                  </a:lnTo>
                  <a:lnTo>
                    <a:pt x="0" y="19265"/>
                  </a:lnTo>
                  <a:lnTo>
                    <a:pt x="7010" y="1926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53151" y="4081119"/>
              <a:ext cx="464108" cy="38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65531" y="4081119"/>
              <a:ext cx="131356" cy="3853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355029" y="4063606"/>
              <a:ext cx="7620" cy="91440"/>
            </a:xfrm>
            <a:custGeom>
              <a:avLst/>
              <a:gdLst/>
              <a:ahLst/>
              <a:cxnLst/>
              <a:rect l="l" t="t" r="r" b="b"/>
              <a:pathLst>
                <a:path w="7620" h="91439">
                  <a:moveTo>
                    <a:pt x="7010" y="78816"/>
                  </a:moveTo>
                  <a:lnTo>
                    <a:pt x="0" y="78816"/>
                  </a:lnTo>
                  <a:lnTo>
                    <a:pt x="0" y="91071"/>
                  </a:lnTo>
                  <a:lnTo>
                    <a:pt x="7010" y="91071"/>
                  </a:lnTo>
                  <a:lnTo>
                    <a:pt x="7010" y="78816"/>
                  </a:lnTo>
                  <a:close/>
                </a:path>
                <a:path w="7620" h="91439">
                  <a:moveTo>
                    <a:pt x="7010" y="52539"/>
                  </a:moveTo>
                  <a:lnTo>
                    <a:pt x="0" y="52539"/>
                  </a:lnTo>
                  <a:lnTo>
                    <a:pt x="0" y="71805"/>
                  </a:lnTo>
                  <a:lnTo>
                    <a:pt x="7010" y="71805"/>
                  </a:lnTo>
                  <a:lnTo>
                    <a:pt x="7010" y="52539"/>
                  </a:lnTo>
                  <a:close/>
                </a:path>
                <a:path w="7620" h="91439">
                  <a:moveTo>
                    <a:pt x="7010" y="26276"/>
                  </a:moveTo>
                  <a:lnTo>
                    <a:pt x="0" y="26276"/>
                  </a:lnTo>
                  <a:lnTo>
                    <a:pt x="0" y="45542"/>
                  </a:lnTo>
                  <a:lnTo>
                    <a:pt x="7010" y="45542"/>
                  </a:lnTo>
                  <a:lnTo>
                    <a:pt x="7010" y="26276"/>
                  </a:lnTo>
                  <a:close/>
                </a:path>
                <a:path w="7620" h="91439">
                  <a:moveTo>
                    <a:pt x="7010" y="0"/>
                  </a:moveTo>
                  <a:lnTo>
                    <a:pt x="0" y="0"/>
                  </a:lnTo>
                  <a:lnTo>
                    <a:pt x="0" y="19265"/>
                  </a:lnTo>
                  <a:lnTo>
                    <a:pt x="7010" y="1926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18826" y="4175696"/>
              <a:ext cx="248691" cy="385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65916" y="4116146"/>
              <a:ext cx="122605" cy="9808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65916" y="4154690"/>
              <a:ext cx="7620" cy="59690"/>
            </a:xfrm>
            <a:custGeom>
              <a:avLst/>
              <a:gdLst/>
              <a:ahLst/>
              <a:cxnLst/>
              <a:rect l="l" t="t" r="r" b="b"/>
              <a:pathLst>
                <a:path w="7620" h="59689">
                  <a:moveTo>
                    <a:pt x="7010" y="40271"/>
                  </a:moveTo>
                  <a:lnTo>
                    <a:pt x="0" y="40271"/>
                  </a:lnTo>
                  <a:lnTo>
                    <a:pt x="0" y="59537"/>
                  </a:lnTo>
                  <a:lnTo>
                    <a:pt x="7010" y="59537"/>
                  </a:lnTo>
                  <a:lnTo>
                    <a:pt x="7010" y="40271"/>
                  </a:lnTo>
                  <a:close/>
                </a:path>
                <a:path w="7620" h="59689">
                  <a:moveTo>
                    <a:pt x="7010" y="14008"/>
                  </a:moveTo>
                  <a:lnTo>
                    <a:pt x="0" y="14008"/>
                  </a:lnTo>
                  <a:lnTo>
                    <a:pt x="0" y="33274"/>
                  </a:lnTo>
                  <a:lnTo>
                    <a:pt x="7010" y="33274"/>
                  </a:lnTo>
                  <a:lnTo>
                    <a:pt x="7010" y="14008"/>
                  </a:lnTo>
                  <a:close/>
                </a:path>
                <a:path w="7620" h="59689">
                  <a:moveTo>
                    <a:pt x="7010" y="0"/>
                  </a:moveTo>
                  <a:lnTo>
                    <a:pt x="0" y="0"/>
                  </a:lnTo>
                  <a:lnTo>
                    <a:pt x="0" y="6997"/>
                  </a:lnTo>
                  <a:lnTo>
                    <a:pt x="7010" y="6997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53151" y="4175696"/>
              <a:ext cx="434339" cy="385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65531" y="4175696"/>
              <a:ext cx="73558" cy="3853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55029" y="4154690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92811"/>
                  </a:moveTo>
                  <a:lnTo>
                    <a:pt x="0" y="92811"/>
                  </a:lnTo>
                  <a:lnTo>
                    <a:pt x="0" y="94564"/>
                  </a:lnTo>
                  <a:lnTo>
                    <a:pt x="7010" y="94564"/>
                  </a:lnTo>
                  <a:lnTo>
                    <a:pt x="7010" y="92811"/>
                  </a:lnTo>
                  <a:close/>
                </a:path>
                <a:path w="7620" h="94614">
                  <a:moveTo>
                    <a:pt x="7010" y="66548"/>
                  </a:moveTo>
                  <a:lnTo>
                    <a:pt x="0" y="66548"/>
                  </a:lnTo>
                  <a:lnTo>
                    <a:pt x="0" y="85813"/>
                  </a:lnTo>
                  <a:lnTo>
                    <a:pt x="7010" y="85813"/>
                  </a:lnTo>
                  <a:lnTo>
                    <a:pt x="7010" y="66548"/>
                  </a:lnTo>
                  <a:close/>
                </a:path>
                <a:path w="7620" h="94614">
                  <a:moveTo>
                    <a:pt x="7010" y="40271"/>
                  </a:moveTo>
                  <a:lnTo>
                    <a:pt x="0" y="40271"/>
                  </a:lnTo>
                  <a:lnTo>
                    <a:pt x="0" y="59537"/>
                  </a:lnTo>
                  <a:lnTo>
                    <a:pt x="7010" y="59537"/>
                  </a:lnTo>
                  <a:lnTo>
                    <a:pt x="7010" y="40271"/>
                  </a:lnTo>
                  <a:close/>
                </a:path>
                <a:path w="7620" h="94614">
                  <a:moveTo>
                    <a:pt x="7010" y="14008"/>
                  </a:moveTo>
                  <a:lnTo>
                    <a:pt x="0" y="14008"/>
                  </a:lnTo>
                  <a:lnTo>
                    <a:pt x="0" y="33274"/>
                  </a:lnTo>
                  <a:lnTo>
                    <a:pt x="7010" y="33274"/>
                  </a:lnTo>
                  <a:lnTo>
                    <a:pt x="7010" y="14008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6997"/>
                  </a:lnTo>
                  <a:lnTo>
                    <a:pt x="7010" y="6997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18826" y="4270273"/>
              <a:ext cx="246938" cy="3853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32985" y="4221238"/>
              <a:ext cx="239941" cy="875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65916" y="4249254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77076"/>
                  </a:moveTo>
                  <a:lnTo>
                    <a:pt x="0" y="77076"/>
                  </a:lnTo>
                  <a:lnTo>
                    <a:pt x="0" y="94576"/>
                  </a:lnTo>
                  <a:lnTo>
                    <a:pt x="7010" y="94576"/>
                  </a:lnTo>
                  <a:lnTo>
                    <a:pt x="7010" y="77076"/>
                  </a:lnTo>
                  <a:close/>
                </a:path>
                <a:path w="7620" h="94614">
                  <a:moveTo>
                    <a:pt x="7010" y="50787"/>
                  </a:moveTo>
                  <a:lnTo>
                    <a:pt x="0" y="50787"/>
                  </a:lnTo>
                  <a:lnTo>
                    <a:pt x="0" y="70053"/>
                  </a:lnTo>
                  <a:lnTo>
                    <a:pt x="7010" y="70053"/>
                  </a:lnTo>
                  <a:lnTo>
                    <a:pt x="7010" y="50787"/>
                  </a:lnTo>
                  <a:close/>
                </a:path>
                <a:path w="7620" h="94614">
                  <a:moveTo>
                    <a:pt x="7010" y="24511"/>
                  </a:moveTo>
                  <a:lnTo>
                    <a:pt x="0" y="24511"/>
                  </a:lnTo>
                  <a:lnTo>
                    <a:pt x="0" y="43776"/>
                  </a:lnTo>
                  <a:lnTo>
                    <a:pt x="7010" y="43776"/>
                  </a:lnTo>
                  <a:lnTo>
                    <a:pt x="7010" y="24511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17513"/>
                  </a:lnTo>
                  <a:lnTo>
                    <a:pt x="7010" y="1751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53151" y="4270273"/>
              <a:ext cx="485127" cy="385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65531" y="4270273"/>
              <a:ext cx="36779" cy="3853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355029" y="4249254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77076"/>
                  </a:moveTo>
                  <a:lnTo>
                    <a:pt x="0" y="77076"/>
                  </a:lnTo>
                  <a:lnTo>
                    <a:pt x="0" y="94576"/>
                  </a:lnTo>
                  <a:lnTo>
                    <a:pt x="7010" y="94576"/>
                  </a:lnTo>
                  <a:lnTo>
                    <a:pt x="7010" y="77076"/>
                  </a:lnTo>
                  <a:close/>
                </a:path>
                <a:path w="7620" h="94614">
                  <a:moveTo>
                    <a:pt x="7010" y="50787"/>
                  </a:moveTo>
                  <a:lnTo>
                    <a:pt x="0" y="50787"/>
                  </a:lnTo>
                  <a:lnTo>
                    <a:pt x="0" y="70053"/>
                  </a:lnTo>
                  <a:lnTo>
                    <a:pt x="7010" y="70053"/>
                  </a:lnTo>
                  <a:lnTo>
                    <a:pt x="7010" y="50787"/>
                  </a:lnTo>
                  <a:close/>
                </a:path>
                <a:path w="7620" h="94614">
                  <a:moveTo>
                    <a:pt x="7010" y="24511"/>
                  </a:moveTo>
                  <a:lnTo>
                    <a:pt x="0" y="24511"/>
                  </a:lnTo>
                  <a:lnTo>
                    <a:pt x="0" y="43776"/>
                  </a:lnTo>
                  <a:lnTo>
                    <a:pt x="7010" y="43776"/>
                  </a:lnTo>
                  <a:lnTo>
                    <a:pt x="7010" y="24511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17513"/>
                  </a:lnTo>
                  <a:lnTo>
                    <a:pt x="7010" y="1751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18826" y="4364850"/>
              <a:ext cx="229425" cy="3853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76431" y="4364850"/>
              <a:ext cx="5257" cy="385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865916" y="4343831"/>
              <a:ext cx="7620" cy="54610"/>
            </a:xfrm>
            <a:custGeom>
              <a:avLst/>
              <a:gdLst/>
              <a:ahLst/>
              <a:cxnLst/>
              <a:rect l="l" t="t" r="r" b="b"/>
              <a:pathLst>
                <a:path w="7620" h="54610">
                  <a:moveTo>
                    <a:pt x="7010" y="35026"/>
                  </a:moveTo>
                  <a:lnTo>
                    <a:pt x="0" y="35026"/>
                  </a:lnTo>
                  <a:lnTo>
                    <a:pt x="0" y="54292"/>
                  </a:lnTo>
                  <a:lnTo>
                    <a:pt x="7010" y="54292"/>
                  </a:lnTo>
                  <a:lnTo>
                    <a:pt x="7010" y="35026"/>
                  </a:lnTo>
                  <a:close/>
                </a:path>
                <a:path w="7620" h="54610">
                  <a:moveTo>
                    <a:pt x="7010" y="8763"/>
                  </a:moveTo>
                  <a:lnTo>
                    <a:pt x="0" y="8763"/>
                  </a:lnTo>
                  <a:lnTo>
                    <a:pt x="0" y="28028"/>
                  </a:lnTo>
                  <a:lnTo>
                    <a:pt x="7010" y="28028"/>
                  </a:lnTo>
                  <a:lnTo>
                    <a:pt x="7010" y="8763"/>
                  </a:lnTo>
                  <a:close/>
                </a:path>
                <a:path w="7620" h="54610">
                  <a:moveTo>
                    <a:pt x="7010" y="0"/>
                  </a:moveTo>
                  <a:lnTo>
                    <a:pt x="0" y="0"/>
                  </a:lnTo>
                  <a:lnTo>
                    <a:pt x="0" y="1752"/>
                  </a:lnTo>
                  <a:lnTo>
                    <a:pt x="7010" y="1752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53151" y="4364850"/>
              <a:ext cx="514908" cy="385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65531" y="4364850"/>
              <a:ext cx="113842" cy="3853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355029" y="4343831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87579"/>
                  </a:moveTo>
                  <a:lnTo>
                    <a:pt x="0" y="87579"/>
                  </a:lnTo>
                  <a:lnTo>
                    <a:pt x="0" y="94576"/>
                  </a:lnTo>
                  <a:lnTo>
                    <a:pt x="7010" y="94576"/>
                  </a:lnTo>
                  <a:lnTo>
                    <a:pt x="7010" y="87579"/>
                  </a:lnTo>
                  <a:close/>
                </a:path>
                <a:path w="7620" h="94614">
                  <a:moveTo>
                    <a:pt x="7010" y="61302"/>
                  </a:moveTo>
                  <a:lnTo>
                    <a:pt x="0" y="61302"/>
                  </a:lnTo>
                  <a:lnTo>
                    <a:pt x="0" y="80556"/>
                  </a:lnTo>
                  <a:lnTo>
                    <a:pt x="7010" y="80556"/>
                  </a:lnTo>
                  <a:lnTo>
                    <a:pt x="7010" y="61302"/>
                  </a:lnTo>
                  <a:close/>
                </a:path>
                <a:path w="7620" h="94614">
                  <a:moveTo>
                    <a:pt x="7010" y="35026"/>
                  </a:moveTo>
                  <a:lnTo>
                    <a:pt x="0" y="35026"/>
                  </a:lnTo>
                  <a:lnTo>
                    <a:pt x="0" y="54292"/>
                  </a:lnTo>
                  <a:lnTo>
                    <a:pt x="7010" y="54292"/>
                  </a:lnTo>
                  <a:lnTo>
                    <a:pt x="7010" y="35026"/>
                  </a:lnTo>
                  <a:close/>
                </a:path>
                <a:path w="7620" h="94614">
                  <a:moveTo>
                    <a:pt x="7010" y="8763"/>
                  </a:moveTo>
                  <a:lnTo>
                    <a:pt x="0" y="8763"/>
                  </a:lnTo>
                  <a:lnTo>
                    <a:pt x="0" y="28028"/>
                  </a:lnTo>
                  <a:lnTo>
                    <a:pt x="7010" y="28028"/>
                  </a:lnTo>
                  <a:lnTo>
                    <a:pt x="7010" y="8763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1752"/>
                  </a:lnTo>
                  <a:lnTo>
                    <a:pt x="7010" y="1752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18826" y="4459414"/>
              <a:ext cx="225932" cy="3853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94110" y="4405134"/>
              <a:ext cx="78816" cy="9281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865916" y="4438395"/>
              <a:ext cx="7620" cy="91440"/>
            </a:xfrm>
            <a:custGeom>
              <a:avLst/>
              <a:gdLst/>
              <a:ahLst/>
              <a:cxnLst/>
              <a:rect l="l" t="t" r="r" b="b"/>
              <a:pathLst>
                <a:path w="7620" h="91439">
                  <a:moveTo>
                    <a:pt x="7010" y="71818"/>
                  </a:moveTo>
                  <a:lnTo>
                    <a:pt x="0" y="71818"/>
                  </a:lnTo>
                  <a:lnTo>
                    <a:pt x="0" y="91084"/>
                  </a:lnTo>
                  <a:lnTo>
                    <a:pt x="7010" y="91084"/>
                  </a:lnTo>
                  <a:lnTo>
                    <a:pt x="7010" y="71818"/>
                  </a:lnTo>
                  <a:close/>
                </a:path>
                <a:path w="7620" h="91439">
                  <a:moveTo>
                    <a:pt x="7010" y="45554"/>
                  </a:moveTo>
                  <a:lnTo>
                    <a:pt x="0" y="45554"/>
                  </a:lnTo>
                  <a:lnTo>
                    <a:pt x="0" y="64808"/>
                  </a:lnTo>
                  <a:lnTo>
                    <a:pt x="7010" y="64808"/>
                  </a:lnTo>
                  <a:lnTo>
                    <a:pt x="7010" y="45554"/>
                  </a:lnTo>
                  <a:close/>
                </a:path>
                <a:path w="7620" h="91439">
                  <a:moveTo>
                    <a:pt x="7010" y="19278"/>
                  </a:moveTo>
                  <a:lnTo>
                    <a:pt x="0" y="19278"/>
                  </a:lnTo>
                  <a:lnTo>
                    <a:pt x="0" y="38531"/>
                  </a:lnTo>
                  <a:lnTo>
                    <a:pt x="7010" y="38531"/>
                  </a:lnTo>
                  <a:lnTo>
                    <a:pt x="7010" y="19278"/>
                  </a:lnTo>
                  <a:close/>
                </a:path>
                <a:path w="7620" h="91439">
                  <a:moveTo>
                    <a:pt x="7010" y="0"/>
                  </a:moveTo>
                  <a:lnTo>
                    <a:pt x="0" y="0"/>
                  </a:lnTo>
                  <a:lnTo>
                    <a:pt x="0" y="12268"/>
                  </a:lnTo>
                  <a:lnTo>
                    <a:pt x="7010" y="1226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53151" y="4459414"/>
              <a:ext cx="504393" cy="3853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86728" y="4459414"/>
              <a:ext cx="64795" cy="385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355029" y="4438395"/>
              <a:ext cx="7620" cy="65405"/>
            </a:xfrm>
            <a:custGeom>
              <a:avLst/>
              <a:gdLst/>
              <a:ahLst/>
              <a:cxnLst/>
              <a:rect l="l" t="t" r="r" b="b"/>
              <a:pathLst>
                <a:path w="7620" h="65404">
                  <a:moveTo>
                    <a:pt x="7010" y="45554"/>
                  </a:moveTo>
                  <a:lnTo>
                    <a:pt x="0" y="45554"/>
                  </a:lnTo>
                  <a:lnTo>
                    <a:pt x="0" y="64808"/>
                  </a:lnTo>
                  <a:lnTo>
                    <a:pt x="7010" y="64808"/>
                  </a:lnTo>
                  <a:lnTo>
                    <a:pt x="7010" y="45554"/>
                  </a:lnTo>
                  <a:close/>
                </a:path>
                <a:path w="7620" h="65404">
                  <a:moveTo>
                    <a:pt x="7010" y="19278"/>
                  </a:moveTo>
                  <a:lnTo>
                    <a:pt x="0" y="19278"/>
                  </a:lnTo>
                  <a:lnTo>
                    <a:pt x="0" y="38531"/>
                  </a:lnTo>
                  <a:lnTo>
                    <a:pt x="7010" y="38531"/>
                  </a:lnTo>
                  <a:lnTo>
                    <a:pt x="7010" y="19278"/>
                  </a:lnTo>
                  <a:close/>
                </a:path>
                <a:path w="7620" h="65404">
                  <a:moveTo>
                    <a:pt x="7010" y="0"/>
                  </a:moveTo>
                  <a:lnTo>
                    <a:pt x="0" y="0"/>
                  </a:lnTo>
                  <a:lnTo>
                    <a:pt x="0" y="12268"/>
                  </a:lnTo>
                  <a:lnTo>
                    <a:pt x="7010" y="1226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18826" y="4553991"/>
              <a:ext cx="222427" cy="3853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76431" y="4553991"/>
              <a:ext cx="103327" cy="3853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865916" y="4536490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010" y="26263"/>
                  </a:moveTo>
                  <a:lnTo>
                    <a:pt x="0" y="26263"/>
                  </a:lnTo>
                  <a:lnTo>
                    <a:pt x="0" y="45529"/>
                  </a:lnTo>
                  <a:lnTo>
                    <a:pt x="7010" y="45529"/>
                  </a:lnTo>
                  <a:lnTo>
                    <a:pt x="7010" y="26263"/>
                  </a:lnTo>
                  <a:close/>
                </a:path>
                <a:path w="7620" h="45720">
                  <a:moveTo>
                    <a:pt x="7010" y="0"/>
                  </a:moveTo>
                  <a:lnTo>
                    <a:pt x="0" y="0"/>
                  </a:lnTo>
                  <a:lnTo>
                    <a:pt x="0" y="19253"/>
                  </a:lnTo>
                  <a:lnTo>
                    <a:pt x="7010" y="1925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53151" y="4553991"/>
              <a:ext cx="550278" cy="3853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55029" y="4510214"/>
              <a:ext cx="199656" cy="8230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355029" y="4536490"/>
              <a:ext cx="7620" cy="91440"/>
            </a:xfrm>
            <a:custGeom>
              <a:avLst/>
              <a:gdLst/>
              <a:ahLst/>
              <a:cxnLst/>
              <a:rect l="l" t="t" r="r" b="b"/>
              <a:pathLst>
                <a:path w="7620" h="91439">
                  <a:moveTo>
                    <a:pt x="7010" y="78803"/>
                  </a:moveTo>
                  <a:lnTo>
                    <a:pt x="0" y="78803"/>
                  </a:lnTo>
                  <a:lnTo>
                    <a:pt x="0" y="91071"/>
                  </a:lnTo>
                  <a:lnTo>
                    <a:pt x="7010" y="91071"/>
                  </a:lnTo>
                  <a:lnTo>
                    <a:pt x="7010" y="78803"/>
                  </a:lnTo>
                  <a:close/>
                </a:path>
                <a:path w="7620" h="91439">
                  <a:moveTo>
                    <a:pt x="7010" y="52539"/>
                  </a:moveTo>
                  <a:lnTo>
                    <a:pt x="0" y="52539"/>
                  </a:lnTo>
                  <a:lnTo>
                    <a:pt x="0" y="71793"/>
                  </a:lnTo>
                  <a:lnTo>
                    <a:pt x="7010" y="71793"/>
                  </a:lnTo>
                  <a:lnTo>
                    <a:pt x="7010" y="52539"/>
                  </a:lnTo>
                  <a:close/>
                </a:path>
                <a:path w="7620" h="91439">
                  <a:moveTo>
                    <a:pt x="7010" y="26263"/>
                  </a:moveTo>
                  <a:lnTo>
                    <a:pt x="0" y="26263"/>
                  </a:lnTo>
                  <a:lnTo>
                    <a:pt x="0" y="45529"/>
                  </a:lnTo>
                  <a:lnTo>
                    <a:pt x="7010" y="45529"/>
                  </a:lnTo>
                  <a:lnTo>
                    <a:pt x="7010" y="26263"/>
                  </a:lnTo>
                  <a:close/>
                </a:path>
                <a:path w="7620" h="91439">
                  <a:moveTo>
                    <a:pt x="7010" y="0"/>
                  </a:moveTo>
                  <a:lnTo>
                    <a:pt x="0" y="0"/>
                  </a:lnTo>
                  <a:lnTo>
                    <a:pt x="0" y="19253"/>
                  </a:lnTo>
                  <a:lnTo>
                    <a:pt x="7010" y="1925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18826" y="4648568"/>
              <a:ext cx="222427" cy="3853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57330" y="4589030"/>
              <a:ext cx="115595" cy="9806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865916" y="4627574"/>
              <a:ext cx="7620" cy="59690"/>
            </a:xfrm>
            <a:custGeom>
              <a:avLst/>
              <a:gdLst/>
              <a:ahLst/>
              <a:cxnLst/>
              <a:rect l="l" t="t" r="r" b="b"/>
              <a:pathLst>
                <a:path w="7620" h="59689">
                  <a:moveTo>
                    <a:pt x="7010" y="40284"/>
                  </a:moveTo>
                  <a:lnTo>
                    <a:pt x="0" y="40284"/>
                  </a:lnTo>
                  <a:lnTo>
                    <a:pt x="0" y="59524"/>
                  </a:lnTo>
                  <a:lnTo>
                    <a:pt x="7010" y="59524"/>
                  </a:lnTo>
                  <a:lnTo>
                    <a:pt x="7010" y="40284"/>
                  </a:lnTo>
                  <a:close/>
                </a:path>
                <a:path w="7620" h="59689">
                  <a:moveTo>
                    <a:pt x="7010" y="13995"/>
                  </a:moveTo>
                  <a:lnTo>
                    <a:pt x="0" y="13995"/>
                  </a:lnTo>
                  <a:lnTo>
                    <a:pt x="0" y="33261"/>
                  </a:lnTo>
                  <a:lnTo>
                    <a:pt x="7010" y="33261"/>
                  </a:lnTo>
                  <a:lnTo>
                    <a:pt x="7010" y="13995"/>
                  </a:lnTo>
                  <a:close/>
                </a:path>
                <a:path w="7620" h="59689">
                  <a:moveTo>
                    <a:pt x="7010" y="0"/>
                  </a:moveTo>
                  <a:lnTo>
                    <a:pt x="0" y="0"/>
                  </a:lnTo>
                  <a:lnTo>
                    <a:pt x="0" y="6985"/>
                  </a:lnTo>
                  <a:lnTo>
                    <a:pt x="7010" y="698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53151" y="4648568"/>
              <a:ext cx="497395" cy="3853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42773" y="4648568"/>
              <a:ext cx="8750" cy="3853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355029" y="4627574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92798"/>
                  </a:moveTo>
                  <a:lnTo>
                    <a:pt x="0" y="92798"/>
                  </a:lnTo>
                  <a:lnTo>
                    <a:pt x="0" y="94551"/>
                  </a:lnTo>
                  <a:lnTo>
                    <a:pt x="7010" y="94551"/>
                  </a:lnTo>
                  <a:lnTo>
                    <a:pt x="7010" y="92798"/>
                  </a:lnTo>
                  <a:close/>
                </a:path>
                <a:path w="7620" h="94614">
                  <a:moveTo>
                    <a:pt x="7010" y="66535"/>
                  </a:moveTo>
                  <a:lnTo>
                    <a:pt x="0" y="66535"/>
                  </a:lnTo>
                  <a:lnTo>
                    <a:pt x="0" y="85801"/>
                  </a:lnTo>
                  <a:lnTo>
                    <a:pt x="7010" y="85801"/>
                  </a:lnTo>
                  <a:lnTo>
                    <a:pt x="7010" y="66535"/>
                  </a:lnTo>
                  <a:close/>
                </a:path>
                <a:path w="7620" h="94614">
                  <a:moveTo>
                    <a:pt x="7010" y="40284"/>
                  </a:moveTo>
                  <a:lnTo>
                    <a:pt x="0" y="40284"/>
                  </a:lnTo>
                  <a:lnTo>
                    <a:pt x="0" y="59524"/>
                  </a:lnTo>
                  <a:lnTo>
                    <a:pt x="7010" y="59524"/>
                  </a:lnTo>
                  <a:lnTo>
                    <a:pt x="7010" y="40284"/>
                  </a:lnTo>
                  <a:close/>
                </a:path>
                <a:path w="7620" h="94614">
                  <a:moveTo>
                    <a:pt x="7010" y="13995"/>
                  </a:moveTo>
                  <a:lnTo>
                    <a:pt x="0" y="13995"/>
                  </a:lnTo>
                  <a:lnTo>
                    <a:pt x="0" y="33261"/>
                  </a:lnTo>
                  <a:lnTo>
                    <a:pt x="7010" y="33261"/>
                  </a:lnTo>
                  <a:lnTo>
                    <a:pt x="7010" y="13995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6985"/>
                  </a:lnTo>
                  <a:lnTo>
                    <a:pt x="7010" y="698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18826" y="4743577"/>
              <a:ext cx="220675" cy="3853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11966" y="4694110"/>
              <a:ext cx="260959" cy="8799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865916" y="4722202"/>
              <a:ext cx="7620" cy="95250"/>
            </a:xfrm>
            <a:custGeom>
              <a:avLst/>
              <a:gdLst/>
              <a:ahLst/>
              <a:cxnLst/>
              <a:rect l="l" t="t" r="r" b="b"/>
              <a:pathLst>
                <a:path w="7620" h="95250">
                  <a:moveTo>
                    <a:pt x="7010" y="77431"/>
                  </a:moveTo>
                  <a:lnTo>
                    <a:pt x="0" y="77431"/>
                  </a:lnTo>
                  <a:lnTo>
                    <a:pt x="0" y="94932"/>
                  </a:lnTo>
                  <a:lnTo>
                    <a:pt x="7010" y="94932"/>
                  </a:lnTo>
                  <a:lnTo>
                    <a:pt x="7010" y="77431"/>
                  </a:lnTo>
                  <a:close/>
                </a:path>
                <a:path w="7620" h="95250">
                  <a:moveTo>
                    <a:pt x="7010" y="51168"/>
                  </a:moveTo>
                  <a:lnTo>
                    <a:pt x="0" y="51168"/>
                  </a:lnTo>
                  <a:lnTo>
                    <a:pt x="0" y="70421"/>
                  </a:lnTo>
                  <a:lnTo>
                    <a:pt x="7010" y="70421"/>
                  </a:lnTo>
                  <a:lnTo>
                    <a:pt x="7010" y="51168"/>
                  </a:lnTo>
                  <a:close/>
                </a:path>
                <a:path w="7620" h="95250">
                  <a:moveTo>
                    <a:pt x="7010" y="24879"/>
                  </a:moveTo>
                  <a:lnTo>
                    <a:pt x="0" y="24879"/>
                  </a:lnTo>
                  <a:lnTo>
                    <a:pt x="0" y="44145"/>
                  </a:lnTo>
                  <a:lnTo>
                    <a:pt x="7010" y="44145"/>
                  </a:lnTo>
                  <a:lnTo>
                    <a:pt x="7010" y="24879"/>
                  </a:lnTo>
                  <a:close/>
                </a:path>
                <a:path w="7620" h="95250">
                  <a:moveTo>
                    <a:pt x="7010" y="0"/>
                  </a:moveTo>
                  <a:lnTo>
                    <a:pt x="0" y="0"/>
                  </a:lnTo>
                  <a:lnTo>
                    <a:pt x="0" y="17868"/>
                  </a:lnTo>
                  <a:lnTo>
                    <a:pt x="7010" y="1786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53151" y="4743577"/>
              <a:ext cx="474624" cy="3853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65531" y="4743577"/>
              <a:ext cx="50787" cy="3853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355029" y="4722202"/>
              <a:ext cx="7620" cy="95250"/>
            </a:xfrm>
            <a:custGeom>
              <a:avLst/>
              <a:gdLst/>
              <a:ahLst/>
              <a:cxnLst/>
              <a:rect l="l" t="t" r="r" b="b"/>
              <a:pathLst>
                <a:path w="7620" h="95250">
                  <a:moveTo>
                    <a:pt x="7010" y="77431"/>
                  </a:moveTo>
                  <a:lnTo>
                    <a:pt x="0" y="77431"/>
                  </a:lnTo>
                  <a:lnTo>
                    <a:pt x="0" y="94932"/>
                  </a:lnTo>
                  <a:lnTo>
                    <a:pt x="7010" y="94932"/>
                  </a:lnTo>
                  <a:lnTo>
                    <a:pt x="7010" y="77431"/>
                  </a:lnTo>
                  <a:close/>
                </a:path>
                <a:path w="7620" h="95250">
                  <a:moveTo>
                    <a:pt x="7010" y="51168"/>
                  </a:moveTo>
                  <a:lnTo>
                    <a:pt x="0" y="51168"/>
                  </a:lnTo>
                  <a:lnTo>
                    <a:pt x="0" y="70421"/>
                  </a:lnTo>
                  <a:lnTo>
                    <a:pt x="7010" y="70421"/>
                  </a:lnTo>
                  <a:lnTo>
                    <a:pt x="7010" y="51168"/>
                  </a:lnTo>
                  <a:close/>
                </a:path>
                <a:path w="7620" h="95250">
                  <a:moveTo>
                    <a:pt x="7010" y="24879"/>
                  </a:moveTo>
                  <a:lnTo>
                    <a:pt x="0" y="24879"/>
                  </a:lnTo>
                  <a:lnTo>
                    <a:pt x="0" y="44145"/>
                  </a:lnTo>
                  <a:lnTo>
                    <a:pt x="7010" y="44145"/>
                  </a:lnTo>
                  <a:lnTo>
                    <a:pt x="7010" y="24879"/>
                  </a:lnTo>
                  <a:close/>
                </a:path>
                <a:path w="7620" h="95250">
                  <a:moveTo>
                    <a:pt x="7010" y="0"/>
                  </a:moveTo>
                  <a:lnTo>
                    <a:pt x="0" y="0"/>
                  </a:lnTo>
                  <a:lnTo>
                    <a:pt x="0" y="17868"/>
                  </a:lnTo>
                  <a:lnTo>
                    <a:pt x="7010" y="1786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518826" y="4838154"/>
              <a:ext cx="220675" cy="3853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76431" y="4838154"/>
              <a:ext cx="22771" cy="3853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865916" y="4817135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87591"/>
                  </a:moveTo>
                  <a:lnTo>
                    <a:pt x="0" y="87591"/>
                  </a:lnTo>
                  <a:lnTo>
                    <a:pt x="0" y="94576"/>
                  </a:lnTo>
                  <a:lnTo>
                    <a:pt x="7010" y="94576"/>
                  </a:lnTo>
                  <a:lnTo>
                    <a:pt x="7010" y="87591"/>
                  </a:lnTo>
                  <a:close/>
                </a:path>
                <a:path w="7620" h="94614">
                  <a:moveTo>
                    <a:pt x="7010" y="61302"/>
                  </a:moveTo>
                  <a:lnTo>
                    <a:pt x="0" y="61302"/>
                  </a:lnTo>
                  <a:lnTo>
                    <a:pt x="0" y="80568"/>
                  </a:lnTo>
                  <a:lnTo>
                    <a:pt x="7010" y="80568"/>
                  </a:lnTo>
                  <a:lnTo>
                    <a:pt x="7010" y="61302"/>
                  </a:lnTo>
                  <a:close/>
                </a:path>
                <a:path w="7620" h="94614">
                  <a:moveTo>
                    <a:pt x="7010" y="35039"/>
                  </a:moveTo>
                  <a:lnTo>
                    <a:pt x="0" y="35039"/>
                  </a:lnTo>
                  <a:lnTo>
                    <a:pt x="0" y="54292"/>
                  </a:lnTo>
                  <a:lnTo>
                    <a:pt x="7010" y="54292"/>
                  </a:lnTo>
                  <a:lnTo>
                    <a:pt x="7010" y="35039"/>
                  </a:lnTo>
                  <a:close/>
                </a:path>
                <a:path w="7620" h="94614">
                  <a:moveTo>
                    <a:pt x="7010" y="8763"/>
                  </a:moveTo>
                  <a:lnTo>
                    <a:pt x="0" y="8763"/>
                  </a:lnTo>
                  <a:lnTo>
                    <a:pt x="0" y="28028"/>
                  </a:lnTo>
                  <a:lnTo>
                    <a:pt x="7010" y="28028"/>
                  </a:lnTo>
                  <a:lnTo>
                    <a:pt x="7010" y="8763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1752"/>
                  </a:lnTo>
                  <a:lnTo>
                    <a:pt x="7010" y="1752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153151" y="4838154"/>
              <a:ext cx="583552" cy="3853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65531" y="4838154"/>
              <a:ext cx="59550" cy="3853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355029" y="4817135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87591"/>
                  </a:moveTo>
                  <a:lnTo>
                    <a:pt x="0" y="87591"/>
                  </a:lnTo>
                  <a:lnTo>
                    <a:pt x="0" y="94576"/>
                  </a:lnTo>
                  <a:lnTo>
                    <a:pt x="7010" y="94576"/>
                  </a:lnTo>
                  <a:lnTo>
                    <a:pt x="7010" y="87591"/>
                  </a:lnTo>
                  <a:close/>
                </a:path>
                <a:path w="7620" h="94614">
                  <a:moveTo>
                    <a:pt x="7010" y="61302"/>
                  </a:moveTo>
                  <a:lnTo>
                    <a:pt x="0" y="61302"/>
                  </a:lnTo>
                  <a:lnTo>
                    <a:pt x="0" y="80568"/>
                  </a:lnTo>
                  <a:lnTo>
                    <a:pt x="7010" y="80568"/>
                  </a:lnTo>
                  <a:lnTo>
                    <a:pt x="7010" y="61302"/>
                  </a:lnTo>
                  <a:close/>
                </a:path>
                <a:path w="7620" h="94614">
                  <a:moveTo>
                    <a:pt x="7010" y="35039"/>
                  </a:moveTo>
                  <a:lnTo>
                    <a:pt x="0" y="35039"/>
                  </a:lnTo>
                  <a:lnTo>
                    <a:pt x="0" y="54292"/>
                  </a:lnTo>
                  <a:lnTo>
                    <a:pt x="7010" y="54292"/>
                  </a:lnTo>
                  <a:lnTo>
                    <a:pt x="7010" y="35039"/>
                  </a:lnTo>
                  <a:close/>
                </a:path>
                <a:path w="7620" h="94614">
                  <a:moveTo>
                    <a:pt x="7010" y="8763"/>
                  </a:moveTo>
                  <a:lnTo>
                    <a:pt x="0" y="8763"/>
                  </a:lnTo>
                  <a:lnTo>
                    <a:pt x="0" y="28028"/>
                  </a:lnTo>
                  <a:lnTo>
                    <a:pt x="7010" y="28028"/>
                  </a:lnTo>
                  <a:lnTo>
                    <a:pt x="7010" y="8763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1752"/>
                  </a:lnTo>
                  <a:lnTo>
                    <a:pt x="7010" y="1752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3518827" y="5009794"/>
            <a:ext cx="3180080" cy="912494"/>
            <a:chOff x="3518827" y="5009794"/>
            <a:chExt cx="3180080" cy="912494"/>
          </a:xfrm>
        </p:grpSpPr>
        <p:pic>
          <p:nvPicPr>
            <p:cNvPr id="79" name="object 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518827" y="5027308"/>
              <a:ext cx="133108" cy="3853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48402" y="5027308"/>
              <a:ext cx="14008" cy="3853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865916" y="5009794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010" y="26263"/>
                  </a:moveTo>
                  <a:lnTo>
                    <a:pt x="0" y="26263"/>
                  </a:lnTo>
                  <a:lnTo>
                    <a:pt x="0" y="45529"/>
                  </a:lnTo>
                  <a:lnTo>
                    <a:pt x="7010" y="45529"/>
                  </a:lnTo>
                  <a:lnTo>
                    <a:pt x="7010" y="26263"/>
                  </a:lnTo>
                  <a:close/>
                </a:path>
                <a:path w="7620" h="45720">
                  <a:moveTo>
                    <a:pt x="7010" y="0"/>
                  </a:moveTo>
                  <a:lnTo>
                    <a:pt x="0" y="0"/>
                  </a:lnTo>
                  <a:lnTo>
                    <a:pt x="0" y="19265"/>
                  </a:lnTo>
                  <a:lnTo>
                    <a:pt x="7010" y="1926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590961" y="5062334"/>
              <a:ext cx="281965" cy="980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865916" y="5100878"/>
              <a:ext cx="7620" cy="59690"/>
            </a:xfrm>
            <a:custGeom>
              <a:avLst/>
              <a:gdLst/>
              <a:ahLst/>
              <a:cxnLst/>
              <a:rect l="l" t="t" r="r" b="b"/>
              <a:pathLst>
                <a:path w="7620" h="59689">
                  <a:moveTo>
                    <a:pt x="7010" y="40284"/>
                  </a:moveTo>
                  <a:lnTo>
                    <a:pt x="0" y="40284"/>
                  </a:lnTo>
                  <a:lnTo>
                    <a:pt x="0" y="59537"/>
                  </a:lnTo>
                  <a:lnTo>
                    <a:pt x="7010" y="59537"/>
                  </a:lnTo>
                  <a:lnTo>
                    <a:pt x="7010" y="40284"/>
                  </a:lnTo>
                  <a:close/>
                </a:path>
                <a:path w="7620" h="59689">
                  <a:moveTo>
                    <a:pt x="7010" y="13995"/>
                  </a:moveTo>
                  <a:lnTo>
                    <a:pt x="0" y="13995"/>
                  </a:lnTo>
                  <a:lnTo>
                    <a:pt x="0" y="33261"/>
                  </a:lnTo>
                  <a:lnTo>
                    <a:pt x="7010" y="33261"/>
                  </a:lnTo>
                  <a:lnTo>
                    <a:pt x="7010" y="13995"/>
                  </a:lnTo>
                  <a:close/>
                </a:path>
                <a:path w="7620" h="59689">
                  <a:moveTo>
                    <a:pt x="7010" y="0"/>
                  </a:moveTo>
                  <a:lnTo>
                    <a:pt x="0" y="0"/>
                  </a:lnTo>
                  <a:lnTo>
                    <a:pt x="0" y="6997"/>
                  </a:lnTo>
                  <a:lnTo>
                    <a:pt x="7010" y="6997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792357" y="5167414"/>
              <a:ext cx="80569" cy="8756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865916" y="5195443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77050"/>
                  </a:moveTo>
                  <a:lnTo>
                    <a:pt x="0" y="77050"/>
                  </a:lnTo>
                  <a:lnTo>
                    <a:pt x="0" y="94564"/>
                  </a:lnTo>
                  <a:lnTo>
                    <a:pt x="7010" y="94564"/>
                  </a:lnTo>
                  <a:lnTo>
                    <a:pt x="7010" y="77050"/>
                  </a:lnTo>
                  <a:close/>
                </a:path>
                <a:path w="7620" h="94614">
                  <a:moveTo>
                    <a:pt x="7010" y="50800"/>
                  </a:moveTo>
                  <a:lnTo>
                    <a:pt x="0" y="50800"/>
                  </a:lnTo>
                  <a:lnTo>
                    <a:pt x="0" y="70040"/>
                  </a:lnTo>
                  <a:lnTo>
                    <a:pt x="7010" y="70040"/>
                  </a:lnTo>
                  <a:lnTo>
                    <a:pt x="7010" y="50800"/>
                  </a:lnTo>
                  <a:close/>
                </a:path>
                <a:path w="7620" h="94614">
                  <a:moveTo>
                    <a:pt x="7010" y="24511"/>
                  </a:moveTo>
                  <a:lnTo>
                    <a:pt x="0" y="24511"/>
                  </a:lnTo>
                  <a:lnTo>
                    <a:pt x="0" y="43776"/>
                  </a:lnTo>
                  <a:lnTo>
                    <a:pt x="7010" y="43776"/>
                  </a:lnTo>
                  <a:lnTo>
                    <a:pt x="7010" y="24511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17500"/>
                  </a:lnTo>
                  <a:lnTo>
                    <a:pt x="7010" y="17500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741570" y="5311026"/>
              <a:ext cx="120840" cy="3853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865916" y="5290007"/>
              <a:ext cx="7620" cy="54610"/>
            </a:xfrm>
            <a:custGeom>
              <a:avLst/>
              <a:gdLst/>
              <a:ahLst/>
              <a:cxnLst/>
              <a:rect l="l" t="t" r="r" b="b"/>
              <a:pathLst>
                <a:path w="7620" h="54610">
                  <a:moveTo>
                    <a:pt x="7010" y="35039"/>
                  </a:moveTo>
                  <a:lnTo>
                    <a:pt x="0" y="35039"/>
                  </a:lnTo>
                  <a:lnTo>
                    <a:pt x="0" y="54292"/>
                  </a:lnTo>
                  <a:lnTo>
                    <a:pt x="7010" y="54292"/>
                  </a:lnTo>
                  <a:lnTo>
                    <a:pt x="7010" y="35039"/>
                  </a:lnTo>
                  <a:close/>
                </a:path>
                <a:path w="7620" h="54610">
                  <a:moveTo>
                    <a:pt x="7010" y="8775"/>
                  </a:moveTo>
                  <a:lnTo>
                    <a:pt x="0" y="8775"/>
                  </a:lnTo>
                  <a:lnTo>
                    <a:pt x="0" y="28028"/>
                  </a:lnTo>
                  <a:lnTo>
                    <a:pt x="7010" y="28028"/>
                  </a:lnTo>
                  <a:lnTo>
                    <a:pt x="7010" y="8775"/>
                  </a:lnTo>
                  <a:close/>
                </a:path>
                <a:path w="7620" h="54610">
                  <a:moveTo>
                    <a:pt x="7010" y="0"/>
                  </a:moveTo>
                  <a:lnTo>
                    <a:pt x="0" y="0"/>
                  </a:lnTo>
                  <a:lnTo>
                    <a:pt x="0" y="1765"/>
                  </a:lnTo>
                  <a:lnTo>
                    <a:pt x="7010" y="176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741570" y="5351310"/>
              <a:ext cx="131356" cy="9282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865916" y="5384571"/>
              <a:ext cx="7620" cy="91440"/>
            </a:xfrm>
            <a:custGeom>
              <a:avLst/>
              <a:gdLst/>
              <a:ahLst/>
              <a:cxnLst/>
              <a:rect l="l" t="t" r="r" b="b"/>
              <a:pathLst>
                <a:path w="7620" h="91439">
                  <a:moveTo>
                    <a:pt x="7010" y="71818"/>
                  </a:moveTo>
                  <a:lnTo>
                    <a:pt x="0" y="71818"/>
                  </a:lnTo>
                  <a:lnTo>
                    <a:pt x="0" y="91084"/>
                  </a:lnTo>
                  <a:lnTo>
                    <a:pt x="7010" y="91084"/>
                  </a:lnTo>
                  <a:lnTo>
                    <a:pt x="7010" y="71818"/>
                  </a:lnTo>
                  <a:close/>
                </a:path>
                <a:path w="7620" h="91439">
                  <a:moveTo>
                    <a:pt x="7010" y="45554"/>
                  </a:moveTo>
                  <a:lnTo>
                    <a:pt x="0" y="45554"/>
                  </a:lnTo>
                  <a:lnTo>
                    <a:pt x="0" y="64820"/>
                  </a:lnTo>
                  <a:lnTo>
                    <a:pt x="7010" y="64820"/>
                  </a:lnTo>
                  <a:lnTo>
                    <a:pt x="7010" y="45554"/>
                  </a:lnTo>
                  <a:close/>
                </a:path>
                <a:path w="7620" h="91439">
                  <a:moveTo>
                    <a:pt x="7010" y="19291"/>
                  </a:moveTo>
                  <a:lnTo>
                    <a:pt x="0" y="19291"/>
                  </a:lnTo>
                  <a:lnTo>
                    <a:pt x="0" y="38544"/>
                  </a:lnTo>
                  <a:lnTo>
                    <a:pt x="7010" y="38544"/>
                  </a:lnTo>
                  <a:lnTo>
                    <a:pt x="7010" y="19291"/>
                  </a:lnTo>
                  <a:close/>
                </a:path>
                <a:path w="7620" h="91439">
                  <a:moveTo>
                    <a:pt x="7010" y="0"/>
                  </a:moveTo>
                  <a:lnTo>
                    <a:pt x="0" y="0"/>
                  </a:lnTo>
                  <a:lnTo>
                    <a:pt x="0" y="12268"/>
                  </a:lnTo>
                  <a:lnTo>
                    <a:pt x="7010" y="1226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736325" y="5500179"/>
              <a:ext cx="126098" cy="38531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4865916" y="5482666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010" y="26263"/>
                  </a:moveTo>
                  <a:lnTo>
                    <a:pt x="0" y="26263"/>
                  </a:lnTo>
                  <a:lnTo>
                    <a:pt x="0" y="45529"/>
                  </a:lnTo>
                  <a:lnTo>
                    <a:pt x="7010" y="45529"/>
                  </a:lnTo>
                  <a:lnTo>
                    <a:pt x="7010" y="26263"/>
                  </a:lnTo>
                  <a:close/>
                </a:path>
                <a:path w="7620" h="45720">
                  <a:moveTo>
                    <a:pt x="7010" y="0"/>
                  </a:moveTo>
                  <a:lnTo>
                    <a:pt x="0" y="0"/>
                  </a:lnTo>
                  <a:lnTo>
                    <a:pt x="0" y="19265"/>
                  </a:lnTo>
                  <a:lnTo>
                    <a:pt x="7010" y="1926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568189" y="5535206"/>
              <a:ext cx="304736" cy="9806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865916" y="5573725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92824"/>
                  </a:moveTo>
                  <a:lnTo>
                    <a:pt x="0" y="92824"/>
                  </a:lnTo>
                  <a:lnTo>
                    <a:pt x="0" y="94576"/>
                  </a:lnTo>
                  <a:lnTo>
                    <a:pt x="7010" y="94576"/>
                  </a:lnTo>
                  <a:lnTo>
                    <a:pt x="7010" y="92824"/>
                  </a:lnTo>
                  <a:close/>
                </a:path>
                <a:path w="7620" h="94614">
                  <a:moveTo>
                    <a:pt x="7010" y="66560"/>
                  </a:moveTo>
                  <a:lnTo>
                    <a:pt x="0" y="66560"/>
                  </a:lnTo>
                  <a:lnTo>
                    <a:pt x="0" y="85826"/>
                  </a:lnTo>
                  <a:lnTo>
                    <a:pt x="7010" y="85826"/>
                  </a:lnTo>
                  <a:lnTo>
                    <a:pt x="7010" y="66560"/>
                  </a:lnTo>
                  <a:close/>
                </a:path>
                <a:path w="7620" h="94614">
                  <a:moveTo>
                    <a:pt x="7010" y="40297"/>
                  </a:moveTo>
                  <a:lnTo>
                    <a:pt x="0" y="40297"/>
                  </a:lnTo>
                  <a:lnTo>
                    <a:pt x="0" y="59563"/>
                  </a:lnTo>
                  <a:lnTo>
                    <a:pt x="7010" y="59563"/>
                  </a:lnTo>
                  <a:lnTo>
                    <a:pt x="7010" y="40297"/>
                  </a:lnTo>
                  <a:close/>
                </a:path>
                <a:path w="7620" h="94614">
                  <a:moveTo>
                    <a:pt x="7010" y="14033"/>
                  </a:moveTo>
                  <a:lnTo>
                    <a:pt x="0" y="14033"/>
                  </a:lnTo>
                  <a:lnTo>
                    <a:pt x="0" y="33286"/>
                  </a:lnTo>
                  <a:lnTo>
                    <a:pt x="7010" y="33286"/>
                  </a:lnTo>
                  <a:lnTo>
                    <a:pt x="7010" y="14033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7010"/>
                  </a:lnTo>
                  <a:lnTo>
                    <a:pt x="7010" y="7010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841404" y="5689320"/>
              <a:ext cx="21018" cy="38531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865916" y="5668302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77063"/>
                  </a:moveTo>
                  <a:lnTo>
                    <a:pt x="0" y="77063"/>
                  </a:lnTo>
                  <a:lnTo>
                    <a:pt x="0" y="94576"/>
                  </a:lnTo>
                  <a:lnTo>
                    <a:pt x="7010" y="94576"/>
                  </a:lnTo>
                  <a:lnTo>
                    <a:pt x="7010" y="77063"/>
                  </a:lnTo>
                  <a:close/>
                </a:path>
                <a:path w="7620" h="94614">
                  <a:moveTo>
                    <a:pt x="7010" y="50800"/>
                  </a:moveTo>
                  <a:lnTo>
                    <a:pt x="0" y="50800"/>
                  </a:lnTo>
                  <a:lnTo>
                    <a:pt x="0" y="70053"/>
                  </a:lnTo>
                  <a:lnTo>
                    <a:pt x="7010" y="70053"/>
                  </a:lnTo>
                  <a:lnTo>
                    <a:pt x="7010" y="50800"/>
                  </a:lnTo>
                  <a:close/>
                </a:path>
                <a:path w="7620" h="94614">
                  <a:moveTo>
                    <a:pt x="7010" y="24523"/>
                  </a:moveTo>
                  <a:lnTo>
                    <a:pt x="0" y="24523"/>
                  </a:lnTo>
                  <a:lnTo>
                    <a:pt x="0" y="43789"/>
                  </a:lnTo>
                  <a:lnTo>
                    <a:pt x="7010" y="43789"/>
                  </a:lnTo>
                  <a:lnTo>
                    <a:pt x="7010" y="24523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17513"/>
                  </a:lnTo>
                  <a:lnTo>
                    <a:pt x="7010" y="1751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39995" y="5783897"/>
              <a:ext cx="222427" cy="3853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865916" y="5762879"/>
              <a:ext cx="7620" cy="54610"/>
            </a:xfrm>
            <a:custGeom>
              <a:avLst/>
              <a:gdLst/>
              <a:ahLst/>
              <a:cxnLst/>
              <a:rect l="l" t="t" r="r" b="b"/>
              <a:pathLst>
                <a:path w="7620" h="54610">
                  <a:moveTo>
                    <a:pt x="7010" y="35039"/>
                  </a:moveTo>
                  <a:lnTo>
                    <a:pt x="0" y="35039"/>
                  </a:lnTo>
                  <a:lnTo>
                    <a:pt x="0" y="54292"/>
                  </a:lnTo>
                  <a:lnTo>
                    <a:pt x="7010" y="54292"/>
                  </a:lnTo>
                  <a:lnTo>
                    <a:pt x="7010" y="35039"/>
                  </a:lnTo>
                  <a:close/>
                </a:path>
                <a:path w="7620" h="54610">
                  <a:moveTo>
                    <a:pt x="7010" y="8763"/>
                  </a:moveTo>
                  <a:lnTo>
                    <a:pt x="0" y="8763"/>
                  </a:lnTo>
                  <a:lnTo>
                    <a:pt x="0" y="28028"/>
                  </a:lnTo>
                  <a:lnTo>
                    <a:pt x="7010" y="28028"/>
                  </a:lnTo>
                  <a:lnTo>
                    <a:pt x="7010" y="8763"/>
                  </a:lnTo>
                  <a:close/>
                </a:path>
                <a:path w="7620" h="54610">
                  <a:moveTo>
                    <a:pt x="7010" y="0"/>
                  </a:moveTo>
                  <a:lnTo>
                    <a:pt x="0" y="0"/>
                  </a:lnTo>
                  <a:lnTo>
                    <a:pt x="0" y="1765"/>
                  </a:lnTo>
                  <a:lnTo>
                    <a:pt x="7010" y="176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792357" y="5824182"/>
              <a:ext cx="80569" cy="9282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4865916" y="5857443"/>
              <a:ext cx="7620" cy="65405"/>
            </a:xfrm>
            <a:custGeom>
              <a:avLst/>
              <a:gdLst/>
              <a:ahLst/>
              <a:cxnLst/>
              <a:rect l="l" t="t" r="r" b="b"/>
              <a:pathLst>
                <a:path w="7620" h="65404">
                  <a:moveTo>
                    <a:pt x="7010" y="45567"/>
                  </a:moveTo>
                  <a:lnTo>
                    <a:pt x="0" y="45567"/>
                  </a:lnTo>
                  <a:lnTo>
                    <a:pt x="0" y="64833"/>
                  </a:lnTo>
                  <a:lnTo>
                    <a:pt x="7010" y="64833"/>
                  </a:lnTo>
                  <a:lnTo>
                    <a:pt x="7010" y="45567"/>
                  </a:lnTo>
                  <a:close/>
                </a:path>
                <a:path w="7620" h="65404">
                  <a:moveTo>
                    <a:pt x="7010" y="19278"/>
                  </a:moveTo>
                  <a:lnTo>
                    <a:pt x="0" y="19278"/>
                  </a:lnTo>
                  <a:lnTo>
                    <a:pt x="0" y="38544"/>
                  </a:lnTo>
                  <a:lnTo>
                    <a:pt x="7010" y="38544"/>
                  </a:lnTo>
                  <a:lnTo>
                    <a:pt x="7010" y="19278"/>
                  </a:lnTo>
                  <a:close/>
                </a:path>
                <a:path w="7620" h="65404">
                  <a:moveTo>
                    <a:pt x="7010" y="0"/>
                  </a:moveTo>
                  <a:lnTo>
                    <a:pt x="0" y="0"/>
                  </a:lnTo>
                  <a:lnTo>
                    <a:pt x="0" y="12268"/>
                  </a:lnTo>
                  <a:lnTo>
                    <a:pt x="7010" y="1226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153151" y="5027308"/>
              <a:ext cx="555536" cy="3853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365531" y="5027308"/>
              <a:ext cx="124345" cy="38531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355029" y="5009794"/>
              <a:ext cx="7620" cy="45720"/>
            </a:xfrm>
            <a:custGeom>
              <a:avLst/>
              <a:gdLst/>
              <a:ahLst/>
              <a:cxnLst/>
              <a:rect l="l" t="t" r="r" b="b"/>
              <a:pathLst>
                <a:path w="7620" h="45720">
                  <a:moveTo>
                    <a:pt x="7010" y="26263"/>
                  </a:moveTo>
                  <a:lnTo>
                    <a:pt x="0" y="26263"/>
                  </a:lnTo>
                  <a:lnTo>
                    <a:pt x="0" y="45529"/>
                  </a:lnTo>
                  <a:lnTo>
                    <a:pt x="7010" y="45529"/>
                  </a:lnTo>
                  <a:lnTo>
                    <a:pt x="7010" y="26263"/>
                  </a:lnTo>
                  <a:close/>
                </a:path>
                <a:path w="7620" h="45720">
                  <a:moveTo>
                    <a:pt x="7010" y="0"/>
                  </a:moveTo>
                  <a:lnTo>
                    <a:pt x="0" y="0"/>
                  </a:lnTo>
                  <a:lnTo>
                    <a:pt x="0" y="19265"/>
                  </a:lnTo>
                  <a:lnTo>
                    <a:pt x="7010" y="1926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074803" y="5062334"/>
              <a:ext cx="287236" cy="9806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6355029" y="5100878"/>
              <a:ext cx="7620" cy="59690"/>
            </a:xfrm>
            <a:custGeom>
              <a:avLst/>
              <a:gdLst/>
              <a:ahLst/>
              <a:cxnLst/>
              <a:rect l="l" t="t" r="r" b="b"/>
              <a:pathLst>
                <a:path w="7620" h="59689">
                  <a:moveTo>
                    <a:pt x="7010" y="40284"/>
                  </a:moveTo>
                  <a:lnTo>
                    <a:pt x="0" y="40284"/>
                  </a:lnTo>
                  <a:lnTo>
                    <a:pt x="0" y="59537"/>
                  </a:lnTo>
                  <a:lnTo>
                    <a:pt x="7010" y="59537"/>
                  </a:lnTo>
                  <a:lnTo>
                    <a:pt x="7010" y="40284"/>
                  </a:lnTo>
                  <a:close/>
                </a:path>
                <a:path w="7620" h="59689">
                  <a:moveTo>
                    <a:pt x="7010" y="13995"/>
                  </a:moveTo>
                  <a:lnTo>
                    <a:pt x="0" y="13995"/>
                  </a:lnTo>
                  <a:lnTo>
                    <a:pt x="0" y="33261"/>
                  </a:lnTo>
                  <a:lnTo>
                    <a:pt x="7010" y="33261"/>
                  </a:lnTo>
                  <a:lnTo>
                    <a:pt x="7010" y="13995"/>
                  </a:lnTo>
                  <a:close/>
                </a:path>
                <a:path w="7620" h="59689">
                  <a:moveTo>
                    <a:pt x="7010" y="0"/>
                  </a:moveTo>
                  <a:lnTo>
                    <a:pt x="0" y="0"/>
                  </a:lnTo>
                  <a:lnTo>
                    <a:pt x="0" y="6997"/>
                  </a:lnTo>
                  <a:lnTo>
                    <a:pt x="7010" y="6997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355029" y="5167414"/>
              <a:ext cx="131343" cy="8756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355029" y="5195443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77050"/>
                  </a:moveTo>
                  <a:lnTo>
                    <a:pt x="0" y="77050"/>
                  </a:lnTo>
                  <a:lnTo>
                    <a:pt x="0" y="94564"/>
                  </a:lnTo>
                  <a:lnTo>
                    <a:pt x="7010" y="94564"/>
                  </a:lnTo>
                  <a:lnTo>
                    <a:pt x="7010" y="77050"/>
                  </a:lnTo>
                  <a:close/>
                </a:path>
                <a:path w="7620" h="94614">
                  <a:moveTo>
                    <a:pt x="7010" y="50800"/>
                  </a:moveTo>
                  <a:lnTo>
                    <a:pt x="0" y="50800"/>
                  </a:lnTo>
                  <a:lnTo>
                    <a:pt x="0" y="70040"/>
                  </a:lnTo>
                  <a:lnTo>
                    <a:pt x="7010" y="70040"/>
                  </a:lnTo>
                  <a:lnTo>
                    <a:pt x="7010" y="50800"/>
                  </a:lnTo>
                  <a:close/>
                </a:path>
                <a:path w="7620" h="94614">
                  <a:moveTo>
                    <a:pt x="7010" y="24511"/>
                  </a:moveTo>
                  <a:lnTo>
                    <a:pt x="0" y="24511"/>
                  </a:lnTo>
                  <a:lnTo>
                    <a:pt x="0" y="43776"/>
                  </a:lnTo>
                  <a:lnTo>
                    <a:pt x="7010" y="43776"/>
                  </a:lnTo>
                  <a:lnTo>
                    <a:pt x="7010" y="24511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17500"/>
                  </a:lnTo>
                  <a:lnTo>
                    <a:pt x="7010" y="17500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365531" y="5311026"/>
              <a:ext cx="94576" cy="38531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355029" y="5290007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87579"/>
                  </a:moveTo>
                  <a:lnTo>
                    <a:pt x="0" y="87579"/>
                  </a:lnTo>
                  <a:lnTo>
                    <a:pt x="0" y="94576"/>
                  </a:lnTo>
                  <a:lnTo>
                    <a:pt x="7010" y="94576"/>
                  </a:lnTo>
                  <a:lnTo>
                    <a:pt x="7010" y="87579"/>
                  </a:lnTo>
                  <a:close/>
                </a:path>
                <a:path w="7620" h="94614">
                  <a:moveTo>
                    <a:pt x="7010" y="61315"/>
                  </a:moveTo>
                  <a:lnTo>
                    <a:pt x="0" y="61315"/>
                  </a:lnTo>
                  <a:lnTo>
                    <a:pt x="0" y="80568"/>
                  </a:lnTo>
                  <a:lnTo>
                    <a:pt x="7010" y="80568"/>
                  </a:lnTo>
                  <a:lnTo>
                    <a:pt x="7010" y="61315"/>
                  </a:lnTo>
                  <a:close/>
                </a:path>
                <a:path w="7620" h="94614">
                  <a:moveTo>
                    <a:pt x="7010" y="35039"/>
                  </a:moveTo>
                  <a:lnTo>
                    <a:pt x="0" y="35039"/>
                  </a:lnTo>
                  <a:lnTo>
                    <a:pt x="0" y="54292"/>
                  </a:lnTo>
                  <a:lnTo>
                    <a:pt x="7010" y="54292"/>
                  </a:lnTo>
                  <a:lnTo>
                    <a:pt x="7010" y="35039"/>
                  </a:lnTo>
                  <a:close/>
                </a:path>
                <a:path w="7620" h="94614">
                  <a:moveTo>
                    <a:pt x="7010" y="8775"/>
                  </a:moveTo>
                  <a:lnTo>
                    <a:pt x="0" y="8775"/>
                  </a:lnTo>
                  <a:lnTo>
                    <a:pt x="0" y="28028"/>
                  </a:lnTo>
                  <a:lnTo>
                    <a:pt x="7010" y="28028"/>
                  </a:lnTo>
                  <a:lnTo>
                    <a:pt x="7010" y="8775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1765"/>
                  </a:lnTo>
                  <a:lnTo>
                    <a:pt x="7010" y="176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321755" y="5405602"/>
              <a:ext cx="29768" cy="3853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355029" y="5384571"/>
              <a:ext cx="7620" cy="91440"/>
            </a:xfrm>
            <a:custGeom>
              <a:avLst/>
              <a:gdLst/>
              <a:ahLst/>
              <a:cxnLst/>
              <a:rect l="l" t="t" r="r" b="b"/>
              <a:pathLst>
                <a:path w="7620" h="91439">
                  <a:moveTo>
                    <a:pt x="7010" y="71818"/>
                  </a:moveTo>
                  <a:lnTo>
                    <a:pt x="0" y="71818"/>
                  </a:lnTo>
                  <a:lnTo>
                    <a:pt x="0" y="91084"/>
                  </a:lnTo>
                  <a:lnTo>
                    <a:pt x="7010" y="91084"/>
                  </a:lnTo>
                  <a:lnTo>
                    <a:pt x="7010" y="71818"/>
                  </a:lnTo>
                  <a:close/>
                </a:path>
                <a:path w="7620" h="91439">
                  <a:moveTo>
                    <a:pt x="7010" y="45554"/>
                  </a:moveTo>
                  <a:lnTo>
                    <a:pt x="0" y="45554"/>
                  </a:lnTo>
                  <a:lnTo>
                    <a:pt x="0" y="64820"/>
                  </a:lnTo>
                  <a:lnTo>
                    <a:pt x="7010" y="64820"/>
                  </a:lnTo>
                  <a:lnTo>
                    <a:pt x="7010" y="45554"/>
                  </a:lnTo>
                  <a:close/>
                </a:path>
                <a:path w="7620" h="91439">
                  <a:moveTo>
                    <a:pt x="7010" y="19291"/>
                  </a:moveTo>
                  <a:lnTo>
                    <a:pt x="0" y="19291"/>
                  </a:lnTo>
                  <a:lnTo>
                    <a:pt x="0" y="38544"/>
                  </a:lnTo>
                  <a:lnTo>
                    <a:pt x="7010" y="38544"/>
                  </a:lnTo>
                  <a:lnTo>
                    <a:pt x="7010" y="19291"/>
                  </a:lnTo>
                  <a:close/>
                </a:path>
                <a:path w="7620" h="91439">
                  <a:moveTo>
                    <a:pt x="7010" y="0"/>
                  </a:moveTo>
                  <a:lnTo>
                    <a:pt x="0" y="0"/>
                  </a:lnTo>
                  <a:lnTo>
                    <a:pt x="0" y="12268"/>
                  </a:lnTo>
                  <a:lnTo>
                    <a:pt x="7010" y="1226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365531" y="5500179"/>
              <a:ext cx="21018" cy="38531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6355029" y="5482666"/>
              <a:ext cx="7620" cy="91440"/>
            </a:xfrm>
            <a:custGeom>
              <a:avLst/>
              <a:gdLst/>
              <a:ahLst/>
              <a:cxnLst/>
              <a:rect l="l" t="t" r="r" b="b"/>
              <a:pathLst>
                <a:path w="7620" h="91439">
                  <a:moveTo>
                    <a:pt x="7010" y="78803"/>
                  </a:moveTo>
                  <a:lnTo>
                    <a:pt x="0" y="78803"/>
                  </a:lnTo>
                  <a:lnTo>
                    <a:pt x="0" y="91071"/>
                  </a:lnTo>
                  <a:lnTo>
                    <a:pt x="7010" y="91071"/>
                  </a:lnTo>
                  <a:lnTo>
                    <a:pt x="7010" y="78803"/>
                  </a:lnTo>
                  <a:close/>
                </a:path>
                <a:path w="7620" h="91439">
                  <a:moveTo>
                    <a:pt x="7010" y="52539"/>
                  </a:moveTo>
                  <a:lnTo>
                    <a:pt x="0" y="52539"/>
                  </a:lnTo>
                  <a:lnTo>
                    <a:pt x="0" y="71793"/>
                  </a:lnTo>
                  <a:lnTo>
                    <a:pt x="7010" y="71793"/>
                  </a:lnTo>
                  <a:lnTo>
                    <a:pt x="7010" y="52539"/>
                  </a:lnTo>
                  <a:close/>
                </a:path>
                <a:path w="7620" h="91439">
                  <a:moveTo>
                    <a:pt x="7010" y="26263"/>
                  </a:moveTo>
                  <a:lnTo>
                    <a:pt x="0" y="26263"/>
                  </a:lnTo>
                  <a:lnTo>
                    <a:pt x="0" y="45529"/>
                  </a:lnTo>
                  <a:lnTo>
                    <a:pt x="7010" y="45529"/>
                  </a:lnTo>
                  <a:lnTo>
                    <a:pt x="7010" y="26263"/>
                  </a:lnTo>
                  <a:close/>
                </a:path>
                <a:path w="7620" h="91439">
                  <a:moveTo>
                    <a:pt x="7010" y="0"/>
                  </a:moveTo>
                  <a:lnTo>
                    <a:pt x="0" y="0"/>
                  </a:lnTo>
                  <a:lnTo>
                    <a:pt x="0" y="19265"/>
                  </a:lnTo>
                  <a:lnTo>
                    <a:pt x="7010" y="1926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65544" y="5594756"/>
              <a:ext cx="5245" cy="38531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355029" y="5573725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92824"/>
                  </a:moveTo>
                  <a:lnTo>
                    <a:pt x="0" y="92824"/>
                  </a:lnTo>
                  <a:lnTo>
                    <a:pt x="0" y="94576"/>
                  </a:lnTo>
                  <a:lnTo>
                    <a:pt x="7010" y="94576"/>
                  </a:lnTo>
                  <a:lnTo>
                    <a:pt x="7010" y="92824"/>
                  </a:lnTo>
                  <a:close/>
                </a:path>
                <a:path w="7620" h="94614">
                  <a:moveTo>
                    <a:pt x="7010" y="66560"/>
                  </a:moveTo>
                  <a:lnTo>
                    <a:pt x="0" y="66560"/>
                  </a:lnTo>
                  <a:lnTo>
                    <a:pt x="0" y="85826"/>
                  </a:lnTo>
                  <a:lnTo>
                    <a:pt x="7010" y="85826"/>
                  </a:lnTo>
                  <a:lnTo>
                    <a:pt x="7010" y="66560"/>
                  </a:lnTo>
                  <a:close/>
                </a:path>
                <a:path w="7620" h="94614">
                  <a:moveTo>
                    <a:pt x="7010" y="40297"/>
                  </a:moveTo>
                  <a:lnTo>
                    <a:pt x="0" y="40297"/>
                  </a:lnTo>
                  <a:lnTo>
                    <a:pt x="0" y="59563"/>
                  </a:lnTo>
                  <a:lnTo>
                    <a:pt x="7010" y="59563"/>
                  </a:lnTo>
                  <a:lnTo>
                    <a:pt x="7010" y="40297"/>
                  </a:lnTo>
                  <a:close/>
                </a:path>
                <a:path w="7620" h="94614">
                  <a:moveTo>
                    <a:pt x="7010" y="14033"/>
                  </a:moveTo>
                  <a:lnTo>
                    <a:pt x="0" y="14033"/>
                  </a:lnTo>
                  <a:lnTo>
                    <a:pt x="0" y="33286"/>
                  </a:lnTo>
                  <a:lnTo>
                    <a:pt x="7010" y="33286"/>
                  </a:lnTo>
                  <a:lnTo>
                    <a:pt x="7010" y="14033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7010"/>
                  </a:lnTo>
                  <a:lnTo>
                    <a:pt x="7010" y="7010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074803" y="5689320"/>
              <a:ext cx="623493" cy="3853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365531" y="5783897"/>
              <a:ext cx="29768" cy="38531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355029" y="5762879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010" y="87566"/>
                  </a:moveTo>
                  <a:lnTo>
                    <a:pt x="0" y="87566"/>
                  </a:lnTo>
                  <a:lnTo>
                    <a:pt x="0" y="94576"/>
                  </a:lnTo>
                  <a:lnTo>
                    <a:pt x="7010" y="94576"/>
                  </a:lnTo>
                  <a:lnTo>
                    <a:pt x="7010" y="87566"/>
                  </a:lnTo>
                  <a:close/>
                </a:path>
                <a:path w="7620" h="94614">
                  <a:moveTo>
                    <a:pt x="7010" y="61302"/>
                  </a:moveTo>
                  <a:lnTo>
                    <a:pt x="0" y="61302"/>
                  </a:lnTo>
                  <a:lnTo>
                    <a:pt x="0" y="80568"/>
                  </a:lnTo>
                  <a:lnTo>
                    <a:pt x="7010" y="80568"/>
                  </a:lnTo>
                  <a:lnTo>
                    <a:pt x="7010" y="61302"/>
                  </a:lnTo>
                  <a:close/>
                </a:path>
                <a:path w="7620" h="94614">
                  <a:moveTo>
                    <a:pt x="7010" y="35039"/>
                  </a:moveTo>
                  <a:lnTo>
                    <a:pt x="0" y="35039"/>
                  </a:lnTo>
                  <a:lnTo>
                    <a:pt x="0" y="54292"/>
                  </a:lnTo>
                  <a:lnTo>
                    <a:pt x="7010" y="54292"/>
                  </a:lnTo>
                  <a:lnTo>
                    <a:pt x="7010" y="35039"/>
                  </a:lnTo>
                  <a:close/>
                </a:path>
                <a:path w="7620" h="94614">
                  <a:moveTo>
                    <a:pt x="7010" y="8763"/>
                  </a:moveTo>
                  <a:lnTo>
                    <a:pt x="0" y="8763"/>
                  </a:lnTo>
                  <a:lnTo>
                    <a:pt x="0" y="28028"/>
                  </a:lnTo>
                  <a:lnTo>
                    <a:pt x="7010" y="28028"/>
                  </a:lnTo>
                  <a:lnTo>
                    <a:pt x="7010" y="8763"/>
                  </a:lnTo>
                  <a:close/>
                </a:path>
                <a:path w="7620" h="94614">
                  <a:moveTo>
                    <a:pt x="7010" y="0"/>
                  </a:moveTo>
                  <a:lnTo>
                    <a:pt x="0" y="0"/>
                  </a:lnTo>
                  <a:lnTo>
                    <a:pt x="0" y="1765"/>
                  </a:lnTo>
                  <a:lnTo>
                    <a:pt x="7010" y="1765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141364" y="5878474"/>
              <a:ext cx="210159" cy="38531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355029" y="5857443"/>
              <a:ext cx="7620" cy="65405"/>
            </a:xfrm>
            <a:custGeom>
              <a:avLst/>
              <a:gdLst/>
              <a:ahLst/>
              <a:cxnLst/>
              <a:rect l="l" t="t" r="r" b="b"/>
              <a:pathLst>
                <a:path w="7620" h="65404">
                  <a:moveTo>
                    <a:pt x="7010" y="45567"/>
                  </a:moveTo>
                  <a:lnTo>
                    <a:pt x="0" y="45567"/>
                  </a:lnTo>
                  <a:lnTo>
                    <a:pt x="0" y="64833"/>
                  </a:lnTo>
                  <a:lnTo>
                    <a:pt x="7010" y="64833"/>
                  </a:lnTo>
                  <a:lnTo>
                    <a:pt x="7010" y="45567"/>
                  </a:lnTo>
                  <a:close/>
                </a:path>
                <a:path w="7620" h="65404">
                  <a:moveTo>
                    <a:pt x="7010" y="19278"/>
                  </a:moveTo>
                  <a:lnTo>
                    <a:pt x="0" y="19278"/>
                  </a:lnTo>
                  <a:lnTo>
                    <a:pt x="0" y="38544"/>
                  </a:lnTo>
                  <a:lnTo>
                    <a:pt x="7010" y="38544"/>
                  </a:lnTo>
                  <a:lnTo>
                    <a:pt x="7010" y="19278"/>
                  </a:lnTo>
                  <a:close/>
                </a:path>
                <a:path w="7620" h="65404">
                  <a:moveTo>
                    <a:pt x="7010" y="0"/>
                  </a:moveTo>
                  <a:lnTo>
                    <a:pt x="0" y="0"/>
                  </a:lnTo>
                  <a:lnTo>
                    <a:pt x="0" y="12268"/>
                  </a:lnTo>
                  <a:lnTo>
                    <a:pt x="7010" y="1226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518827" y="5121872"/>
              <a:ext cx="129603" cy="38531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53151" y="5121872"/>
              <a:ext cx="550278" cy="38531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518827" y="5216449"/>
              <a:ext cx="129603" cy="38531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153151" y="5216449"/>
              <a:ext cx="539775" cy="3853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518827" y="5311026"/>
              <a:ext cx="127850" cy="3853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153151" y="5311026"/>
              <a:ext cx="557288" cy="3853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518827" y="5405602"/>
              <a:ext cx="127850" cy="3853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153151" y="5405602"/>
              <a:ext cx="318744" cy="3853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518827" y="5500179"/>
              <a:ext cx="122593" cy="3853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153151" y="5500179"/>
              <a:ext cx="423837" cy="3853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518827" y="5594744"/>
              <a:ext cx="120840" cy="38531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153151" y="5594744"/>
              <a:ext cx="500887" cy="3853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518827" y="5689320"/>
              <a:ext cx="115595" cy="3853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153151" y="5689320"/>
              <a:ext cx="472871" cy="38531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518827" y="5783897"/>
              <a:ext cx="115595" cy="38531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153151" y="5783897"/>
              <a:ext cx="545033" cy="3853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518827" y="5878474"/>
              <a:ext cx="38531" cy="3853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53151" y="5878474"/>
              <a:ext cx="343268" cy="38531"/>
            </a:xfrm>
            <a:prstGeom prst="rect">
              <a:avLst/>
            </a:prstGeom>
          </p:spPr>
        </p:pic>
      </p:grpSp>
      <p:sp>
        <p:nvSpPr>
          <p:cNvPr id="138" name="object 138"/>
          <p:cNvSpPr txBox="1"/>
          <p:nvPr/>
        </p:nvSpPr>
        <p:spPr>
          <a:xfrm>
            <a:off x="4547154" y="3501377"/>
            <a:ext cx="450850" cy="335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50165">
              <a:lnSpc>
                <a:spcPct val="112999"/>
              </a:lnSpc>
              <a:spcBef>
                <a:spcPts val="9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Evolution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201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2020</a:t>
            </a:r>
            <a:endParaRPr sz="600">
              <a:latin typeface="Roboto"/>
              <a:cs typeface="Roboto"/>
            </a:endParaRPr>
          </a:p>
          <a:p>
            <a:pPr marL="24130">
              <a:lnSpc>
                <a:spcPct val="100000"/>
              </a:lnSpc>
              <a:spcBef>
                <a:spcPts val="95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(e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points)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289710" y="3501458"/>
            <a:ext cx="619760" cy="335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ctr">
              <a:lnSpc>
                <a:spcPct val="112999"/>
              </a:lnSpc>
              <a:spcBef>
                <a:spcPts val="9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familles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monoparentales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(en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%)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169385" y="3501538"/>
            <a:ext cx="450850" cy="335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50165">
              <a:lnSpc>
                <a:spcPct val="112999"/>
              </a:lnSpc>
              <a:spcBef>
                <a:spcPts val="9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Evolution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201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2020</a:t>
            </a:r>
            <a:endParaRPr sz="600">
              <a:latin typeface="Roboto"/>
              <a:cs typeface="Roboto"/>
            </a:endParaRPr>
          </a:p>
          <a:p>
            <a:pPr marL="24130">
              <a:lnSpc>
                <a:spcPct val="100000"/>
              </a:lnSpc>
              <a:spcBef>
                <a:spcPts val="95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(e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points)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107136" y="3954585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31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411876" y="3954585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762622" y="3954585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428144" y="3954585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+2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37158" y="3948279"/>
            <a:ext cx="1105535" cy="2146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Cuyès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Petit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Marseille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220648" y="3944777"/>
            <a:ext cx="151765" cy="2146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140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111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107136" y="4049160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29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411876" y="4049160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762622" y="4049160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52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428144" y="4049160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+4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37158" y="4143734"/>
            <a:ext cx="10191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220648" y="4140231"/>
            <a:ext cx="1517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183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107136" y="4143734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840961" y="4143734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762622" y="4143734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49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428144" y="4143734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+2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37158" y="4238308"/>
            <a:ext cx="147955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courses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220648" y="4234806"/>
            <a:ext cx="1517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105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107136" y="4238308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411876" y="4238308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762622" y="4238308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55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428144" y="4238308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37158" y="4332882"/>
            <a:ext cx="119951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Sud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220648" y="4329379"/>
            <a:ext cx="1517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345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4107136" y="4332882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840961" y="4332882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+0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762622" y="4332882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58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428144" y="4332882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+4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411876" y="4427457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069112" y="4427457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37158" y="4421153"/>
            <a:ext cx="1304925" cy="214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Yser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Pont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Madame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Bel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220648" y="4417650"/>
            <a:ext cx="151765" cy="2146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145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122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4107136" y="4421153"/>
            <a:ext cx="165100" cy="2146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840961" y="4522030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762622" y="4421153"/>
            <a:ext cx="165100" cy="2146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57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62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428144" y="4522030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+6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37158" y="4616605"/>
            <a:ext cx="81915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Mireuil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3220648" y="4613102"/>
            <a:ext cx="1517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560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107136" y="4616605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411876" y="4616605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762622" y="4616605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6069112" y="4616605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337158" y="4711617"/>
            <a:ext cx="95440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3262682" y="4708114"/>
            <a:ext cx="10985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87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107136" y="4711617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411876" y="4711617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762622" y="4711617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54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6428144" y="4711617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37158" y="4806191"/>
            <a:ext cx="127825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Couronne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L'Etang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Moines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220648" y="4802687"/>
            <a:ext cx="1517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142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107136" y="4806191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840961" y="4806191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+0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762622" y="4806191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6428144" y="4806191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+2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37158" y="4995339"/>
            <a:ext cx="14478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Châteauneuf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220648" y="4991836"/>
            <a:ext cx="1517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200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107136" y="4995339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411876" y="4995339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5762622" y="4995339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63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428144" y="4995339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+4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37158" y="5089913"/>
            <a:ext cx="129984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Deux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Rives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3220648" y="5086411"/>
            <a:ext cx="1517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184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107136" y="5089913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4411876" y="5089913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762622" y="5089913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62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6062107" y="5089913"/>
            <a:ext cx="19812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337158" y="5184488"/>
            <a:ext cx="140081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Avant-Garde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3220648" y="5180985"/>
            <a:ext cx="1517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160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4107136" y="5184488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4411876" y="5184488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762622" y="5184488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61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428144" y="5184488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+4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37158" y="5279062"/>
            <a:ext cx="108077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Villeneuve-sur-Lot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220648" y="5275559"/>
            <a:ext cx="1517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182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4107136" y="5279062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4411876" y="5279062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5762622" y="5279062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63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6428144" y="5279062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+3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6069112" y="5373636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337158" y="5367330"/>
            <a:ext cx="1217295" cy="214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Hauts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Sainte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Croix </a:t>
            </a:r>
            <a:r>
              <a:rPr sz="55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Gond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3220648" y="5363828"/>
            <a:ext cx="151765" cy="2146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179</a:t>
            </a:r>
            <a:endParaRPr sz="550">
              <a:latin typeface="Roboto"/>
              <a:cs typeface="Roboto"/>
            </a:endParaRPr>
          </a:p>
          <a:p>
            <a:pPr marL="54610">
              <a:lnSpc>
                <a:spcPct val="100000"/>
              </a:lnSpc>
              <a:spcBef>
                <a:spcPts val="8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4107136" y="5367330"/>
            <a:ext cx="165100" cy="2146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4411876" y="5367330"/>
            <a:ext cx="155575" cy="2146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762622" y="5367330"/>
            <a:ext cx="165100" cy="2146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48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6428144" y="5468211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+0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37158" y="5562785"/>
            <a:ext cx="84645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Sablard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3262682" y="5559282"/>
            <a:ext cx="10985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91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4107136" y="5562785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4411876" y="5562785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5762622" y="5562785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6428144" y="5562785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+0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37158" y="5657358"/>
            <a:ext cx="64516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3262682" y="5653856"/>
            <a:ext cx="10985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86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107136" y="5657358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4411876" y="5657358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5762622" y="5657358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53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6069112" y="5657358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337158" y="5751934"/>
            <a:ext cx="48704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3262682" y="5748431"/>
            <a:ext cx="10985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96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107136" y="5751934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4411876" y="5751934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5762622" y="5751934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61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428144" y="5751934"/>
            <a:ext cx="1644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337158" y="5846507"/>
            <a:ext cx="94869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3220648" y="5843004"/>
            <a:ext cx="15176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265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4149169" y="5846507"/>
            <a:ext cx="12255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4411876" y="5846507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5762622" y="5846507"/>
            <a:ext cx="165100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069112" y="5846507"/>
            <a:ext cx="155575" cy="1136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550">
              <a:latin typeface="Roboto"/>
              <a:cs typeface="Roboto"/>
            </a:endParaRPr>
          </a:p>
        </p:txBody>
      </p:sp>
      <p:graphicFrame>
        <p:nvGraphicFramePr>
          <p:cNvPr id="250" name="object 250"/>
          <p:cNvGraphicFramePr>
            <a:graphicFrameLocks noGrp="1"/>
          </p:cNvGraphicFramePr>
          <p:nvPr/>
        </p:nvGraphicFramePr>
        <p:xfrm>
          <a:off x="326212" y="5938888"/>
          <a:ext cx="6381747" cy="567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576">
                <a:tc>
                  <a:txBody>
                    <a:bodyPr/>
                    <a:lstStyle/>
                    <a:p>
                      <a:pPr marL="10160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sz="550" b="1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5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r>
                        <a:rPr sz="5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(estimé)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630"/>
                        </a:lnSpc>
                        <a:spcBef>
                          <a:spcPts val="15"/>
                        </a:spcBef>
                      </a:pPr>
                      <a:r>
                        <a:rPr sz="5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</a:t>
                      </a: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19,3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-1,3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2857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51,9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+0,1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2857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76">
                <a:tc>
                  <a:txBody>
                    <a:bodyPr/>
                    <a:lstStyle/>
                    <a:p>
                      <a:pPr marL="10160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sz="550" b="1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 </a:t>
                      </a: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ts val="630"/>
                        </a:lnSpc>
                        <a:spcBef>
                          <a:spcPts val="15"/>
                        </a:spcBef>
                      </a:pPr>
                      <a:r>
                        <a:rPr sz="5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5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8 9</a:t>
                      </a: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5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44,4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b="1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+1,0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76">
                <a:tc>
                  <a:txBody>
                    <a:bodyPr/>
                    <a:lstStyle/>
                    <a:p>
                      <a:pPr marL="10160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630"/>
                        </a:lnSpc>
                        <a:spcBef>
                          <a:spcPts val="1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169</a:t>
                      </a:r>
                      <a:r>
                        <a:rPr sz="55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228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-0,6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30,9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76">
                <a:tc>
                  <a:txBody>
                    <a:bodyPr/>
                    <a:lstStyle/>
                    <a:p>
                      <a:pPr marL="10160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630"/>
                        </a:lnSpc>
                        <a:spcBef>
                          <a:spcPts val="15"/>
                        </a:spcBef>
                      </a:pP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5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425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905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-0,6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32,2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64">
                <a:tc>
                  <a:txBody>
                    <a:bodyPr/>
                    <a:lstStyle/>
                    <a:p>
                      <a:pPr marL="10160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630"/>
                        </a:lnSpc>
                        <a:spcBef>
                          <a:spcPts val="1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511</a:t>
                      </a:r>
                      <a:r>
                        <a:rPr sz="55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628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14,3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-0,0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25,5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+3,0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83">
                <a:tc>
                  <a:txBody>
                    <a:bodyPr/>
                    <a:lstStyle/>
                    <a:p>
                      <a:pPr marL="10160">
                        <a:lnSpc>
                          <a:spcPts val="590"/>
                        </a:lnSpc>
                        <a:spcBef>
                          <a:spcPts val="55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630"/>
                        </a:lnSpc>
                        <a:spcBef>
                          <a:spcPts val="15"/>
                        </a:spcBef>
                      </a:pP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5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927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079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14,3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-0,5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29,7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ts val="600"/>
                        </a:lnSpc>
                        <a:spcBef>
                          <a:spcPts val="40"/>
                        </a:spcBef>
                      </a:pPr>
                      <a:r>
                        <a:rPr sz="55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+1,9</a:t>
                      </a:r>
                      <a:endParaRPr sz="550" dirty="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3B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1" name="object 251"/>
          <p:cNvSpPr txBox="1"/>
          <p:nvPr/>
        </p:nvSpPr>
        <p:spPr>
          <a:xfrm>
            <a:off x="3469344" y="4809693"/>
            <a:ext cx="125095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5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1318660" y="3423917"/>
            <a:ext cx="38417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rritoir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es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2788464" y="3319184"/>
            <a:ext cx="600710" cy="3359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85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Nb</a:t>
            </a:r>
            <a:endParaRPr sz="600">
              <a:latin typeface="Roboto"/>
              <a:cs typeface="Roboto"/>
            </a:endParaRPr>
          </a:p>
          <a:p>
            <a:pPr marR="5080" algn="ctr">
              <a:lnSpc>
                <a:spcPct val="112999"/>
              </a:lnSpc>
            </a:pP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familles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25" dirty="0">
                <a:solidFill>
                  <a:srgbClr val="231F20"/>
                </a:solidFill>
                <a:latin typeface="Roboto"/>
                <a:cs typeface="Roboto"/>
              </a:rPr>
              <a:t>m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on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o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enta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es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3972428" y="3136788"/>
            <a:ext cx="7004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Parmi</a:t>
            </a:r>
            <a:r>
              <a:rPr sz="600"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5603280" y="3136788"/>
            <a:ext cx="6584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Parmi</a:t>
            </a:r>
            <a:r>
              <a:rPr sz="600"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familles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328841" y="3076181"/>
            <a:ext cx="6394450" cy="1839595"/>
          </a:xfrm>
          <a:custGeom>
            <a:avLst/>
            <a:gdLst/>
            <a:ahLst/>
            <a:cxnLst/>
            <a:rect l="l" t="t" r="r" b="b"/>
            <a:pathLst>
              <a:path w="6394450" h="1839595">
                <a:moveTo>
                  <a:pt x="6392227" y="1832025"/>
                </a:moveTo>
                <a:lnTo>
                  <a:pt x="0" y="1832025"/>
                </a:lnTo>
                <a:lnTo>
                  <a:pt x="0" y="1839036"/>
                </a:lnTo>
                <a:lnTo>
                  <a:pt x="6392227" y="1839036"/>
                </a:lnTo>
                <a:lnTo>
                  <a:pt x="6392227" y="1832025"/>
                </a:lnTo>
                <a:close/>
              </a:path>
              <a:path w="6394450" h="1839595">
                <a:moveTo>
                  <a:pt x="6392227" y="1737448"/>
                </a:moveTo>
                <a:lnTo>
                  <a:pt x="0" y="1737448"/>
                </a:lnTo>
                <a:lnTo>
                  <a:pt x="0" y="1744459"/>
                </a:lnTo>
                <a:lnTo>
                  <a:pt x="6392227" y="1744459"/>
                </a:lnTo>
                <a:lnTo>
                  <a:pt x="6392227" y="1737448"/>
                </a:lnTo>
                <a:close/>
              </a:path>
              <a:path w="6394450" h="1839595">
                <a:moveTo>
                  <a:pt x="6392227" y="1642440"/>
                </a:moveTo>
                <a:lnTo>
                  <a:pt x="0" y="1642440"/>
                </a:lnTo>
                <a:lnTo>
                  <a:pt x="0" y="1649450"/>
                </a:lnTo>
                <a:lnTo>
                  <a:pt x="6392227" y="1649450"/>
                </a:lnTo>
                <a:lnTo>
                  <a:pt x="6392227" y="1642440"/>
                </a:lnTo>
                <a:close/>
              </a:path>
              <a:path w="6394450" h="1839595">
                <a:moveTo>
                  <a:pt x="6392227" y="1547863"/>
                </a:moveTo>
                <a:lnTo>
                  <a:pt x="0" y="1547863"/>
                </a:lnTo>
                <a:lnTo>
                  <a:pt x="0" y="1554873"/>
                </a:lnTo>
                <a:lnTo>
                  <a:pt x="6392227" y="1554873"/>
                </a:lnTo>
                <a:lnTo>
                  <a:pt x="6392227" y="1547863"/>
                </a:lnTo>
                <a:close/>
              </a:path>
              <a:path w="6394450" h="1839595">
                <a:moveTo>
                  <a:pt x="6392227" y="1358722"/>
                </a:moveTo>
                <a:lnTo>
                  <a:pt x="0" y="1358722"/>
                </a:lnTo>
                <a:lnTo>
                  <a:pt x="0" y="1365732"/>
                </a:lnTo>
                <a:lnTo>
                  <a:pt x="6392227" y="1365732"/>
                </a:lnTo>
                <a:lnTo>
                  <a:pt x="6392227" y="1358722"/>
                </a:lnTo>
                <a:close/>
              </a:path>
              <a:path w="6394450" h="1839595">
                <a:moveTo>
                  <a:pt x="6392227" y="1264132"/>
                </a:moveTo>
                <a:lnTo>
                  <a:pt x="0" y="1264132"/>
                </a:lnTo>
                <a:lnTo>
                  <a:pt x="0" y="1271143"/>
                </a:lnTo>
                <a:lnTo>
                  <a:pt x="6392227" y="1271143"/>
                </a:lnTo>
                <a:lnTo>
                  <a:pt x="6392227" y="1264132"/>
                </a:lnTo>
                <a:close/>
              </a:path>
              <a:path w="6394450" h="1839595">
                <a:moveTo>
                  <a:pt x="6392227" y="1169568"/>
                </a:moveTo>
                <a:lnTo>
                  <a:pt x="0" y="1169568"/>
                </a:lnTo>
                <a:lnTo>
                  <a:pt x="0" y="1176578"/>
                </a:lnTo>
                <a:lnTo>
                  <a:pt x="6392227" y="1176578"/>
                </a:lnTo>
                <a:lnTo>
                  <a:pt x="6392227" y="1169568"/>
                </a:lnTo>
                <a:close/>
              </a:path>
              <a:path w="6394450" h="1839595">
                <a:moveTo>
                  <a:pt x="6392227" y="1074991"/>
                </a:moveTo>
                <a:lnTo>
                  <a:pt x="0" y="1074991"/>
                </a:lnTo>
                <a:lnTo>
                  <a:pt x="0" y="1082001"/>
                </a:lnTo>
                <a:lnTo>
                  <a:pt x="6392227" y="1082001"/>
                </a:lnTo>
                <a:lnTo>
                  <a:pt x="6392227" y="1074991"/>
                </a:lnTo>
                <a:close/>
              </a:path>
              <a:path w="6394450" h="1839595">
                <a:moveTo>
                  <a:pt x="6393980" y="0"/>
                </a:moveTo>
                <a:lnTo>
                  <a:pt x="6386970" y="0"/>
                </a:lnTo>
                <a:lnTo>
                  <a:pt x="6386970" y="300888"/>
                </a:lnTo>
                <a:lnTo>
                  <a:pt x="4806797" y="300888"/>
                </a:lnTo>
                <a:lnTo>
                  <a:pt x="4806797" y="0"/>
                </a:lnTo>
                <a:lnTo>
                  <a:pt x="4799787" y="0"/>
                </a:lnTo>
                <a:lnTo>
                  <a:pt x="4799787" y="300888"/>
                </a:lnTo>
                <a:lnTo>
                  <a:pt x="3168967" y="300888"/>
                </a:lnTo>
                <a:lnTo>
                  <a:pt x="3168967" y="307898"/>
                </a:lnTo>
                <a:lnTo>
                  <a:pt x="4799787" y="307898"/>
                </a:lnTo>
                <a:lnTo>
                  <a:pt x="4799787" y="891095"/>
                </a:lnTo>
                <a:lnTo>
                  <a:pt x="4806797" y="891095"/>
                </a:lnTo>
                <a:lnTo>
                  <a:pt x="4806797" y="307898"/>
                </a:lnTo>
                <a:lnTo>
                  <a:pt x="6386970" y="307898"/>
                </a:lnTo>
                <a:lnTo>
                  <a:pt x="6386970" y="891095"/>
                </a:lnTo>
                <a:lnTo>
                  <a:pt x="6393980" y="891095"/>
                </a:lnTo>
                <a:lnTo>
                  <a:pt x="6393980" y="307898"/>
                </a:lnTo>
                <a:lnTo>
                  <a:pt x="6393980" y="300888"/>
                </a:lnTo>
                <a:lnTo>
                  <a:pt x="6393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28841" y="5002783"/>
            <a:ext cx="6392545" cy="858519"/>
          </a:xfrm>
          <a:custGeom>
            <a:avLst/>
            <a:gdLst/>
            <a:ahLst/>
            <a:cxnLst/>
            <a:rect l="l" t="t" r="r" b="b"/>
            <a:pathLst>
              <a:path w="6392545" h="858520">
                <a:moveTo>
                  <a:pt x="6392227" y="851179"/>
                </a:moveTo>
                <a:lnTo>
                  <a:pt x="0" y="851179"/>
                </a:lnTo>
                <a:lnTo>
                  <a:pt x="0" y="858177"/>
                </a:lnTo>
                <a:lnTo>
                  <a:pt x="6392227" y="858177"/>
                </a:lnTo>
                <a:lnTo>
                  <a:pt x="6392227" y="851179"/>
                </a:lnTo>
                <a:close/>
              </a:path>
              <a:path w="6392545" h="858520">
                <a:moveTo>
                  <a:pt x="6392227" y="756602"/>
                </a:moveTo>
                <a:lnTo>
                  <a:pt x="0" y="756602"/>
                </a:lnTo>
                <a:lnTo>
                  <a:pt x="0" y="763600"/>
                </a:lnTo>
                <a:lnTo>
                  <a:pt x="6392227" y="763600"/>
                </a:lnTo>
                <a:lnTo>
                  <a:pt x="6392227" y="756602"/>
                </a:lnTo>
                <a:close/>
              </a:path>
              <a:path w="6392545" h="858520">
                <a:moveTo>
                  <a:pt x="6392227" y="662038"/>
                </a:moveTo>
                <a:lnTo>
                  <a:pt x="0" y="662038"/>
                </a:lnTo>
                <a:lnTo>
                  <a:pt x="0" y="669036"/>
                </a:lnTo>
                <a:lnTo>
                  <a:pt x="6392227" y="669036"/>
                </a:lnTo>
                <a:lnTo>
                  <a:pt x="6392227" y="662038"/>
                </a:lnTo>
                <a:close/>
              </a:path>
              <a:path w="6392545" h="858520">
                <a:moveTo>
                  <a:pt x="6392227" y="567436"/>
                </a:moveTo>
                <a:lnTo>
                  <a:pt x="0" y="567436"/>
                </a:lnTo>
                <a:lnTo>
                  <a:pt x="0" y="574446"/>
                </a:lnTo>
                <a:lnTo>
                  <a:pt x="6392227" y="574446"/>
                </a:lnTo>
                <a:lnTo>
                  <a:pt x="6392227" y="567436"/>
                </a:lnTo>
                <a:close/>
              </a:path>
              <a:path w="6392545" h="858520">
                <a:moveTo>
                  <a:pt x="6392227" y="378294"/>
                </a:moveTo>
                <a:lnTo>
                  <a:pt x="0" y="378294"/>
                </a:lnTo>
                <a:lnTo>
                  <a:pt x="0" y="385305"/>
                </a:lnTo>
                <a:lnTo>
                  <a:pt x="6392227" y="385305"/>
                </a:lnTo>
                <a:lnTo>
                  <a:pt x="6392227" y="378294"/>
                </a:lnTo>
                <a:close/>
              </a:path>
              <a:path w="6392545" h="858520">
                <a:moveTo>
                  <a:pt x="6392227" y="283718"/>
                </a:moveTo>
                <a:lnTo>
                  <a:pt x="0" y="283718"/>
                </a:lnTo>
                <a:lnTo>
                  <a:pt x="0" y="290728"/>
                </a:lnTo>
                <a:lnTo>
                  <a:pt x="6392227" y="290728"/>
                </a:lnTo>
                <a:lnTo>
                  <a:pt x="6392227" y="283718"/>
                </a:lnTo>
                <a:close/>
              </a:path>
              <a:path w="6392545" h="858520">
                <a:moveTo>
                  <a:pt x="6392227" y="189153"/>
                </a:moveTo>
                <a:lnTo>
                  <a:pt x="0" y="189153"/>
                </a:lnTo>
                <a:lnTo>
                  <a:pt x="0" y="196164"/>
                </a:lnTo>
                <a:lnTo>
                  <a:pt x="6392227" y="196164"/>
                </a:lnTo>
                <a:lnTo>
                  <a:pt x="6392227" y="189153"/>
                </a:lnTo>
                <a:close/>
              </a:path>
              <a:path w="6392545" h="858520">
                <a:moveTo>
                  <a:pt x="6392227" y="94564"/>
                </a:moveTo>
                <a:lnTo>
                  <a:pt x="0" y="94564"/>
                </a:lnTo>
                <a:lnTo>
                  <a:pt x="0" y="101574"/>
                </a:lnTo>
                <a:lnTo>
                  <a:pt x="6392227" y="101574"/>
                </a:lnTo>
                <a:lnTo>
                  <a:pt x="6392227" y="94564"/>
                </a:lnTo>
                <a:close/>
              </a:path>
              <a:path w="6392545" h="858520">
                <a:moveTo>
                  <a:pt x="6392227" y="0"/>
                </a:moveTo>
                <a:lnTo>
                  <a:pt x="0" y="0"/>
                </a:lnTo>
                <a:lnTo>
                  <a:pt x="0" y="7010"/>
                </a:lnTo>
                <a:lnTo>
                  <a:pt x="6392227" y="7010"/>
                </a:lnTo>
                <a:lnTo>
                  <a:pt x="6392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 txBox="1"/>
          <p:nvPr/>
        </p:nvSpPr>
        <p:spPr>
          <a:xfrm>
            <a:off x="3644921" y="3501297"/>
            <a:ext cx="61976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ctr">
              <a:lnSpc>
                <a:spcPct val="112999"/>
              </a:lnSpc>
              <a:spcBef>
                <a:spcPts val="9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familles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monoparentales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(en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%)</a:t>
            </a:r>
            <a:endParaRPr sz="600">
              <a:latin typeface="Roboto"/>
              <a:cs typeface="Roboto"/>
            </a:endParaRPr>
          </a:p>
          <a:p>
            <a:pPr marR="4445" algn="ctr">
              <a:lnSpc>
                <a:spcPct val="100000"/>
              </a:lnSpc>
              <a:spcBef>
                <a:spcPts val="70"/>
              </a:spcBef>
            </a:pPr>
            <a:r>
              <a:rPr sz="550" i="1" spc="10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550" i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i="1" spc="10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6693800" y="2543855"/>
            <a:ext cx="366141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Âge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enfants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familles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monoparentales</a:t>
            </a:r>
            <a:endParaRPr sz="1400">
              <a:latin typeface="Roboto"/>
              <a:cs typeface="Roboto"/>
            </a:endParaRPr>
          </a:p>
          <a:p>
            <a:pPr marL="28575">
              <a:lnSpc>
                <a:spcPct val="100000"/>
              </a:lnSpc>
              <a:spcBef>
                <a:spcPts val="74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fichiers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détail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260" name="object 260"/>
          <p:cNvGrpSpPr/>
          <p:nvPr/>
        </p:nvGrpSpPr>
        <p:grpSpPr>
          <a:xfrm>
            <a:off x="6914336" y="3001848"/>
            <a:ext cx="3480435" cy="2215515"/>
            <a:chOff x="6914336" y="3001848"/>
            <a:chExt cx="3480435" cy="2215515"/>
          </a:xfrm>
        </p:grpSpPr>
        <p:sp>
          <p:nvSpPr>
            <p:cNvPr id="261" name="object 261"/>
            <p:cNvSpPr/>
            <p:nvPr/>
          </p:nvSpPr>
          <p:spPr>
            <a:xfrm>
              <a:off x="6914336" y="3001848"/>
              <a:ext cx="3480435" cy="2215515"/>
            </a:xfrm>
            <a:custGeom>
              <a:avLst/>
              <a:gdLst/>
              <a:ahLst/>
              <a:cxnLst/>
              <a:rect l="l" t="t" r="r" b="b"/>
              <a:pathLst>
                <a:path w="3480434" h="2215515">
                  <a:moveTo>
                    <a:pt x="3480193" y="0"/>
                  </a:moveTo>
                  <a:lnTo>
                    <a:pt x="0" y="0"/>
                  </a:lnTo>
                  <a:lnTo>
                    <a:pt x="0" y="2215413"/>
                  </a:lnTo>
                  <a:lnTo>
                    <a:pt x="3480193" y="2215413"/>
                  </a:lnTo>
                  <a:lnTo>
                    <a:pt x="3480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141506" y="3426494"/>
              <a:ext cx="3205480" cy="1085215"/>
            </a:xfrm>
            <a:custGeom>
              <a:avLst/>
              <a:gdLst/>
              <a:ahLst/>
              <a:cxnLst/>
              <a:rect l="l" t="t" r="r" b="b"/>
              <a:pathLst>
                <a:path w="3205479" h="1085214">
                  <a:moveTo>
                    <a:pt x="0" y="1084643"/>
                  </a:moveTo>
                  <a:lnTo>
                    <a:pt x="76309" y="1084643"/>
                  </a:lnTo>
                </a:path>
                <a:path w="3205479" h="1085214">
                  <a:moveTo>
                    <a:pt x="381985" y="1084643"/>
                  </a:moveTo>
                  <a:lnTo>
                    <a:pt x="534360" y="1084643"/>
                  </a:lnTo>
                </a:path>
                <a:path w="3205479" h="1085214">
                  <a:moveTo>
                    <a:pt x="839122" y="1084643"/>
                  </a:moveTo>
                  <a:lnTo>
                    <a:pt x="992423" y="1084643"/>
                  </a:lnTo>
                </a:path>
                <a:path w="3205479" h="1085214">
                  <a:moveTo>
                    <a:pt x="1297185" y="1084643"/>
                  </a:moveTo>
                  <a:lnTo>
                    <a:pt x="1450474" y="1084643"/>
                  </a:lnTo>
                </a:path>
                <a:path w="3205479" h="1085214">
                  <a:moveTo>
                    <a:pt x="1755249" y="1084643"/>
                  </a:moveTo>
                  <a:lnTo>
                    <a:pt x="1907623" y="1084643"/>
                  </a:lnTo>
                </a:path>
                <a:path w="3205479" h="1085214">
                  <a:moveTo>
                    <a:pt x="2213312" y="1084643"/>
                  </a:moveTo>
                  <a:lnTo>
                    <a:pt x="2365687" y="1084643"/>
                  </a:lnTo>
                </a:path>
                <a:path w="3205479" h="1085214">
                  <a:moveTo>
                    <a:pt x="2671363" y="1084643"/>
                  </a:moveTo>
                  <a:lnTo>
                    <a:pt x="2823751" y="1084643"/>
                  </a:lnTo>
                </a:path>
                <a:path w="3205479" h="1085214">
                  <a:moveTo>
                    <a:pt x="3129351" y="1084643"/>
                  </a:moveTo>
                  <a:lnTo>
                    <a:pt x="3205441" y="1084643"/>
                  </a:lnTo>
                </a:path>
                <a:path w="3205479" h="1085214">
                  <a:moveTo>
                    <a:pt x="0" y="867524"/>
                  </a:moveTo>
                  <a:lnTo>
                    <a:pt x="76309" y="867524"/>
                  </a:lnTo>
                </a:path>
                <a:path w="3205479" h="1085214">
                  <a:moveTo>
                    <a:pt x="228671" y="867524"/>
                  </a:moveTo>
                  <a:lnTo>
                    <a:pt x="534360" y="867524"/>
                  </a:lnTo>
                </a:path>
                <a:path w="3205479" h="1085214">
                  <a:moveTo>
                    <a:pt x="839122" y="867524"/>
                  </a:moveTo>
                  <a:lnTo>
                    <a:pt x="992423" y="867524"/>
                  </a:lnTo>
                </a:path>
                <a:path w="3205479" h="1085214">
                  <a:moveTo>
                    <a:pt x="1297185" y="867524"/>
                  </a:moveTo>
                  <a:lnTo>
                    <a:pt x="1450474" y="867524"/>
                  </a:lnTo>
                </a:path>
                <a:path w="3205479" h="1085214">
                  <a:moveTo>
                    <a:pt x="1755249" y="867524"/>
                  </a:moveTo>
                  <a:lnTo>
                    <a:pt x="1907623" y="867524"/>
                  </a:lnTo>
                </a:path>
                <a:path w="3205479" h="1085214">
                  <a:moveTo>
                    <a:pt x="2213312" y="867524"/>
                  </a:moveTo>
                  <a:lnTo>
                    <a:pt x="2365687" y="867524"/>
                  </a:lnTo>
                </a:path>
                <a:path w="3205479" h="1085214">
                  <a:moveTo>
                    <a:pt x="2671363" y="867524"/>
                  </a:moveTo>
                  <a:lnTo>
                    <a:pt x="2823751" y="867524"/>
                  </a:lnTo>
                </a:path>
                <a:path w="3205479" h="1085214">
                  <a:moveTo>
                    <a:pt x="3129351" y="867524"/>
                  </a:moveTo>
                  <a:lnTo>
                    <a:pt x="3205441" y="867524"/>
                  </a:lnTo>
                </a:path>
                <a:path w="3205479" h="1085214">
                  <a:moveTo>
                    <a:pt x="0" y="650468"/>
                  </a:moveTo>
                  <a:lnTo>
                    <a:pt x="534360" y="650468"/>
                  </a:lnTo>
                </a:path>
                <a:path w="3205479" h="1085214">
                  <a:moveTo>
                    <a:pt x="686747" y="650468"/>
                  </a:moveTo>
                  <a:lnTo>
                    <a:pt x="992423" y="650468"/>
                  </a:lnTo>
                </a:path>
                <a:path w="3205479" h="1085214">
                  <a:moveTo>
                    <a:pt x="1297185" y="650468"/>
                  </a:moveTo>
                  <a:lnTo>
                    <a:pt x="1450474" y="650468"/>
                  </a:lnTo>
                </a:path>
                <a:path w="3205479" h="1085214">
                  <a:moveTo>
                    <a:pt x="1755249" y="650468"/>
                  </a:moveTo>
                  <a:lnTo>
                    <a:pt x="1907623" y="650468"/>
                  </a:lnTo>
                </a:path>
                <a:path w="3205479" h="1085214">
                  <a:moveTo>
                    <a:pt x="2213312" y="650468"/>
                  </a:moveTo>
                  <a:lnTo>
                    <a:pt x="2365687" y="650468"/>
                  </a:lnTo>
                </a:path>
                <a:path w="3205479" h="1085214">
                  <a:moveTo>
                    <a:pt x="2671363" y="650468"/>
                  </a:moveTo>
                  <a:lnTo>
                    <a:pt x="2823751" y="650468"/>
                  </a:lnTo>
                </a:path>
                <a:path w="3205479" h="1085214">
                  <a:moveTo>
                    <a:pt x="3129351" y="650468"/>
                  </a:moveTo>
                  <a:lnTo>
                    <a:pt x="3205441" y="650468"/>
                  </a:lnTo>
                </a:path>
                <a:path w="3205479" h="1085214">
                  <a:moveTo>
                    <a:pt x="686747" y="434187"/>
                  </a:moveTo>
                  <a:lnTo>
                    <a:pt x="992423" y="434187"/>
                  </a:lnTo>
                </a:path>
                <a:path w="3205479" h="1085214">
                  <a:moveTo>
                    <a:pt x="1144811" y="434187"/>
                  </a:moveTo>
                  <a:lnTo>
                    <a:pt x="1450474" y="434187"/>
                  </a:lnTo>
                </a:path>
                <a:path w="3205479" h="1085214">
                  <a:moveTo>
                    <a:pt x="1602861" y="434187"/>
                  </a:moveTo>
                  <a:lnTo>
                    <a:pt x="1907623" y="434187"/>
                  </a:lnTo>
                </a:path>
                <a:path w="3205479" h="1085214">
                  <a:moveTo>
                    <a:pt x="2060925" y="434187"/>
                  </a:moveTo>
                  <a:lnTo>
                    <a:pt x="2365687" y="434187"/>
                  </a:lnTo>
                </a:path>
                <a:path w="3205479" h="1085214">
                  <a:moveTo>
                    <a:pt x="2671363" y="434187"/>
                  </a:moveTo>
                  <a:lnTo>
                    <a:pt x="2823751" y="434187"/>
                  </a:lnTo>
                </a:path>
                <a:path w="3205479" h="1085214">
                  <a:moveTo>
                    <a:pt x="3129351" y="434187"/>
                  </a:moveTo>
                  <a:lnTo>
                    <a:pt x="3205441" y="434187"/>
                  </a:lnTo>
                </a:path>
                <a:path w="3205479" h="1085214">
                  <a:moveTo>
                    <a:pt x="686747" y="217055"/>
                  </a:moveTo>
                  <a:lnTo>
                    <a:pt x="992423" y="217055"/>
                  </a:lnTo>
                </a:path>
                <a:path w="3205479" h="1085214">
                  <a:moveTo>
                    <a:pt x="1144811" y="217055"/>
                  </a:moveTo>
                  <a:lnTo>
                    <a:pt x="2365687" y="217055"/>
                  </a:lnTo>
                </a:path>
                <a:path w="3205479" h="1085214">
                  <a:moveTo>
                    <a:pt x="2518912" y="217055"/>
                  </a:moveTo>
                  <a:lnTo>
                    <a:pt x="3205441" y="217055"/>
                  </a:lnTo>
                </a:path>
                <a:path w="3205479" h="1085214">
                  <a:moveTo>
                    <a:pt x="0" y="0"/>
                  </a:moveTo>
                  <a:lnTo>
                    <a:pt x="992423" y="0"/>
                  </a:lnTo>
                </a:path>
                <a:path w="3205479" h="1085214">
                  <a:moveTo>
                    <a:pt x="1144811" y="0"/>
                  </a:moveTo>
                  <a:lnTo>
                    <a:pt x="3205441" y="0"/>
                  </a:lnTo>
                </a:path>
              </a:pathLst>
            </a:custGeom>
            <a:ln w="5321">
              <a:solidFill>
                <a:srgbClr val="DCDDD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141506" y="3209514"/>
              <a:ext cx="3205480" cy="0"/>
            </a:xfrm>
            <a:custGeom>
              <a:avLst/>
              <a:gdLst/>
              <a:ahLst/>
              <a:cxnLst/>
              <a:rect l="l" t="t" r="r" b="b"/>
              <a:pathLst>
                <a:path w="3205479">
                  <a:moveTo>
                    <a:pt x="0" y="0"/>
                  </a:moveTo>
                  <a:lnTo>
                    <a:pt x="3205441" y="0"/>
                  </a:lnTo>
                </a:path>
              </a:pathLst>
            </a:custGeom>
            <a:ln w="5321">
              <a:solidFill>
                <a:srgbClr val="DCDDD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217816" y="3310686"/>
              <a:ext cx="2900045" cy="1417955"/>
            </a:xfrm>
            <a:custGeom>
              <a:avLst/>
              <a:gdLst/>
              <a:ahLst/>
              <a:cxnLst/>
              <a:rect l="l" t="t" r="r" b="b"/>
              <a:pathLst>
                <a:path w="2900045" h="1417954">
                  <a:moveTo>
                    <a:pt x="152361" y="780719"/>
                  </a:moveTo>
                  <a:lnTo>
                    <a:pt x="0" y="780719"/>
                  </a:lnTo>
                  <a:lnTo>
                    <a:pt x="0" y="1417510"/>
                  </a:lnTo>
                  <a:lnTo>
                    <a:pt x="152361" y="1417510"/>
                  </a:lnTo>
                  <a:lnTo>
                    <a:pt x="152361" y="780719"/>
                  </a:lnTo>
                  <a:close/>
                </a:path>
                <a:path w="2900045" h="1417954">
                  <a:moveTo>
                    <a:pt x="610438" y="199224"/>
                  </a:moveTo>
                  <a:lnTo>
                    <a:pt x="458050" y="199224"/>
                  </a:lnTo>
                  <a:lnTo>
                    <a:pt x="458050" y="1417523"/>
                  </a:lnTo>
                  <a:lnTo>
                    <a:pt x="610438" y="1417523"/>
                  </a:lnTo>
                  <a:lnTo>
                    <a:pt x="610438" y="199224"/>
                  </a:lnTo>
                  <a:close/>
                </a:path>
                <a:path w="2900045" h="1417954">
                  <a:moveTo>
                    <a:pt x="1068501" y="0"/>
                  </a:moveTo>
                  <a:lnTo>
                    <a:pt x="916114" y="0"/>
                  </a:lnTo>
                  <a:lnTo>
                    <a:pt x="916114" y="1417523"/>
                  </a:lnTo>
                  <a:lnTo>
                    <a:pt x="1068501" y="1417523"/>
                  </a:lnTo>
                  <a:lnTo>
                    <a:pt x="1068501" y="0"/>
                  </a:lnTo>
                  <a:close/>
                </a:path>
                <a:path w="2900045" h="1417954">
                  <a:moveTo>
                    <a:pt x="1526552" y="501459"/>
                  </a:moveTo>
                  <a:lnTo>
                    <a:pt x="1374165" y="501459"/>
                  </a:lnTo>
                  <a:lnTo>
                    <a:pt x="1374165" y="1417510"/>
                  </a:lnTo>
                  <a:lnTo>
                    <a:pt x="1526552" y="1417510"/>
                  </a:lnTo>
                  <a:lnTo>
                    <a:pt x="1526552" y="501459"/>
                  </a:lnTo>
                  <a:close/>
                </a:path>
                <a:path w="2900045" h="1417954">
                  <a:moveTo>
                    <a:pt x="1984616" y="377177"/>
                  </a:moveTo>
                  <a:lnTo>
                    <a:pt x="1831314" y="377177"/>
                  </a:lnTo>
                  <a:lnTo>
                    <a:pt x="1831314" y="1417510"/>
                  </a:lnTo>
                  <a:lnTo>
                    <a:pt x="1984616" y="1417510"/>
                  </a:lnTo>
                  <a:lnTo>
                    <a:pt x="1984616" y="377177"/>
                  </a:lnTo>
                  <a:close/>
                </a:path>
                <a:path w="2900045" h="1417954">
                  <a:moveTo>
                    <a:pt x="2442603" y="286092"/>
                  </a:moveTo>
                  <a:lnTo>
                    <a:pt x="2289378" y="286092"/>
                  </a:lnTo>
                  <a:lnTo>
                    <a:pt x="2289378" y="1417510"/>
                  </a:lnTo>
                  <a:lnTo>
                    <a:pt x="2442603" y="1417510"/>
                  </a:lnTo>
                  <a:lnTo>
                    <a:pt x="2442603" y="286092"/>
                  </a:lnTo>
                  <a:close/>
                </a:path>
                <a:path w="2900045" h="1417954">
                  <a:moveTo>
                    <a:pt x="2899829" y="344004"/>
                  </a:moveTo>
                  <a:lnTo>
                    <a:pt x="2747441" y="344004"/>
                  </a:lnTo>
                  <a:lnTo>
                    <a:pt x="2747441" y="1417523"/>
                  </a:lnTo>
                  <a:lnTo>
                    <a:pt x="2899829" y="1417523"/>
                  </a:lnTo>
                  <a:lnTo>
                    <a:pt x="2899829" y="344004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217817" y="3310681"/>
              <a:ext cx="2900045" cy="1417955"/>
            </a:xfrm>
            <a:custGeom>
              <a:avLst/>
              <a:gdLst/>
              <a:ahLst/>
              <a:cxnLst/>
              <a:rect l="l" t="t" r="r" b="b"/>
              <a:pathLst>
                <a:path w="2900045" h="1417954">
                  <a:moveTo>
                    <a:pt x="0" y="780719"/>
                  </a:moveTo>
                  <a:lnTo>
                    <a:pt x="152361" y="780719"/>
                  </a:lnTo>
                  <a:lnTo>
                    <a:pt x="152361" y="1417510"/>
                  </a:lnTo>
                  <a:lnTo>
                    <a:pt x="0" y="1417510"/>
                  </a:lnTo>
                  <a:lnTo>
                    <a:pt x="0" y="780719"/>
                  </a:lnTo>
                  <a:close/>
                </a:path>
                <a:path w="2900045" h="1417954">
                  <a:moveTo>
                    <a:pt x="458050" y="199237"/>
                  </a:moveTo>
                  <a:lnTo>
                    <a:pt x="610425" y="199237"/>
                  </a:lnTo>
                  <a:lnTo>
                    <a:pt x="610425" y="1417510"/>
                  </a:lnTo>
                  <a:lnTo>
                    <a:pt x="458050" y="1417510"/>
                  </a:lnTo>
                  <a:lnTo>
                    <a:pt x="458050" y="199237"/>
                  </a:lnTo>
                  <a:close/>
                </a:path>
                <a:path w="2900045" h="1417954">
                  <a:moveTo>
                    <a:pt x="916114" y="0"/>
                  </a:moveTo>
                  <a:lnTo>
                    <a:pt x="1068489" y="0"/>
                  </a:lnTo>
                  <a:lnTo>
                    <a:pt x="1068489" y="1417510"/>
                  </a:lnTo>
                  <a:lnTo>
                    <a:pt x="916114" y="1417510"/>
                  </a:lnTo>
                  <a:lnTo>
                    <a:pt x="916114" y="0"/>
                  </a:lnTo>
                  <a:close/>
                </a:path>
                <a:path w="2900045" h="1417954">
                  <a:moveTo>
                    <a:pt x="1374165" y="501459"/>
                  </a:moveTo>
                  <a:lnTo>
                    <a:pt x="1526552" y="501459"/>
                  </a:lnTo>
                  <a:lnTo>
                    <a:pt x="1526552" y="1417510"/>
                  </a:lnTo>
                  <a:lnTo>
                    <a:pt x="1374165" y="1417510"/>
                  </a:lnTo>
                  <a:lnTo>
                    <a:pt x="1374165" y="501459"/>
                  </a:lnTo>
                  <a:close/>
                </a:path>
                <a:path w="2900045" h="1417954">
                  <a:moveTo>
                    <a:pt x="1831314" y="377189"/>
                  </a:moveTo>
                  <a:lnTo>
                    <a:pt x="1984616" y="377189"/>
                  </a:lnTo>
                  <a:lnTo>
                    <a:pt x="1984616" y="1417510"/>
                  </a:lnTo>
                  <a:lnTo>
                    <a:pt x="1831314" y="1417510"/>
                  </a:lnTo>
                  <a:lnTo>
                    <a:pt x="1831314" y="377189"/>
                  </a:lnTo>
                  <a:close/>
                </a:path>
                <a:path w="2900045" h="1417954">
                  <a:moveTo>
                    <a:pt x="2289378" y="286092"/>
                  </a:moveTo>
                  <a:lnTo>
                    <a:pt x="2442603" y="286092"/>
                  </a:lnTo>
                  <a:lnTo>
                    <a:pt x="2442603" y="1417510"/>
                  </a:lnTo>
                  <a:lnTo>
                    <a:pt x="2289378" y="1417510"/>
                  </a:lnTo>
                  <a:lnTo>
                    <a:pt x="2289378" y="286092"/>
                  </a:lnTo>
                  <a:close/>
                </a:path>
                <a:path w="2900045" h="1417954">
                  <a:moveTo>
                    <a:pt x="2747441" y="344004"/>
                  </a:moveTo>
                  <a:lnTo>
                    <a:pt x="2899816" y="344004"/>
                  </a:lnTo>
                  <a:lnTo>
                    <a:pt x="2899816" y="1417510"/>
                  </a:lnTo>
                  <a:lnTo>
                    <a:pt x="2747441" y="1417510"/>
                  </a:lnTo>
                  <a:lnTo>
                    <a:pt x="2747441" y="344004"/>
                  </a:lnTo>
                  <a:close/>
                </a:path>
              </a:pathLst>
            </a:custGeom>
            <a:ln w="5321">
              <a:solidFill>
                <a:srgbClr val="A3BE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370191" y="3822356"/>
              <a:ext cx="2900680" cy="906144"/>
            </a:xfrm>
            <a:custGeom>
              <a:avLst/>
              <a:gdLst/>
              <a:ahLst/>
              <a:cxnLst/>
              <a:rect l="l" t="t" r="r" b="b"/>
              <a:pathLst>
                <a:path w="2900679" h="906145">
                  <a:moveTo>
                    <a:pt x="153301" y="594309"/>
                  </a:moveTo>
                  <a:lnTo>
                    <a:pt x="0" y="594309"/>
                  </a:lnTo>
                  <a:lnTo>
                    <a:pt x="0" y="905840"/>
                  </a:lnTo>
                  <a:lnTo>
                    <a:pt x="153301" y="905840"/>
                  </a:lnTo>
                  <a:lnTo>
                    <a:pt x="153301" y="594309"/>
                  </a:lnTo>
                  <a:close/>
                </a:path>
                <a:path w="2900679" h="906145">
                  <a:moveTo>
                    <a:pt x="610438" y="287782"/>
                  </a:moveTo>
                  <a:lnTo>
                    <a:pt x="458050" y="287782"/>
                  </a:lnTo>
                  <a:lnTo>
                    <a:pt x="458050" y="905840"/>
                  </a:lnTo>
                  <a:lnTo>
                    <a:pt x="610438" y="905840"/>
                  </a:lnTo>
                  <a:lnTo>
                    <a:pt x="610438" y="287782"/>
                  </a:lnTo>
                  <a:close/>
                </a:path>
                <a:path w="2900679" h="906145">
                  <a:moveTo>
                    <a:pt x="1068501" y="117513"/>
                  </a:moveTo>
                  <a:lnTo>
                    <a:pt x="916114" y="117513"/>
                  </a:lnTo>
                  <a:lnTo>
                    <a:pt x="916114" y="905840"/>
                  </a:lnTo>
                  <a:lnTo>
                    <a:pt x="1068501" y="905840"/>
                  </a:lnTo>
                  <a:lnTo>
                    <a:pt x="1068501" y="117513"/>
                  </a:lnTo>
                  <a:close/>
                </a:path>
                <a:path w="2900679" h="906145">
                  <a:moveTo>
                    <a:pt x="1526565" y="207746"/>
                  </a:moveTo>
                  <a:lnTo>
                    <a:pt x="1374178" y="207746"/>
                  </a:lnTo>
                  <a:lnTo>
                    <a:pt x="1374178" y="905827"/>
                  </a:lnTo>
                  <a:lnTo>
                    <a:pt x="1526565" y="905827"/>
                  </a:lnTo>
                  <a:lnTo>
                    <a:pt x="1526565" y="207746"/>
                  </a:lnTo>
                  <a:close/>
                </a:path>
                <a:path w="2900679" h="906145">
                  <a:moveTo>
                    <a:pt x="1984629" y="103911"/>
                  </a:moveTo>
                  <a:lnTo>
                    <a:pt x="1832241" y="103911"/>
                  </a:lnTo>
                  <a:lnTo>
                    <a:pt x="1832241" y="905852"/>
                  </a:lnTo>
                  <a:lnTo>
                    <a:pt x="1984629" y="905852"/>
                  </a:lnTo>
                  <a:lnTo>
                    <a:pt x="1984629" y="103911"/>
                  </a:lnTo>
                  <a:close/>
                </a:path>
                <a:path w="2900679" h="906145">
                  <a:moveTo>
                    <a:pt x="2442680" y="0"/>
                  </a:moveTo>
                  <a:lnTo>
                    <a:pt x="2290229" y="0"/>
                  </a:lnTo>
                  <a:lnTo>
                    <a:pt x="2290229" y="905840"/>
                  </a:lnTo>
                  <a:lnTo>
                    <a:pt x="2442680" y="905840"/>
                  </a:lnTo>
                  <a:lnTo>
                    <a:pt x="2442680" y="0"/>
                  </a:lnTo>
                  <a:close/>
                </a:path>
                <a:path w="2900679" h="906145">
                  <a:moveTo>
                    <a:pt x="2900667" y="28956"/>
                  </a:moveTo>
                  <a:lnTo>
                    <a:pt x="2747441" y="28956"/>
                  </a:lnTo>
                  <a:lnTo>
                    <a:pt x="2747441" y="905840"/>
                  </a:lnTo>
                  <a:lnTo>
                    <a:pt x="2900667" y="905840"/>
                  </a:lnTo>
                  <a:lnTo>
                    <a:pt x="2900667" y="28956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141506" y="4728192"/>
              <a:ext cx="3205480" cy="27305"/>
            </a:xfrm>
            <a:custGeom>
              <a:avLst/>
              <a:gdLst/>
              <a:ahLst/>
              <a:cxnLst/>
              <a:rect l="l" t="t" r="r" b="b"/>
              <a:pathLst>
                <a:path w="3205479" h="27304">
                  <a:moveTo>
                    <a:pt x="0" y="0"/>
                  </a:moveTo>
                  <a:lnTo>
                    <a:pt x="3205441" y="0"/>
                  </a:lnTo>
                </a:path>
                <a:path w="3205479" h="27304">
                  <a:moveTo>
                    <a:pt x="0" y="0"/>
                  </a:moveTo>
                  <a:lnTo>
                    <a:pt x="0" y="26987"/>
                  </a:lnTo>
                </a:path>
                <a:path w="3205479" h="27304">
                  <a:moveTo>
                    <a:pt x="457708" y="0"/>
                  </a:moveTo>
                  <a:lnTo>
                    <a:pt x="457708" y="26987"/>
                  </a:lnTo>
                </a:path>
                <a:path w="3205479" h="27304">
                  <a:moveTo>
                    <a:pt x="915771" y="0"/>
                  </a:moveTo>
                  <a:lnTo>
                    <a:pt x="915771" y="26987"/>
                  </a:lnTo>
                </a:path>
                <a:path w="3205479" h="27304">
                  <a:moveTo>
                    <a:pt x="1373835" y="0"/>
                  </a:moveTo>
                  <a:lnTo>
                    <a:pt x="1373835" y="26987"/>
                  </a:lnTo>
                </a:path>
                <a:path w="3205479" h="27304">
                  <a:moveTo>
                    <a:pt x="1831898" y="0"/>
                  </a:moveTo>
                  <a:lnTo>
                    <a:pt x="1831898" y="26987"/>
                  </a:lnTo>
                </a:path>
                <a:path w="3205479" h="27304">
                  <a:moveTo>
                    <a:pt x="2289949" y="0"/>
                  </a:moveTo>
                  <a:lnTo>
                    <a:pt x="2289949" y="26987"/>
                  </a:lnTo>
                </a:path>
                <a:path w="3205479" h="27304">
                  <a:moveTo>
                    <a:pt x="2747098" y="0"/>
                  </a:moveTo>
                  <a:lnTo>
                    <a:pt x="2747098" y="26987"/>
                  </a:lnTo>
                </a:path>
                <a:path w="3205479" h="27304">
                  <a:moveTo>
                    <a:pt x="3205441" y="0"/>
                  </a:moveTo>
                  <a:lnTo>
                    <a:pt x="3205441" y="26987"/>
                  </a:lnTo>
                </a:path>
              </a:pathLst>
            </a:custGeom>
            <a:ln w="5321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8" name="object 268"/>
          <p:cNvSpPr txBox="1"/>
          <p:nvPr/>
        </p:nvSpPr>
        <p:spPr>
          <a:xfrm>
            <a:off x="7207653" y="3949412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29%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7665686" y="3368241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56%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8123640" y="3168620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65%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8273618" y="3368241"/>
            <a:ext cx="208661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073275" algn="l"/>
              </a:tabLst>
            </a:pP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	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8581673" y="3670569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42%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9039706" y="3545630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48%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9497805" y="3454196"/>
            <a:ext cx="17399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52%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9955866" y="3512837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49%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7360322" y="4274685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7818354" y="3968052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28%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8276387" y="3797787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36%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8734342" y="3887890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32%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9192374" y="3784635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9650469" y="3680409"/>
            <a:ext cx="17399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42%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10108531" y="3708968"/>
            <a:ext cx="17399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6956238" y="4661201"/>
            <a:ext cx="12763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6912274" y="4443938"/>
            <a:ext cx="17018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6912274" y="4227195"/>
            <a:ext cx="17018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6912274" y="4010273"/>
            <a:ext cx="17018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6912274" y="3792987"/>
            <a:ext cx="77660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63270" algn="l"/>
              </a:tabLst>
            </a:pP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40%   </a:t>
            </a:r>
            <a:r>
              <a:rPr sz="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u="dash" dirty="0">
                <a:solidFill>
                  <a:srgbClr val="231F20"/>
                </a:solidFill>
                <a:uFill>
                  <a:solidFill>
                    <a:srgbClr val="DCDDDE"/>
                  </a:solidFill>
                </a:uFill>
                <a:latin typeface="Times New Roman"/>
                <a:cs typeface="Times New Roman"/>
              </a:rPr>
              <a:t> 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6912274" y="3576242"/>
            <a:ext cx="77660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63270" algn="l"/>
              </a:tabLst>
            </a:pP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50%   </a:t>
            </a:r>
            <a:r>
              <a:rPr sz="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u="dash" dirty="0">
                <a:solidFill>
                  <a:srgbClr val="231F20"/>
                </a:solidFill>
                <a:uFill>
                  <a:solidFill>
                    <a:srgbClr val="DCDDDE"/>
                  </a:solidFill>
                </a:uFill>
                <a:latin typeface="Times New Roman"/>
                <a:cs typeface="Times New Roman"/>
              </a:rPr>
              <a:t> 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6912274" y="3359320"/>
            <a:ext cx="170180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60%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6912274" y="3142035"/>
            <a:ext cx="17018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7182462" y="4765680"/>
            <a:ext cx="1289050" cy="2305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98475" algn="l"/>
                <a:tab pos="932180" algn="l"/>
              </a:tabLst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 d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-5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-10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endParaRPr sz="650">
              <a:latin typeface="Roboto"/>
              <a:cs typeface="Roboto"/>
            </a:endParaRPr>
          </a:p>
          <a:p>
            <a:pPr marL="83185">
              <a:lnSpc>
                <a:spcPct val="100000"/>
              </a:lnSpc>
              <a:spcBef>
                <a:spcPts val="2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65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endParaRPr sz="650">
              <a:latin typeface="Roboto"/>
              <a:cs typeface="Roboto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8536385" y="4765680"/>
            <a:ext cx="179070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11-14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ans  </a:t>
            </a:r>
            <a:r>
              <a:rPr sz="65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15-17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ans  </a:t>
            </a:r>
            <a:r>
              <a:rPr sz="65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18-19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ans  </a:t>
            </a:r>
            <a:r>
              <a:rPr sz="65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20-24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endParaRPr sz="650">
              <a:latin typeface="Roboto"/>
              <a:cs typeface="Roboto"/>
            </a:endParaRPr>
          </a:p>
        </p:txBody>
      </p:sp>
      <p:grpSp>
        <p:nvGrpSpPr>
          <p:cNvPr id="293" name="object 293"/>
          <p:cNvGrpSpPr/>
          <p:nvPr/>
        </p:nvGrpSpPr>
        <p:grpSpPr>
          <a:xfrm>
            <a:off x="7320901" y="5070873"/>
            <a:ext cx="55880" cy="55880"/>
            <a:chOff x="7320901" y="5070873"/>
            <a:chExt cx="55880" cy="55880"/>
          </a:xfrm>
        </p:grpSpPr>
        <p:sp>
          <p:nvSpPr>
            <p:cNvPr id="294" name="object 294"/>
            <p:cNvSpPr/>
            <p:nvPr/>
          </p:nvSpPr>
          <p:spPr>
            <a:xfrm>
              <a:off x="7323759" y="507372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49822" y="0"/>
                  </a:moveTo>
                  <a:lnTo>
                    <a:pt x="0" y="0"/>
                  </a:lnTo>
                  <a:lnTo>
                    <a:pt x="0" y="49822"/>
                  </a:lnTo>
                  <a:lnTo>
                    <a:pt x="49822" y="49822"/>
                  </a:lnTo>
                  <a:lnTo>
                    <a:pt x="49822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323759" y="507373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0" y="49822"/>
                  </a:moveTo>
                  <a:lnTo>
                    <a:pt x="49822" y="49822"/>
                  </a:lnTo>
                  <a:lnTo>
                    <a:pt x="49822" y="0"/>
                  </a:lnTo>
                  <a:lnTo>
                    <a:pt x="0" y="0"/>
                  </a:lnTo>
                  <a:lnTo>
                    <a:pt x="0" y="49822"/>
                  </a:lnTo>
                  <a:close/>
                </a:path>
              </a:pathLst>
            </a:custGeom>
            <a:ln w="5321">
              <a:solidFill>
                <a:srgbClr val="A3BE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/>
          <p:nvPr/>
        </p:nvSpPr>
        <p:spPr>
          <a:xfrm>
            <a:off x="7383340" y="5022398"/>
            <a:ext cx="1090930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b="1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 Nouvelle-Aquitaine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8659621" y="507372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22" y="0"/>
                </a:moveTo>
                <a:lnTo>
                  <a:pt x="0" y="0"/>
                </a:lnTo>
                <a:lnTo>
                  <a:pt x="0" y="49822"/>
                </a:lnTo>
                <a:lnTo>
                  <a:pt x="49822" y="49822"/>
                </a:lnTo>
                <a:lnTo>
                  <a:pt x="49822" y="0"/>
                </a:lnTo>
                <a:close/>
              </a:path>
            </a:pathLst>
          </a:custGeom>
          <a:solidFill>
            <a:srgbClr val="48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 txBox="1"/>
          <p:nvPr/>
        </p:nvSpPr>
        <p:spPr>
          <a:xfrm>
            <a:off x="8719411" y="5022398"/>
            <a:ext cx="1312545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b="1" spc="10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b="1" spc="10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 Nouvelle-Aquitaine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376949" y="1432030"/>
            <a:ext cx="996061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indent="-160655">
              <a:lnSpc>
                <a:spcPct val="100000"/>
              </a:lnSpc>
              <a:spcBef>
                <a:spcPts val="100"/>
              </a:spcBef>
              <a:buChar char="-"/>
              <a:tabLst>
                <a:tab pos="173355" algn="l"/>
              </a:tabLst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ménages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avec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enfants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sont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des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familles monoparentales.</a:t>
            </a:r>
            <a:endParaRPr sz="1800">
              <a:latin typeface="Roboto"/>
              <a:cs typeface="Roboto"/>
            </a:endParaRPr>
          </a:p>
          <a:p>
            <a:pPr marL="12700" marR="5080">
              <a:lnSpc>
                <a:spcPts val="1800"/>
              </a:lnSpc>
              <a:spcBef>
                <a:spcPts val="1800"/>
              </a:spcBef>
              <a:buChar char="-"/>
              <a:tabLst>
                <a:tab pos="184785" algn="l"/>
              </a:tabLst>
            </a:pP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Ce</a:t>
            </a:r>
            <a:r>
              <a:rPr sz="1800" spc="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18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8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beaucoup</a:t>
            </a:r>
            <a:r>
              <a:rPr sz="18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800" spc="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fort</a:t>
            </a:r>
            <a:r>
              <a:rPr sz="18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8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8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adolescents</a:t>
            </a:r>
            <a:r>
              <a:rPr sz="18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8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jeunes</a:t>
            </a:r>
            <a:r>
              <a:rPr sz="18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adultes</a:t>
            </a:r>
            <a:r>
              <a:rPr sz="18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1800" spc="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8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8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enfants</a:t>
            </a:r>
            <a:r>
              <a:rPr sz="18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800"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bas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âge.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A4B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60666" y="7569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 txBox="1"/>
          <p:nvPr/>
        </p:nvSpPr>
        <p:spPr>
          <a:xfrm>
            <a:off x="1945052" y="47289"/>
            <a:ext cx="2270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Dynamiques</a:t>
            </a:r>
            <a:r>
              <a:rPr sz="1600" b="1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territoriales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310" name="object 310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19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11" name="object 3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61329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992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18358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50008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5505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8164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A3B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8670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3644" y="3060001"/>
            <a:ext cx="7145020" cy="1440180"/>
          </a:xfrm>
          <a:prstGeom prst="rect">
            <a:avLst/>
          </a:prstGeom>
          <a:solidFill>
            <a:srgbClr val="005F7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Times New Roman"/>
              <a:cs typeface="Times New Roman"/>
            </a:endParaRPr>
          </a:p>
          <a:p>
            <a:pPr marL="427355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Roboto"/>
                <a:cs typeface="Roboto"/>
              </a:rPr>
              <a:t>OBSERVER</a:t>
            </a:r>
            <a:r>
              <a:rPr sz="32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Roboto"/>
                <a:cs typeface="Roboto"/>
              </a:rPr>
              <a:t>POUR</a:t>
            </a:r>
            <a:r>
              <a:rPr sz="32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Roboto"/>
                <a:cs typeface="Roboto"/>
              </a:rPr>
              <a:t>MIEUX</a:t>
            </a:r>
            <a:r>
              <a:rPr sz="32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Roboto"/>
                <a:cs typeface="Roboto"/>
              </a:rPr>
              <a:t>ÉVALUER</a:t>
            </a:r>
            <a:endParaRPr sz="3200">
              <a:latin typeface="Roboto"/>
              <a:cs typeface="Robo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05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2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24" name="object 33">
            <a:extLst>
              <a:ext uri="{FF2B5EF4-FFF2-40B4-BE49-F238E27FC236}">
                <a16:creationId xmlns:a16="http://schemas.microsoft.com/office/drawing/2014/main" id="{551CE58F-5561-E95A-E1C9-19317202D660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02034" y="5719533"/>
            <a:ext cx="1636929" cy="761999"/>
          </a:xfrm>
          <a:prstGeom prst="rect">
            <a:avLst/>
          </a:prstGeom>
        </p:spPr>
      </p:pic>
      <p:pic>
        <p:nvPicPr>
          <p:cNvPr id="25" name="object 34">
            <a:extLst>
              <a:ext uri="{FF2B5EF4-FFF2-40B4-BE49-F238E27FC236}">
                <a16:creationId xmlns:a16="http://schemas.microsoft.com/office/drawing/2014/main" id="{80E89072-713F-E376-0EA0-BFF35E5663F2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98378" y="5709489"/>
            <a:ext cx="1427469" cy="809100"/>
          </a:xfrm>
          <a:prstGeom prst="rect">
            <a:avLst/>
          </a:prstGeom>
        </p:spPr>
      </p:pic>
      <p:grpSp>
        <p:nvGrpSpPr>
          <p:cNvPr id="26" name="object 35">
            <a:extLst>
              <a:ext uri="{FF2B5EF4-FFF2-40B4-BE49-F238E27FC236}">
                <a16:creationId xmlns:a16="http://schemas.microsoft.com/office/drawing/2014/main" id="{2D1ADDAC-96D2-C9DA-E1E5-789DAE300C11}"/>
              </a:ext>
            </a:extLst>
          </p:cNvPr>
          <p:cNvGrpSpPr/>
          <p:nvPr/>
        </p:nvGrpSpPr>
        <p:grpSpPr>
          <a:xfrm>
            <a:off x="918006" y="5685383"/>
            <a:ext cx="2146300" cy="822960"/>
            <a:chOff x="918006" y="5685383"/>
            <a:chExt cx="2146300" cy="822960"/>
          </a:xfrm>
        </p:grpSpPr>
        <p:pic>
          <p:nvPicPr>
            <p:cNvPr id="27" name="object 36">
              <a:extLst>
                <a:ext uri="{FF2B5EF4-FFF2-40B4-BE49-F238E27FC236}">
                  <a16:creationId xmlns:a16="http://schemas.microsoft.com/office/drawing/2014/main" id="{4229DD05-B1FC-7AA7-3C58-6F3741D8F04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006" y="5685383"/>
              <a:ext cx="2146096" cy="822579"/>
            </a:xfrm>
            <a:prstGeom prst="rect">
              <a:avLst/>
            </a:prstGeom>
          </p:spPr>
        </p:pic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895E41F3-3063-4287-75B4-5692B650E5A8}"/>
                </a:ext>
              </a:extLst>
            </p:cNvPr>
            <p:cNvSpPr/>
            <p:nvPr/>
          </p:nvSpPr>
          <p:spPr>
            <a:xfrm>
              <a:off x="918006" y="5719798"/>
              <a:ext cx="2077720" cy="719455"/>
            </a:xfrm>
            <a:custGeom>
              <a:avLst/>
              <a:gdLst/>
              <a:ahLst/>
              <a:cxnLst/>
              <a:rect l="l" t="t" r="r" b="b"/>
              <a:pathLst>
                <a:path w="2077720" h="719454">
                  <a:moveTo>
                    <a:pt x="1941197" y="0"/>
                  </a:moveTo>
                  <a:lnTo>
                    <a:pt x="0" y="0"/>
                  </a:lnTo>
                  <a:lnTo>
                    <a:pt x="0" y="718883"/>
                  </a:lnTo>
                  <a:lnTo>
                    <a:pt x="1941197" y="718883"/>
                  </a:lnTo>
                  <a:lnTo>
                    <a:pt x="1984146" y="711907"/>
                  </a:lnTo>
                  <a:lnTo>
                    <a:pt x="2021535" y="692504"/>
                  </a:lnTo>
                  <a:lnTo>
                    <a:pt x="2051076" y="662963"/>
                  </a:lnTo>
                  <a:lnTo>
                    <a:pt x="2070479" y="625574"/>
                  </a:lnTo>
                  <a:lnTo>
                    <a:pt x="2077455" y="582625"/>
                  </a:lnTo>
                  <a:lnTo>
                    <a:pt x="2077455" y="136258"/>
                  </a:lnTo>
                  <a:lnTo>
                    <a:pt x="2070479" y="93309"/>
                  </a:lnTo>
                  <a:lnTo>
                    <a:pt x="2051076" y="55920"/>
                  </a:lnTo>
                  <a:lnTo>
                    <a:pt x="2021535" y="26379"/>
                  </a:lnTo>
                  <a:lnTo>
                    <a:pt x="1984146" y="6976"/>
                  </a:lnTo>
                  <a:lnTo>
                    <a:pt x="1941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38">
              <a:extLst>
                <a:ext uri="{FF2B5EF4-FFF2-40B4-BE49-F238E27FC236}">
                  <a16:creationId xmlns:a16="http://schemas.microsoft.com/office/drawing/2014/main" id="{EE5FF565-700E-B406-0D6B-145CB1CEEF0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3092" y="5791535"/>
              <a:ext cx="1761727" cy="597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0949" y="474520"/>
            <a:ext cx="100069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5F73"/>
                </a:solidFill>
              </a:rPr>
              <a:t>Quelle</a:t>
            </a:r>
            <a:r>
              <a:rPr sz="2800" spc="16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place</a:t>
            </a:r>
            <a:r>
              <a:rPr sz="2800" spc="16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occupe</a:t>
            </a:r>
            <a:r>
              <a:rPr sz="2800" spc="16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</a:t>
            </a:r>
            <a:r>
              <a:rPr sz="2800" spc="16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QP</a:t>
            </a:r>
            <a:r>
              <a:rPr sz="2800" spc="16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dans</a:t>
            </a:r>
            <a:r>
              <a:rPr sz="2800" spc="16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la</a:t>
            </a:r>
            <a:r>
              <a:rPr sz="2800" spc="160" dirty="0">
                <a:solidFill>
                  <a:srgbClr val="005F73"/>
                </a:solidFill>
              </a:rPr>
              <a:t> </a:t>
            </a:r>
            <a:r>
              <a:rPr sz="2800" spc="-10" dirty="0">
                <a:solidFill>
                  <a:srgbClr val="005F73"/>
                </a:solidFill>
              </a:rPr>
              <a:t>trajectoire</a:t>
            </a:r>
            <a:r>
              <a:rPr sz="2800" spc="16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résidentielle</a:t>
            </a:r>
            <a:r>
              <a:rPr sz="2800" spc="16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des </a:t>
            </a:r>
            <a:r>
              <a:rPr sz="2800" spc="-68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ménages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?</a:t>
            </a:r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360552" y="1411858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7850" y="1425515"/>
            <a:ext cx="4981575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Répartition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 ménages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 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l’ancienneté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d’emménagement</a:t>
            </a:r>
            <a:endParaRPr sz="1400">
              <a:latin typeface="Roboto"/>
              <a:cs typeface="Roboto"/>
            </a:endParaRPr>
          </a:p>
          <a:p>
            <a:pPr marL="22225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estimations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73257" y="2618626"/>
            <a:ext cx="3741420" cy="4547870"/>
            <a:chOff x="1873257" y="2618626"/>
            <a:chExt cx="3741420" cy="4547870"/>
          </a:xfrm>
        </p:grpSpPr>
        <p:sp>
          <p:nvSpPr>
            <p:cNvPr id="17" name="object 17"/>
            <p:cNvSpPr/>
            <p:nvPr/>
          </p:nvSpPr>
          <p:spPr>
            <a:xfrm>
              <a:off x="1894344" y="2631071"/>
              <a:ext cx="2577465" cy="1539875"/>
            </a:xfrm>
            <a:custGeom>
              <a:avLst/>
              <a:gdLst/>
              <a:ahLst/>
              <a:cxnLst/>
              <a:rect l="l" t="t" r="r" b="b"/>
              <a:pathLst>
                <a:path w="2577465" h="1539875">
                  <a:moveTo>
                    <a:pt x="1912645" y="1404429"/>
                  </a:moveTo>
                  <a:lnTo>
                    <a:pt x="12" y="1404429"/>
                  </a:lnTo>
                  <a:lnTo>
                    <a:pt x="12" y="1539519"/>
                  </a:lnTo>
                  <a:lnTo>
                    <a:pt x="1912645" y="1539519"/>
                  </a:lnTo>
                  <a:lnTo>
                    <a:pt x="1912645" y="1404429"/>
                  </a:lnTo>
                  <a:close/>
                </a:path>
                <a:path w="2577465" h="1539875">
                  <a:moveTo>
                    <a:pt x="1929307" y="1248244"/>
                  </a:moveTo>
                  <a:lnTo>
                    <a:pt x="0" y="1248244"/>
                  </a:lnTo>
                  <a:lnTo>
                    <a:pt x="0" y="1384096"/>
                  </a:lnTo>
                  <a:lnTo>
                    <a:pt x="1929307" y="1384096"/>
                  </a:lnTo>
                  <a:lnTo>
                    <a:pt x="1929307" y="1248244"/>
                  </a:lnTo>
                  <a:close/>
                </a:path>
                <a:path w="2577465" h="1539875">
                  <a:moveTo>
                    <a:pt x="1933638" y="1092047"/>
                  </a:moveTo>
                  <a:lnTo>
                    <a:pt x="12" y="1092047"/>
                  </a:lnTo>
                  <a:lnTo>
                    <a:pt x="12" y="1227886"/>
                  </a:lnTo>
                  <a:lnTo>
                    <a:pt x="1933638" y="1227886"/>
                  </a:lnTo>
                  <a:lnTo>
                    <a:pt x="1933638" y="1092047"/>
                  </a:lnTo>
                  <a:close/>
                </a:path>
                <a:path w="2577465" h="1539875">
                  <a:moveTo>
                    <a:pt x="1996859" y="935863"/>
                  </a:moveTo>
                  <a:lnTo>
                    <a:pt x="25" y="935863"/>
                  </a:lnTo>
                  <a:lnTo>
                    <a:pt x="25" y="1071702"/>
                  </a:lnTo>
                  <a:lnTo>
                    <a:pt x="1996859" y="1071702"/>
                  </a:lnTo>
                  <a:lnTo>
                    <a:pt x="1996859" y="935863"/>
                  </a:lnTo>
                  <a:close/>
                </a:path>
                <a:path w="2577465" h="1539875">
                  <a:moveTo>
                    <a:pt x="2018715" y="780313"/>
                  </a:moveTo>
                  <a:lnTo>
                    <a:pt x="12" y="780313"/>
                  </a:lnTo>
                  <a:lnTo>
                    <a:pt x="12" y="915504"/>
                  </a:lnTo>
                  <a:lnTo>
                    <a:pt x="2018715" y="915504"/>
                  </a:lnTo>
                  <a:lnTo>
                    <a:pt x="2018715" y="780313"/>
                  </a:lnTo>
                  <a:close/>
                </a:path>
                <a:path w="2577465" h="1539875">
                  <a:moveTo>
                    <a:pt x="2108022" y="624116"/>
                  </a:moveTo>
                  <a:lnTo>
                    <a:pt x="12" y="624116"/>
                  </a:lnTo>
                  <a:lnTo>
                    <a:pt x="12" y="759968"/>
                  </a:lnTo>
                  <a:lnTo>
                    <a:pt x="2108022" y="759968"/>
                  </a:lnTo>
                  <a:lnTo>
                    <a:pt x="2108022" y="624116"/>
                  </a:lnTo>
                  <a:close/>
                </a:path>
                <a:path w="2577465" h="1539875">
                  <a:moveTo>
                    <a:pt x="2174913" y="467931"/>
                  </a:moveTo>
                  <a:lnTo>
                    <a:pt x="12" y="467931"/>
                  </a:lnTo>
                  <a:lnTo>
                    <a:pt x="12" y="603783"/>
                  </a:lnTo>
                  <a:lnTo>
                    <a:pt x="2174913" y="603783"/>
                  </a:lnTo>
                  <a:lnTo>
                    <a:pt x="2174913" y="467931"/>
                  </a:lnTo>
                  <a:close/>
                </a:path>
                <a:path w="2577465" h="1539875">
                  <a:moveTo>
                    <a:pt x="2190178" y="311734"/>
                  </a:moveTo>
                  <a:lnTo>
                    <a:pt x="12" y="311734"/>
                  </a:lnTo>
                  <a:lnTo>
                    <a:pt x="12" y="447573"/>
                  </a:lnTo>
                  <a:lnTo>
                    <a:pt x="2190178" y="447573"/>
                  </a:lnTo>
                  <a:lnTo>
                    <a:pt x="2190178" y="311734"/>
                  </a:lnTo>
                  <a:close/>
                </a:path>
                <a:path w="2577465" h="1539875">
                  <a:moveTo>
                    <a:pt x="2565006" y="156197"/>
                  </a:moveTo>
                  <a:lnTo>
                    <a:pt x="12" y="156197"/>
                  </a:lnTo>
                  <a:lnTo>
                    <a:pt x="12" y="291388"/>
                  </a:lnTo>
                  <a:lnTo>
                    <a:pt x="2565006" y="291388"/>
                  </a:lnTo>
                  <a:lnTo>
                    <a:pt x="2565006" y="156197"/>
                  </a:lnTo>
                  <a:close/>
                </a:path>
                <a:path w="2577465" h="1539875">
                  <a:moveTo>
                    <a:pt x="2577350" y="0"/>
                  </a:moveTo>
                  <a:lnTo>
                    <a:pt x="0" y="0"/>
                  </a:lnTo>
                  <a:lnTo>
                    <a:pt x="0" y="135839"/>
                  </a:lnTo>
                  <a:lnTo>
                    <a:pt x="2577350" y="135839"/>
                  </a:lnTo>
                  <a:lnTo>
                    <a:pt x="2577350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06990" y="2631071"/>
              <a:ext cx="1211580" cy="1539875"/>
            </a:xfrm>
            <a:custGeom>
              <a:avLst/>
              <a:gdLst/>
              <a:ahLst/>
              <a:cxnLst/>
              <a:rect l="l" t="t" r="r" b="b"/>
              <a:pathLst>
                <a:path w="1211579" h="1539875">
                  <a:moveTo>
                    <a:pt x="627684" y="1404429"/>
                  </a:moveTo>
                  <a:lnTo>
                    <a:pt x="0" y="1404429"/>
                  </a:lnTo>
                  <a:lnTo>
                    <a:pt x="0" y="1539519"/>
                  </a:lnTo>
                  <a:lnTo>
                    <a:pt x="627684" y="1539519"/>
                  </a:lnTo>
                  <a:lnTo>
                    <a:pt x="627684" y="1404429"/>
                  </a:lnTo>
                  <a:close/>
                </a:path>
                <a:path w="1211579" h="1539875">
                  <a:moveTo>
                    <a:pt x="656805" y="1092047"/>
                  </a:moveTo>
                  <a:lnTo>
                    <a:pt x="20993" y="1092047"/>
                  </a:lnTo>
                  <a:lnTo>
                    <a:pt x="20993" y="1227886"/>
                  </a:lnTo>
                  <a:lnTo>
                    <a:pt x="656805" y="1227886"/>
                  </a:lnTo>
                  <a:lnTo>
                    <a:pt x="656805" y="1092047"/>
                  </a:lnTo>
                  <a:close/>
                </a:path>
                <a:path w="1211579" h="1539875">
                  <a:moveTo>
                    <a:pt x="674878" y="935863"/>
                  </a:moveTo>
                  <a:lnTo>
                    <a:pt x="84201" y="935863"/>
                  </a:lnTo>
                  <a:lnTo>
                    <a:pt x="84201" y="1071702"/>
                  </a:lnTo>
                  <a:lnTo>
                    <a:pt x="674878" y="1071702"/>
                  </a:lnTo>
                  <a:lnTo>
                    <a:pt x="674878" y="935863"/>
                  </a:lnTo>
                  <a:close/>
                </a:path>
                <a:path w="1211579" h="1539875">
                  <a:moveTo>
                    <a:pt x="686574" y="1248244"/>
                  </a:moveTo>
                  <a:lnTo>
                    <a:pt x="16675" y="1248244"/>
                  </a:lnTo>
                  <a:lnTo>
                    <a:pt x="16675" y="1384096"/>
                  </a:lnTo>
                  <a:lnTo>
                    <a:pt x="686574" y="1384096"/>
                  </a:lnTo>
                  <a:lnTo>
                    <a:pt x="686574" y="1248244"/>
                  </a:lnTo>
                  <a:close/>
                </a:path>
                <a:path w="1211579" h="1539875">
                  <a:moveTo>
                    <a:pt x="823823" y="780313"/>
                  </a:moveTo>
                  <a:lnTo>
                    <a:pt x="106057" y="780313"/>
                  </a:lnTo>
                  <a:lnTo>
                    <a:pt x="106057" y="915504"/>
                  </a:lnTo>
                  <a:lnTo>
                    <a:pt x="823823" y="915504"/>
                  </a:lnTo>
                  <a:lnTo>
                    <a:pt x="823823" y="780313"/>
                  </a:lnTo>
                  <a:close/>
                </a:path>
                <a:path w="1211579" h="1539875">
                  <a:moveTo>
                    <a:pt x="850011" y="624116"/>
                  </a:moveTo>
                  <a:lnTo>
                    <a:pt x="195351" y="624116"/>
                  </a:lnTo>
                  <a:lnTo>
                    <a:pt x="195351" y="759968"/>
                  </a:lnTo>
                  <a:lnTo>
                    <a:pt x="850011" y="759968"/>
                  </a:lnTo>
                  <a:lnTo>
                    <a:pt x="850011" y="624116"/>
                  </a:lnTo>
                  <a:close/>
                </a:path>
                <a:path w="1211579" h="1539875">
                  <a:moveTo>
                    <a:pt x="860945" y="311734"/>
                  </a:moveTo>
                  <a:lnTo>
                    <a:pt x="277507" y="311734"/>
                  </a:lnTo>
                  <a:lnTo>
                    <a:pt x="277507" y="447573"/>
                  </a:lnTo>
                  <a:lnTo>
                    <a:pt x="860945" y="447573"/>
                  </a:lnTo>
                  <a:lnTo>
                    <a:pt x="860945" y="311734"/>
                  </a:lnTo>
                  <a:close/>
                </a:path>
                <a:path w="1211579" h="1539875">
                  <a:moveTo>
                    <a:pt x="868197" y="467931"/>
                  </a:moveTo>
                  <a:lnTo>
                    <a:pt x="262267" y="467931"/>
                  </a:lnTo>
                  <a:lnTo>
                    <a:pt x="262267" y="603783"/>
                  </a:lnTo>
                  <a:lnTo>
                    <a:pt x="868197" y="603783"/>
                  </a:lnTo>
                  <a:lnTo>
                    <a:pt x="868197" y="467931"/>
                  </a:lnTo>
                  <a:close/>
                </a:path>
                <a:path w="1211579" h="1539875">
                  <a:moveTo>
                    <a:pt x="1121054" y="156197"/>
                  </a:moveTo>
                  <a:lnTo>
                    <a:pt x="652373" y="156197"/>
                  </a:lnTo>
                  <a:lnTo>
                    <a:pt x="652373" y="291388"/>
                  </a:lnTo>
                  <a:lnTo>
                    <a:pt x="1121054" y="291388"/>
                  </a:lnTo>
                  <a:lnTo>
                    <a:pt x="1121054" y="156197"/>
                  </a:lnTo>
                  <a:close/>
                </a:path>
                <a:path w="1211579" h="1539875">
                  <a:moveTo>
                    <a:pt x="1211110" y="0"/>
                  </a:moveTo>
                  <a:lnTo>
                    <a:pt x="664705" y="0"/>
                  </a:lnTo>
                  <a:lnTo>
                    <a:pt x="664705" y="135839"/>
                  </a:lnTo>
                  <a:lnTo>
                    <a:pt x="1211110" y="135839"/>
                  </a:lnTo>
                  <a:lnTo>
                    <a:pt x="1211110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34675" y="2631071"/>
              <a:ext cx="1177925" cy="1539875"/>
            </a:xfrm>
            <a:custGeom>
              <a:avLst/>
              <a:gdLst/>
              <a:ahLst/>
              <a:cxnLst/>
              <a:rect l="l" t="t" r="r" b="b"/>
              <a:pathLst>
                <a:path w="1177925" h="1539875">
                  <a:moveTo>
                    <a:pt x="1177772" y="1404429"/>
                  </a:moveTo>
                  <a:lnTo>
                    <a:pt x="0" y="1404429"/>
                  </a:lnTo>
                  <a:lnTo>
                    <a:pt x="0" y="1539519"/>
                  </a:lnTo>
                  <a:lnTo>
                    <a:pt x="1177772" y="1539519"/>
                  </a:lnTo>
                  <a:lnTo>
                    <a:pt x="1177772" y="1404429"/>
                  </a:lnTo>
                  <a:close/>
                </a:path>
                <a:path w="1177925" h="1539875">
                  <a:moveTo>
                    <a:pt x="1177772" y="1248244"/>
                  </a:moveTo>
                  <a:lnTo>
                    <a:pt x="58877" y="1248244"/>
                  </a:lnTo>
                  <a:lnTo>
                    <a:pt x="58877" y="1384096"/>
                  </a:lnTo>
                  <a:lnTo>
                    <a:pt x="1177772" y="1384096"/>
                  </a:lnTo>
                  <a:lnTo>
                    <a:pt x="1177772" y="1248244"/>
                  </a:lnTo>
                  <a:close/>
                </a:path>
                <a:path w="1177925" h="1539875">
                  <a:moveTo>
                    <a:pt x="1177772" y="1092047"/>
                  </a:moveTo>
                  <a:lnTo>
                    <a:pt x="29121" y="1092047"/>
                  </a:lnTo>
                  <a:lnTo>
                    <a:pt x="29121" y="1227886"/>
                  </a:lnTo>
                  <a:lnTo>
                    <a:pt x="1177772" y="1227886"/>
                  </a:lnTo>
                  <a:lnTo>
                    <a:pt x="1177772" y="1092047"/>
                  </a:lnTo>
                  <a:close/>
                </a:path>
                <a:path w="1177925" h="1539875">
                  <a:moveTo>
                    <a:pt x="1177772" y="935863"/>
                  </a:moveTo>
                  <a:lnTo>
                    <a:pt x="47193" y="935863"/>
                  </a:lnTo>
                  <a:lnTo>
                    <a:pt x="47193" y="1071702"/>
                  </a:lnTo>
                  <a:lnTo>
                    <a:pt x="1177772" y="1071702"/>
                  </a:lnTo>
                  <a:lnTo>
                    <a:pt x="1177772" y="935863"/>
                  </a:lnTo>
                  <a:close/>
                </a:path>
                <a:path w="1177925" h="1539875">
                  <a:moveTo>
                    <a:pt x="1177772" y="780313"/>
                  </a:moveTo>
                  <a:lnTo>
                    <a:pt x="196138" y="780313"/>
                  </a:lnTo>
                  <a:lnTo>
                    <a:pt x="196138" y="915504"/>
                  </a:lnTo>
                  <a:lnTo>
                    <a:pt x="1177772" y="915504"/>
                  </a:lnTo>
                  <a:lnTo>
                    <a:pt x="1177772" y="780313"/>
                  </a:lnTo>
                  <a:close/>
                </a:path>
                <a:path w="1177925" h="1539875">
                  <a:moveTo>
                    <a:pt x="1177772" y="624116"/>
                  </a:moveTo>
                  <a:lnTo>
                    <a:pt x="222326" y="624116"/>
                  </a:lnTo>
                  <a:lnTo>
                    <a:pt x="222326" y="759968"/>
                  </a:lnTo>
                  <a:lnTo>
                    <a:pt x="1177772" y="759968"/>
                  </a:lnTo>
                  <a:lnTo>
                    <a:pt x="1177772" y="624116"/>
                  </a:lnTo>
                  <a:close/>
                </a:path>
                <a:path w="1177925" h="1539875">
                  <a:moveTo>
                    <a:pt x="1177772" y="467931"/>
                  </a:moveTo>
                  <a:lnTo>
                    <a:pt x="240512" y="467931"/>
                  </a:lnTo>
                  <a:lnTo>
                    <a:pt x="240512" y="603783"/>
                  </a:lnTo>
                  <a:lnTo>
                    <a:pt x="1177772" y="603783"/>
                  </a:lnTo>
                  <a:lnTo>
                    <a:pt x="1177772" y="467931"/>
                  </a:lnTo>
                  <a:close/>
                </a:path>
                <a:path w="1177925" h="1539875">
                  <a:moveTo>
                    <a:pt x="1177772" y="311734"/>
                  </a:moveTo>
                  <a:lnTo>
                    <a:pt x="233260" y="311734"/>
                  </a:lnTo>
                  <a:lnTo>
                    <a:pt x="233260" y="447573"/>
                  </a:lnTo>
                  <a:lnTo>
                    <a:pt x="1177772" y="447573"/>
                  </a:lnTo>
                  <a:lnTo>
                    <a:pt x="1177772" y="311734"/>
                  </a:lnTo>
                  <a:close/>
                </a:path>
                <a:path w="1177925" h="1539875">
                  <a:moveTo>
                    <a:pt x="1177772" y="156197"/>
                  </a:moveTo>
                  <a:lnTo>
                    <a:pt x="493356" y="156197"/>
                  </a:lnTo>
                  <a:lnTo>
                    <a:pt x="493356" y="291388"/>
                  </a:lnTo>
                  <a:lnTo>
                    <a:pt x="1177772" y="291388"/>
                  </a:lnTo>
                  <a:lnTo>
                    <a:pt x="1177772" y="156197"/>
                  </a:lnTo>
                  <a:close/>
                </a:path>
                <a:path w="1177925" h="1539875">
                  <a:moveTo>
                    <a:pt x="1177772" y="0"/>
                  </a:moveTo>
                  <a:lnTo>
                    <a:pt x="583425" y="0"/>
                  </a:lnTo>
                  <a:lnTo>
                    <a:pt x="583425" y="135839"/>
                  </a:lnTo>
                  <a:lnTo>
                    <a:pt x="1177772" y="135839"/>
                  </a:lnTo>
                  <a:lnTo>
                    <a:pt x="1177772" y="0"/>
                  </a:lnTo>
                  <a:close/>
                </a:path>
              </a:pathLst>
            </a:custGeom>
            <a:solidFill>
              <a:srgbClr val="ECF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94357" y="4347235"/>
              <a:ext cx="1125855" cy="1539875"/>
            </a:xfrm>
            <a:custGeom>
              <a:avLst/>
              <a:gdLst/>
              <a:ahLst/>
              <a:cxnLst/>
              <a:rect l="l" t="t" r="r" b="b"/>
              <a:pathLst>
                <a:path w="1125855" h="1539875">
                  <a:moveTo>
                    <a:pt x="699998" y="1404327"/>
                  </a:moveTo>
                  <a:lnTo>
                    <a:pt x="0" y="1404327"/>
                  </a:lnTo>
                  <a:lnTo>
                    <a:pt x="0" y="1539532"/>
                  </a:lnTo>
                  <a:lnTo>
                    <a:pt x="699998" y="1539532"/>
                  </a:lnTo>
                  <a:lnTo>
                    <a:pt x="699998" y="1404327"/>
                  </a:lnTo>
                  <a:close/>
                </a:path>
                <a:path w="1125855" h="1539875">
                  <a:moveTo>
                    <a:pt x="874382" y="1091946"/>
                  </a:moveTo>
                  <a:lnTo>
                    <a:pt x="12" y="1091946"/>
                  </a:lnTo>
                  <a:lnTo>
                    <a:pt x="12" y="1227785"/>
                  </a:lnTo>
                  <a:lnTo>
                    <a:pt x="874382" y="1227785"/>
                  </a:lnTo>
                  <a:lnTo>
                    <a:pt x="874382" y="1091946"/>
                  </a:lnTo>
                  <a:close/>
                </a:path>
                <a:path w="1125855" h="1539875">
                  <a:moveTo>
                    <a:pt x="933157" y="936510"/>
                  </a:moveTo>
                  <a:lnTo>
                    <a:pt x="12" y="936510"/>
                  </a:lnTo>
                  <a:lnTo>
                    <a:pt x="12" y="1071600"/>
                  </a:lnTo>
                  <a:lnTo>
                    <a:pt x="933157" y="1071600"/>
                  </a:lnTo>
                  <a:lnTo>
                    <a:pt x="933157" y="936510"/>
                  </a:lnTo>
                  <a:close/>
                </a:path>
                <a:path w="1125855" h="1539875">
                  <a:moveTo>
                    <a:pt x="957935" y="624014"/>
                  </a:moveTo>
                  <a:lnTo>
                    <a:pt x="0" y="624014"/>
                  </a:lnTo>
                  <a:lnTo>
                    <a:pt x="0" y="759968"/>
                  </a:lnTo>
                  <a:lnTo>
                    <a:pt x="957935" y="759968"/>
                  </a:lnTo>
                  <a:lnTo>
                    <a:pt x="957935" y="624014"/>
                  </a:lnTo>
                  <a:close/>
                </a:path>
                <a:path w="1125855" h="1539875">
                  <a:moveTo>
                    <a:pt x="968121" y="1248130"/>
                  </a:moveTo>
                  <a:lnTo>
                    <a:pt x="12" y="1248130"/>
                  </a:lnTo>
                  <a:lnTo>
                    <a:pt x="12" y="1384084"/>
                  </a:lnTo>
                  <a:lnTo>
                    <a:pt x="968121" y="1384084"/>
                  </a:lnTo>
                  <a:lnTo>
                    <a:pt x="968121" y="1248130"/>
                  </a:lnTo>
                  <a:close/>
                </a:path>
                <a:path w="1125855" h="1539875">
                  <a:moveTo>
                    <a:pt x="1063256" y="312394"/>
                  </a:moveTo>
                  <a:lnTo>
                    <a:pt x="0" y="312394"/>
                  </a:lnTo>
                  <a:lnTo>
                    <a:pt x="0" y="447484"/>
                  </a:lnTo>
                  <a:lnTo>
                    <a:pt x="1063256" y="447484"/>
                  </a:lnTo>
                  <a:lnTo>
                    <a:pt x="1063256" y="312394"/>
                  </a:lnTo>
                  <a:close/>
                </a:path>
                <a:path w="1125855" h="1539875">
                  <a:moveTo>
                    <a:pt x="1071270" y="780313"/>
                  </a:moveTo>
                  <a:lnTo>
                    <a:pt x="12" y="780313"/>
                  </a:lnTo>
                  <a:lnTo>
                    <a:pt x="12" y="916152"/>
                  </a:lnTo>
                  <a:lnTo>
                    <a:pt x="1071270" y="916152"/>
                  </a:lnTo>
                  <a:lnTo>
                    <a:pt x="1071270" y="780313"/>
                  </a:lnTo>
                  <a:close/>
                </a:path>
                <a:path w="1125855" h="1539875">
                  <a:moveTo>
                    <a:pt x="1078522" y="156197"/>
                  </a:moveTo>
                  <a:lnTo>
                    <a:pt x="0" y="156197"/>
                  </a:lnTo>
                  <a:lnTo>
                    <a:pt x="0" y="292036"/>
                  </a:lnTo>
                  <a:lnTo>
                    <a:pt x="1078522" y="292036"/>
                  </a:lnTo>
                  <a:lnTo>
                    <a:pt x="1078522" y="156197"/>
                  </a:lnTo>
                  <a:close/>
                </a:path>
                <a:path w="1125855" h="1539875">
                  <a:moveTo>
                    <a:pt x="1111973" y="0"/>
                  </a:moveTo>
                  <a:lnTo>
                    <a:pt x="12" y="0"/>
                  </a:lnTo>
                  <a:lnTo>
                    <a:pt x="12" y="135839"/>
                  </a:lnTo>
                  <a:lnTo>
                    <a:pt x="1111973" y="135839"/>
                  </a:lnTo>
                  <a:lnTo>
                    <a:pt x="1111973" y="0"/>
                  </a:lnTo>
                  <a:close/>
                </a:path>
                <a:path w="1125855" h="1539875">
                  <a:moveTo>
                    <a:pt x="1125715" y="467817"/>
                  </a:moveTo>
                  <a:lnTo>
                    <a:pt x="0" y="467817"/>
                  </a:lnTo>
                  <a:lnTo>
                    <a:pt x="0" y="603770"/>
                  </a:lnTo>
                  <a:lnTo>
                    <a:pt x="1125715" y="603770"/>
                  </a:lnTo>
                  <a:lnTo>
                    <a:pt x="1125715" y="467817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4343" y="4347235"/>
              <a:ext cx="1386840" cy="1539875"/>
            </a:xfrm>
            <a:custGeom>
              <a:avLst/>
              <a:gdLst/>
              <a:ahLst/>
              <a:cxnLst/>
              <a:rect l="l" t="t" r="r" b="b"/>
              <a:pathLst>
                <a:path w="1386839" h="1539875">
                  <a:moveTo>
                    <a:pt x="909675" y="1404327"/>
                  </a:moveTo>
                  <a:lnTo>
                    <a:pt x="0" y="1404327"/>
                  </a:lnTo>
                  <a:lnTo>
                    <a:pt x="0" y="1539532"/>
                  </a:lnTo>
                  <a:lnTo>
                    <a:pt x="909675" y="1539532"/>
                  </a:lnTo>
                  <a:lnTo>
                    <a:pt x="909675" y="1404327"/>
                  </a:lnTo>
                  <a:close/>
                </a:path>
                <a:path w="1386839" h="1539875">
                  <a:moveTo>
                    <a:pt x="969213" y="936510"/>
                  </a:moveTo>
                  <a:lnTo>
                    <a:pt x="233172" y="936510"/>
                  </a:lnTo>
                  <a:lnTo>
                    <a:pt x="233172" y="1071600"/>
                  </a:lnTo>
                  <a:lnTo>
                    <a:pt x="969213" y="1071600"/>
                  </a:lnTo>
                  <a:lnTo>
                    <a:pt x="969213" y="936510"/>
                  </a:lnTo>
                  <a:close/>
                </a:path>
                <a:path w="1386839" h="1539875">
                  <a:moveTo>
                    <a:pt x="971372" y="1091946"/>
                  </a:moveTo>
                  <a:lnTo>
                    <a:pt x="174396" y="1091946"/>
                  </a:lnTo>
                  <a:lnTo>
                    <a:pt x="174396" y="1227785"/>
                  </a:lnTo>
                  <a:lnTo>
                    <a:pt x="971372" y="1227785"/>
                  </a:lnTo>
                  <a:lnTo>
                    <a:pt x="971372" y="1091946"/>
                  </a:lnTo>
                  <a:close/>
                </a:path>
                <a:path w="1386839" h="1539875">
                  <a:moveTo>
                    <a:pt x="1032421" y="156197"/>
                  </a:moveTo>
                  <a:lnTo>
                    <a:pt x="378536" y="156197"/>
                  </a:lnTo>
                  <a:lnTo>
                    <a:pt x="378536" y="292036"/>
                  </a:lnTo>
                  <a:lnTo>
                    <a:pt x="1032421" y="292036"/>
                  </a:lnTo>
                  <a:lnTo>
                    <a:pt x="1032421" y="156197"/>
                  </a:lnTo>
                  <a:close/>
                </a:path>
                <a:path w="1386839" h="1539875">
                  <a:moveTo>
                    <a:pt x="1072362" y="1248130"/>
                  </a:moveTo>
                  <a:lnTo>
                    <a:pt x="268135" y="1248130"/>
                  </a:lnTo>
                  <a:lnTo>
                    <a:pt x="268135" y="1384084"/>
                  </a:lnTo>
                  <a:lnTo>
                    <a:pt x="1072362" y="1384084"/>
                  </a:lnTo>
                  <a:lnTo>
                    <a:pt x="1072362" y="1248130"/>
                  </a:lnTo>
                  <a:close/>
                </a:path>
                <a:path w="1386839" h="1539875">
                  <a:moveTo>
                    <a:pt x="1102880" y="0"/>
                  </a:moveTo>
                  <a:lnTo>
                    <a:pt x="411975" y="0"/>
                  </a:lnTo>
                  <a:lnTo>
                    <a:pt x="411975" y="135839"/>
                  </a:lnTo>
                  <a:lnTo>
                    <a:pt x="1102880" y="135839"/>
                  </a:lnTo>
                  <a:lnTo>
                    <a:pt x="1102880" y="0"/>
                  </a:lnTo>
                  <a:close/>
                </a:path>
                <a:path w="1386839" h="1539875">
                  <a:moveTo>
                    <a:pt x="1171943" y="624014"/>
                  </a:moveTo>
                  <a:lnTo>
                    <a:pt x="257937" y="624014"/>
                  </a:lnTo>
                  <a:lnTo>
                    <a:pt x="257937" y="759968"/>
                  </a:lnTo>
                  <a:lnTo>
                    <a:pt x="1171943" y="759968"/>
                  </a:lnTo>
                  <a:lnTo>
                    <a:pt x="1171943" y="624014"/>
                  </a:lnTo>
                  <a:close/>
                </a:path>
                <a:path w="1386839" h="1539875">
                  <a:moveTo>
                    <a:pt x="1274343" y="312394"/>
                  </a:moveTo>
                  <a:lnTo>
                    <a:pt x="363258" y="312394"/>
                  </a:lnTo>
                  <a:lnTo>
                    <a:pt x="363258" y="447484"/>
                  </a:lnTo>
                  <a:lnTo>
                    <a:pt x="1274343" y="447484"/>
                  </a:lnTo>
                  <a:lnTo>
                    <a:pt x="1274343" y="312394"/>
                  </a:lnTo>
                  <a:close/>
                </a:path>
                <a:path w="1386839" h="1539875">
                  <a:moveTo>
                    <a:pt x="1337551" y="780313"/>
                  </a:moveTo>
                  <a:lnTo>
                    <a:pt x="371284" y="780313"/>
                  </a:lnTo>
                  <a:lnTo>
                    <a:pt x="371284" y="916152"/>
                  </a:lnTo>
                  <a:lnTo>
                    <a:pt x="1337551" y="916152"/>
                  </a:lnTo>
                  <a:lnTo>
                    <a:pt x="1337551" y="780313"/>
                  </a:lnTo>
                  <a:close/>
                </a:path>
                <a:path w="1386839" h="1539875">
                  <a:moveTo>
                    <a:pt x="1386268" y="467817"/>
                  </a:moveTo>
                  <a:lnTo>
                    <a:pt x="425742" y="467817"/>
                  </a:lnTo>
                  <a:lnTo>
                    <a:pt x="425742" y="603770"/>
                  </a:lnTo>
                  <a:lnTo>
                    <a:pt x="1386268" y="603770"/>
                  </a:lnTo>
                  <a:lnTo>
                    <a:pt x="1386268" y="467817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63543" y="4347235"/>
              <a:ext cx="2049145" cy="1384300"/>
            </a:xfrm>
            <a:custGeom>
              <a:avLst/>
              <a:gdLst/>
              <a:ahLst/>
              <a:cxnLst/>
              <a:rect l="l" t="t" r="r" b="b"/>
              <a:pathLst>
                <a:path w="2049145" h="1384300">
                  <a:moveTo>
                    <a:pt x="2048903" y="1248130"/>
                  </a:moveTo>
                  <a:lnTo>
                    <a:pt x="103162" y="1248130"/>
                  </a:lnTo>
                  <a:lnTo>
                    <a:pt x="103162" y="1384084"/>
                  </a:lnTo>
                  <a:lnTo>
                    <a:pt x="2048903" y="1384084"/>
                  </a:lnTo>
                  <a:lnTo>
                    <a:pt x="2048903" y="1248130"/>
                  </a:lnTo>
                  <a:close/>
                </a:path>
                <a:path w="2049145" h="1384300">
                  <a:moveTo>
                    <a:pt x="2048903" y="1091946"/>
                  </a:moveTo>
                  <a:lnTo>
                    <a:pt x="2171" y="1091946"/>
                  </a:lnTo>
                  <a:lnTo>
                    <a:pt x="2171" y="1227785"/>
                  </a:lnTo>
                  <a:lnTo>
                    <a:pt x="2048903" y="1227785"/>
                  </a:lnTo>
                  <a:lnTo>
                    <a:pt x="2048903" y="1091946"/>
                  </a:lnTo>
                  <a:close/>
                </a:path>
                <a:path w="2049145" h="1384300">
                  <a:moveTo>
                    <a:pt x="2048903" y="936510"/>
                  </a:moveTo>
                  <a:lnTo>
                    <a:pt x="0" y="936510"/>
                  </a:lnTo>
                  <a:lnTo>
                    <a:pt x="0" y="1071600"/>
                  </a:lnTo>
                  <a:lnTo>
                    <a:pt x="2048903" y="1071600"/>
                  </a:lnTo>
                  <a:lnTo>
                    <a:pt x="2048903" y="936510"/>
                  </a:lnTo>
                  <a:close/>
                </a:path>
                <a:path w="2049145" h="1384300">
                  <a:moveTo>
                    <a:pt x="2048903" y="780313"/>
                  </a:moveTo>
                  <a:lnTo>
                    <a:pt x="368350" y="780313"/>
                  </a:lnTo>
                  <a:lnTo>
                    <a:pt x="368350" y="916152"/>
                  </a:lnTo>
                  <a:lnTo>
                    <a:pt x="2048903" y="916152"/>
                  </a:lnTo>
                  <a:lnTo>
                    <a:pt x="2048903" y="780313"/>
                  </a:lnTo>
                  <a:close/>
                </a:path>
                <a:path w="2049145" h="1384300">
                  <a:moveTo>
                    <a:pt x="2048903" y="467817"/>
                  </a:moveTo>
                  <a:lnTo>
                    <a:pt x="417055" y="467817"/>
                  </a:lnTo>
                  <a:lnTo>
                    <a:pt x="417055" y="603770"/>
                  </a:lnTo>
                  <a:lnTo>
                    <a:pt x="2048903" y="603770"/>
                  </a:lnTo>
                  <a:lnTo>
                    <a:pt x="2048903" y="467817"/>
                  </a:lnTo>
                  <a:close/>
                </a:path>
                <a:path w="2049145" h="1384300">
                  <a:moveTo>
                    <a:pt x="2048903" y="312394"/>
                  </a:moveTo>
                  <a:lnTo>
                    <a:pt x="305142" y="312394"/>
                  </a:lnTo>
                  <a:lnTo>
                    <a:pt x="305142" y="447484"/>
                  </a:lnTo>
                  <a:lnTo>
                    <a:pt x="2048903" y="447484"/>
                  </a:lnTo>
                  <a:lnTo>
                    <a:pt x="2048903" y="312394"/>
                  </a:lnTo>
                  <a:close/>
                </a:path>
                <a:path w="2049145" h="1384300">
                  <a:moveTo>
                    <a:pt x="2048903" y="0"/>
                  </a:moveTo>
                  <a:lnTo>
                    <a:pt x="133680" y="0"/>
                  </a:lnTo>
                  <a:lnTo>
                    <a:pt x="133680" y="135839"/>
                  </a:lnTo>
                  <a:lnTo>
                    <a:pt x="2048903" y="135839"/>
                  </a:lnTo>
                  <a:lnTo>
                    <a:pt x="2048903" y="0"/>
                  </a:lnTo>
                  <a:close/>
                </a:path>
              </a:pathLst>
            </a:custGeom>
            <a:solidFill>
              <a:srgbClr val="ECF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4344" y="6063297"/>
              <a:ext cx="1564005" cy="292100"/>
            </a:xfrm>
            <a:custGeom>
              <a:avLst/>
              <a:gdLst/>
              <a:ahLst/>
              <a:cxnLst/>
              <a:rect l="l" t="t" r="r" b="b"/>
              <a:pathLst>
                <a:path w="1564004" h="292100">
                  <a:moveTo>
                    <a:pt x="1333550" y="156184"/>
                  </a:moveTo>
                  <a:lnTo>
                    <a:pt x="0" y="156184"/>
                  </a:lnTo>
                  <a:lnTo>
                    <a:pt x="0" y="292023"/>
                  </a:lnTo>
                  <a:lnTo>
                    <a:pt x="1333550" y="292023"/>
                  </a:lnTo>
                  <a:lnTo>
                    <a:pt x="1333550" y="156184"/>
                  </a:lnTo>
                  <a:close/>
                </a:path>
                <a:path w="1564004" h="292100">
                  <a:moveTo>
                    <a:pt x="1563890" y="0"/>
                  </a:moveTo>
                  <a:lnTo>
                    <a:pt x="25" y="0"/>
                  </a:lnTo>
                  <a:lnTo>
                    <a:pt x="25" y="135839"/>
                  </a:lnTo>
                  <a:lnTo>
                    <a:pt x="1563890" y="135839"/>
                  </a:lnTo>
                  <a:lnTo>
                    <a:pt x="1563890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27882" y="6063297"/>
              <a:ext cx="980440" cy="292100"/>
            </a:xfrm>
            <a:custGeom>
              <a:avLst/>
              <a:gdLst/>
              <a:ahLst/>
              <a:cxnLst/>
              <a:rect l="l" t="t" r="r" b="b"/>
              <a:pathLst>
                <a:path w="980439" h="292100">
                  <a:moveTo>
                    <a:pt x="749795" y="156184"/>
                  </a:moveTo>
                  <a:lnTo>
                    <a:pt x="0" y="156184"/>
                  </a:lnTo>
                  <a:lnTo>
                    <a:pt x="0" y="292023"/>
                  </a:lnTo>
                  <a:lnTo>
                    <a:pt x="749795" y="292023"/>
                  </a:lnTo>
                  <a:lnTo>
                    <a:pt x="749795" y="156184"/>
                  </a:lnTo>
                  <a:close/>
                </a:path>
                <a:path w="980439" h="292100">
                  <a:moveTo>
                    <a:pt x="980135" y="0"/>
                  </a:moveTo>
                  <a:lnTo>
                    <a:pt x="230339" y="0"/>
                  </a:lnTo>
                  <a:lnTo>
                    <a:pt x="230339" y="135839"/>
                  </a:lnTo>
                  <a:lnTo>
                    <a:pt x="980135" y="135839"/>
                  </a:lnTo>
                  <a:lnTo>
                    <a:pt x="980135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77678" y="6063297"/>
              <a:ext cx="1635125" cy="292100"/>
            </a:xfrm>
            <a:custGeom>
              <a:avLst/>
              <a:gdLst/>
              <a:ahLst/>
              <a:cxnLst/>
              <a:rect l="l" t="t" r="r" b="b"/>
              <a:pathLst>
                <a:path w="1635125" h="292100">
                  <a:moveTo>
                    <a:pt x="1634769" y="156184"/>
                  </a:moveTo>
                  <a:lnTo>
                    <a:pt x="0" y="156184"/>
                  </a:lnTo>
                  <a:lnTo>
                    <a:pt x="0" y="292023"/>
                  </a:lnTo>
                  <a:lnTo>
                    <a:pt x="1634769" y="292023"/>
                  </a:lnTo>
                  <a:lnTo>
                    <a:pt x="1634769" y="156184"/>
                  </a:lnTo>
                  <a:close/>
                </a:path>
                <a:path w="1635125" h="292100">
                  <a:moveTo>
                    <a:pt x="1634769" y="0"/>
                  </a:moveTo>
                  <a:lnTo>
                    <a:pt x="230339" y="0"/>
                  </a:lnTo>
                  <a:lnTo>
                    <a:pt x="230339" y="135839"/>
                  </a:lnTo>
                  <a:lnTo>
                    <a:pt x="1634769" y="135839"/>
                  </a:lnTo>
                  <a:lnTo>
                    <a:pt x="1634769" y="0"/>
                  </a:lnTo>
                  <a:close/>
                </a:path>
              </a:pathLst>
            </a:custGeom>
            <a:solidFill>
              <a:srgbClr val="ECF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94357" y="6531216"/>
              <a:ext cx="1243330" cy="603885"/>
            </a:xfrm>
            <a:custGeom>
              <a:avLst/>
              <a:gdLst/>
              <a:ahLst/>
              <a:cxnLst/>
              <a:rect l="l" t="t" r="r" b="b"/>
              <a:pathLst>
                <a:path w="1243330" h="603884">
                  <a:moveTo>
                    <a:pt x="357098" y="312394"/>
                  </a:moveTo>
                  <a:lnTo>
                    <a:pt x="12" y="312394"/>
                  </a:lnTo>
                  <a:lnTo>
                    <a:pt x="12" y="448233"/>
                  </a:lnTo>
                  <a:lnTo>
                    <a:pt x="357098" y="448233"/>
                  </a:lnTo>
                  <a:lnTo>
                    <a:pt x="357098" y="312394"/>
                  </a:lnTo>
                  <a:close/>
                </a:path>
                <a:path w="1243330" h="603884">
                  <a:moveTo>
                    <a:pt x="1093787" y="156197"/>
                  </a:moveTo>
                  <a:lnTo>
                    <a:pt x="12" y="156197"/>
                  </a:lnTo>
                  <a:lnTo>
                    <a:pt x="12" y="292036"/>
                  </a:lnTo>
                  <a:lnTo>
                    <a:pt x="1093787" y="292036"/>
                  </a:lnTo>
                  <a:lnTo>
                    <a:pt x="1093787" y="156197"/>
                  </a:lnTo>
                  <a:close/>
                </a:path>
                <a:path w="1243330" h="603884">
                  <a:moveTo>
                    <a:pt x="1233957" y="468579"/>
                  </a:moveTo>
                  <a:lnTo>
                    <a:pt x="12" y="468579"/>
                  </a:lnTo>
                  <a:lnTo>
                    <a:pt x="12" y="603783"/>
                  </a:lnTo>
                  <a:lnTo>
                    <a:pt x="1233957" y="603783"/>
                  </a:lnTo>
                  <a:lnTo>
                    <a:pt x="1233957" y="468579"/>
                  </a:lnTo>
                  <a:close/>
                </a:path>
                <a:path w="1243330" h="603884">
                  <a:moveTo>
                    <a:pt x="1242720" y="0"/>
                  </a:moveTo>
                  <a:lnTo>
                    <a:pt x="0" y="0"/>
                  </a:lnTo>
                  <a:lnTo>
                    <a:pt x="0" y="135839"/>
                  </a:lnTo>
                  <a:lnTo>
                    <a:pt x="1242720" y="135839"/>
                  </a:lnTo>
                  <a:lnTo>
                    <a:pt x="1242720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28314" y="6531216"/>
              <a:ext cx="630555" cy="603885"/>
            </a:xfrm>
            <a:custGeom>
              <a:avLst/>
              <a:gdLst/>
              <a:ahLst/>
              <a:cxnLst/>
              <a:rect l="l" t="t" r="r" b="b"/>
              <a:pathLst>
                <a:path w="630554" h="603884">
                  <a:moveTo>
                    <a:pt x="621957" y="0"/>
                  </a:moveTo>
                  <a:lnTo>
                    <a:pt x="8775" y="0"/>
                  </a:lnTo>
                  <a:lnTo>
                    <a:pt x="8775" y="135839"/>
                  </a:lnTo>
                  <a:lnTo>
                    <a:pt x="621957" y="135839"/>
                  </a:lnTo>
                  <a:lnTo>
                    <a:pt x="621957" y="0"/>
                  </a:lnTo>
                  <a:close/>
                </a:path>
                <a:path w="630554" h="603884">
                  <a:moveTo>
                    <a:pt x="629958" y="468579"/>
                  </a:moveTo>
                  <a:lnTo>
                    <a:pt x="0" y="468579"/>
                  </a:lnTo>
                  <a:lnTo>
                    <a:pt x="0" y="603783"/>
                  </a:lnTo>
                  <a:lnTo>
                    <a:pt x="629958" y="603783"/>
                  </a:lnTo>
                  <a:lnTo>
                    <a:pt x="629958" y="468579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7986" y="6531216"/>
              <a:ext cx="3184525" cy="603885"/>
            </a:xfrm>
            <a:custGeom>
              <a:avLst/>
              <a:gdLst/>
              <a:ahLst/>
              <a:cxnLst/>
              <a:rect l="l" t="t" r="r" b="b"/>
              <a:pathLst>
                <a:path w="3184525" h="603884">
                  <a:moveTo>
                    <a:pt x="3184461" y="468579"/>
                  </a:moveTo>
                  <a:lnTo>
                    <a:pt x="1330286" y="468579"/>
                  </a:lnTo>
                  <a:lnTo>
                    <a:pt x="1330286" y="603783"/>
                  </a:lnTo>
                  <a:lnTo>
                    <a:pt x="3184461" y="603783"/>
                  </a:lnTo>
                  <a:lnTo>
                    <a:pt x="3184461" y="468579"/>
                  </a:lnTo>
                  <a:close/>
                </a:path>
                <a:path w="3184525" h="603884">
                  <a:moveTo>
                    <a:pt x="3184461" y="312394"/>
                  </a:moveTo>
                  <a:lnTo>
                    <a:pt x="0" y="312394"/>
                  </a:lnTo>
                  <a:lnTo>
                    <a:pt x="0" y="448233"/>
                  </a:lnTo>
                  <a:lnTo>
                    <a:pt x="3184461" y="448233"/>
                  </a:lnTo>
                  <a:lnTo>
                    <a:pt x="3184461" y="312394"/>
                  </a:lnTo>
                  <a:close/>
                </a:path>
                <a:path w="3184525" h="603884">
                  <a:moveTo>
                    <a:pt x="3184461" y="156197"/>
                  </a:moveTo>
                  <a:lnTo>
                    <a:pt x="1059256" y="156197"/>
                  </a:lnTo>
                  <a:lnTo>
                    <a:pt x="1059256" y="292036"/>
                  </a:lnTo>
                  <a:lnTo>
                    <a:pt x="3184461" y="292036"/>
                  </a:lnTo>
                  <a:lnTo>
                    <a:pt x="3184461" y="156197"/>
                  </a:lnTo>
                  <a:close/>
                </a:path>
                <a:path w="3184525" h="603884">
                  <a:moveTo>
                    <a:pt x="3184461" y="0"/>
                  </a:moveTo>
                  <a:lnTo>
                    <a:pt x="1322273" y="0"/>
                  </a:lnTo>
                  <a:lnTo>
                    <a:pt x="1322273" y="135839"/>
                  </a:lnTo>
                  <a:lnTo>
                    <a:pt x="3184461" y="135839"/>
                  </a:lnTo>
                  <a:lnTo>
                    <a:pt x="3184461" y="0"/>
                  </a:lnTo>
                  <a:close/>
                </a:path>
              </a:pathLst>
            </a:custGeom>
            <a:solidFill>
              <a:srgbClr val="ECF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94364" y="7145383"/>
              <a:ext cx="3718560" cy="21590"/>
            </a:xfrm>
            <a:custGeom>
              <a:avLst/>
              <a:gdLst/>
              <a:ahLst/>
              <a:cxnLst/>
              <a:rect l="l" t="t" r="r" b="b"/>
              <a:pathLst>
                <a:path w="3718560" h="21590">
                  <a:moveTo>
                    <a:pt x="0" y="0"/>
                  </a:moveTo>
                  <a:lnTo>
                    <a:pt x="3717975" y="0"/>
                  </a:lnTo>
                </a:path>
                <a:path w="3718560" h="21590">
                  <a:moveTo>
                    <a:pt x="0" y="0"/>
                  </a:moveTo>
                  <a:lnTo>
                    <a:pt x="0" y="21107"/>
                  </a:lnTo>
                </a:path>
                <a:path w="3718560" h="21590">
                  <a:moveTo>
                    <a:pt x="371589" y="0"/>
                  </a:moveTo>
                  <a:lnTo>
                    <a:pt x="371589" y="21107"/>
                  </a:lnTo>
                </a:path>
                <a:path w="3718560" h="21590">
                  <a:moveTo>
                    <a:pt x="743623" y="0"/>
                  </a:moveTo>
                  <a:lnTo>
                    <a:pt x="743623" y="21107"/>
                  </a:lnTo>
                </a:path>
                <a:path w="3718560" h="21590">
                  <a:moveTo>
                    <a:pt x="1115529" y="0"/>
                  </a:moveTo>
                  <a:lnTo>
                    <a:pt x="1115529" y="21107"/>
                  </a:lnTo>
                </a:path>
                <a:path w="3718560" h="21590">
                  <a:moveTo>
                    <a:pt x="1486801" y="0"/>
                  </a:moveTo>
                  <a:lnTo>
                    <a:pt x="1486801" y="21107"/>
                  </a:lnTo>
                </a:path>
                <a:path w="3718560" h="21590">
                  <a:moveTo>
                    <a:pt x="1858822" y="0"/>
                  </a:moveTo>
                  <a:lnTo>
                    <a:pt x="1858822" y="21107"/>
                  </a:lnTo>
                </a:path>
                <a:path w="3718560" h="21590">
                  <a:moveTo>
                    <a:pt x="2230856" y="0"/>
                  </a:moveTo>
                  <a:lnTo>
                    <a:pt x="2230856" y="21107"/>
                  </a:lnTo>
                </a:path>
                <a:path w="3718560" h="21590">
                  <a:moveTo>
                    <a:pt x="2602763" y="0"/>
                  </a:moveTo>
                  <a:lnTo>
                    <a:pt x="2602763" y="21107"/>
                  </a:lnTo>
                </a:path>
                <a:path w="3718560" h="21590">
                  <a:moveTo>
                    <a:pt x="2974035" y="0"/>
                  </a:moveTo>
                  <a:lnTo>
                    <a:pt x="2974035" y="21107"/>
                  </a:lnTo>
                </a:path>
                <a:path w="3718560" h="21590">
                  <a:moveTo>
                    <a:pt x="3346056" y="0"/>
                  </a:moveTo>
                  <a:lnTo>
                    <a:pt x="3346056" y="21107"/>
                  </a:lnTo>
                </a:path>
                <a:path w="3718560" h="21590">
                  <a:moveTo>
                    <a:pt x="3717975" y="0"/>
                  </a:moveTo>
                  <a:lnTo>
                    <a:pt x="3717975" y="21107"/>
                  </a:lnTo>
                </a:path>
              </a:pathLst>
            </a:custGeom>
            <a:ln w="4546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94364" y="2620900"/>
              <a:ext cx="0" cy="4525010"/>
            </a:xfrm>
            <a:custGeom>
              <a:avLst/>
              <a:gdLst/>
              <a:ahLst/>
              <a:cxnLst/>
              <a:rect l="l" t="t" r="r" b="b"/>
              <a:pathLst>
                <a:path h="4525009">
                  <a:moveTo>
                    <a:pt x="0" y="0"/>
                  </a:moveTo>
                  <a:lnTo>
                    <a:pt x="0" y="4524476"/>
                  </a:lnTo>
                </a:path>
              </a:pathLst>
            </a:custGeom>
            <a:ln w="4546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73257" y="2620900"/>
              <a:ext cx="21590" cy="4525010"/>
            </a:xfrm>
            <a:custGeom>
              <a:avLst/>
              <a:gdLst/>
              <a:ahLst/>
              <a:cxnLst/>
              <a:rect l="l" t="t" r="r" b="b"/>
              <a:pathLst>
                <a:path w="21589" h="4525009">
                  <a:moveTo>
                    <a:pt x="0" y="0"/>
                  </a:moveTo>
                  <a:lnTo>
                    <a:pt x="21107" y="0"/>
                  </a:lnTo>
                </a:path>
                <a:path w="21589" h="4525009">
                  <a:moveTo>
                    <a:pt x="0" y="156197"/>
                  </a:moveTo>
                  <a:lnTo>
                    <a:pt x="21107" y="156197"/>
                  </a:lnTo>
                </a:path>
                <a:path w="21589" h="4525009">
                  <a:moveTo>
                    <a:pt x="0" y="311734"/>
                  </a:moveTo>
                  <a:lnTo>
                    <a:pt x="21107" y="311734"/>
                  </a:lnTo>
                </a:path>
                <a:path w="21589" h="4525009">
                  <a:moveTo>
                    <a:pt x="0" y="467931"/>
                  </a:moveTo>
                  <a:lnTo>
                    <a:pt x="21107" y="467931"/>
                  </a:lnTo>
                </a:path>
                <a:path w="21589" h="4525009">
                  <a:moveTo>
                    <a:pt x="0" y="624116"/>
                  </a:moveTo>
                  <a:lnTo>
                    <a:pt x="21107" y="624116"/>
                  </a:lnTo>
                </a:path>
                <a:path w="21589" h="4525009">
                  <a:moveTo>
                    <a:pt x="0" y="780313"/>
                  </a:moveTo>
                  <a:lnTo>
                    <a:pt x="21107" y="780313"/>
                  </a:lnTo>
                </a:path>
                <a:path w="21589" h="4525009">
                  <a:moveTo>
                    <a:pt x="0" y="935850"/>
                  </a:moveTo>
                  <a:lnTo>
                    <a:pt x="21107" y="935850"/>
                  </a:lnTo>
                </a:path>
                <a:path w="21589" h="4525009">
                  <a:moveTo>
                    <a:pt x="0" y="1092047"/>
                  </a:moveTo>
                  <a:lnTo>
                    <a:pt x="21107" y="1092047"/>
                  </a:lnTo>
                </a:path>
                <a:path w="21589" h="4525009">
                  <a:moveTo>
                    <a:pt x="0" y="1248232"/>
                  </a:moveTo>
                  <a:lnTo>
                    <a:pt x="21107" y="1248232"/>
                  </a:lnTo>
                </a:path>
                <a:path w="21589" h="4525009">
                  <a:moveTo>
                    <a:pt x="0" y="1404429"/>
                  </a:moveTo>
                  <a:lnTo>
                    <a:pt x="21107" y="1404429"/>
                  </a:lnTo>
                </a:path>
                <a:path w="21589" h="4525009">
                  <a:moveTo>
                    <a:pt x="0" y="1559864"/>
                  </a:moveTo>
                  <a:lnTo>
                    <a:pt x="21107" y="1559864"/>
                  </a:lnTo>
                </a:path>
                <a:path w="21589" h="4525009">
                  <a:moveTo>
                    <a:pt x="0" y="1716163"/>
                  </a:moveTo>
                  <a:lnTo>
                    <a:pt x="21107" y="1716163"/>
                  </a:lnTo>
                </a:path>
                <a:path w="21589" h="4525009">
                  <a:moveTo>
                    <a:pt x="0" y="1872361"/>
                  </a:moveTo>
                  <a:lnTo>
                    <a:pt x="21107" y="1872361"/>
                  </a:lnTo>
                </a:path>
                <a:path w="21589" h="4525009">
                  <a:moveTo>
                    <a:pt x="0" y="2028545"/>
                  </a:moveTo>
                  <a:lnTo>
                    <a:pt x="21107" y="2028545"/>
                  </a:lnTo>
                </a:path>
                <a:path w="21589" h="4525009">
                  <a:moveTo>
                    <a:pt x="0" y="2183980"/>
                  </a:moveTo>
                  <a:lnTo>
                    <a:pt x="21107" y="2183980"/>
                  </a:lnTo>
                </a:path>
                <a:path w="21589" h="4525009">
                  <a:moveTo>
                    <a:pt x="0" y="2340178"/>
                  </a:moveTo>
                  <a:lnTo>
                    <a:pt x="21107" y="2340178"/>
                  </a:lnTo>
                </a:path>
                <a:path w="21589" h="4525009">
                  <a:moveTo>
                    <a:pt x="0" y="2496477"/>
                  </a:moveTo>
                  <a:lnTo>
                    <a:pt x="21107" y="2496477"/>
                  </a:lnTo>
                </a:path>
                <a:path w="21589" h="4525009">
                  <a:moveTo>
                    <a:pt x="0" y="2652661"/>
                  </a:moveTo>
                  <a:lnTo>
                    <a:pt x="21107" y="2652661"/>
                  </a:lnTo>
                </a:path>
                <a:path w="21589" h="4525009">
                  <a:moveTo>
                    <a:pt x="0" y="2808097"/>
                  </a:moveTo>
                  <a:lnTo>
                    <a:pt x="21107" y="2808097"/>
                  </a:lnTo>
                </a:path>
                <a:path w="21589" h="4525009">
                  <a:moveTo>
                    <a:pt x="0" y="2964294"/>
                  </a:moveTo>
                  <a:lnTo>
                    <a:pt x="21107" y="2964294"/>
                  </a:lnTo>
                </a:path>
                <a:path w="21589" h="4525009">
                  <a:moveTo>
                    <a:pt x="0" y="3120491"/>
                  </a:moveTo>
                  <a:lnTo>
                    <a:pt x="21107" y="3120491"/>
                  </a:lnTo>
                </a:path>
                <a:path w="21589" h="4525009">
                  <a:moveTo>
                    <a:pt x="0" y="3276028"/>
                  </a:moveTo>
                  <a:lnTo>
                    <a:pt x="21107" y="3276028"/>
                  </a:lnTo>
                </a:path>
                <a:path w="21589" h="4525009">
                  <a:moveTo>
                    <a:pt x="0" y="3432225"/>
                  </a:moveTo>
                  <a:lnTo>
                    <a:pt x="21107" y="3432225"/>
                  </a:lnTo>
                </a:path>
                <a:path w="21589" h="4525009">
                  <a:moveTo>
                    <a:pt x="0" y="3588410"/>
                  </a:moveTo>
                  <a:lnTo>
                    <a:pt x="21107" y="3588410"/>
                  </a:lnTo>
                </a:path>
                <a:path w="21589" h="4525009">
                  <a:moveTo>
                    <a:pt x="0" y="3744607"/>
                  </a:moveTo>
                  <a:lnTo>
                    <a:pt x="21107" y="3744607"/>
                  </a:lnTo>
                </a:path>
                <a:path w="21589" h="4525009">
                  <a:moveTo>
                    <a:pt x="0" y="3900144"/>
                  </a:moveTo>
                  <a:lnTo>
                    <a:pt x="21107" y="3900144"/>
                  </a:lnTo>
                </a:path>
                <a:path w="21589" h="4525009">
                  <a:moveTo>
                    <a:pt x="0" y="4056341"/>
                  </a:moveTo>
                  <a:lnTo>
                    <a:pt x="21107" y="4056341"/>
                  </a:lnTo>
                </a:path>
                <a:path w="21589" h="4525009">
                  <a:moveTo>
                    <a:pt x="0" y="4212526"/>
                  </a:moveTo>
                  <a:lnTo>
                    <a:pt x="21107" y="4212526"/>
                  </a:lnTo>
                </a:path>
                <a:path w="21589" h="4525009">
                  <a:moveTo>
                    <a:pt x="0" y="4368723"/>
                  </a:moveTo>
                  <a:lnTo>
                    <a:pt x="21107" y="4368723"/>
                  </a:lnTo>
                </a:path>
                <a:path w="21589" h="4525009">
                  <a:moveTo>
                    <a:pt x="0" y="4524476"/>
                  </a:moveTo>
                  <a:lnTo>
                    <a:pt x="21107" y="4524476"/>
                  </a:lnTo>
                </a:path>
              </a:pathLst>
            </a:custGeom>
            <a:ln w="4546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107928" y="2643183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69%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01653" y="2799274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69%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13852" y="2954874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06600" y="3111219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73019" y="326737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28342" y="3423018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17192" y="3579362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85814" y="3735520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83677" y="3891611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75412" y="4047245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74811" y="4359781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57926" y="4515388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50673" y="4671733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81517" y="4827890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97851" y="4983532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54569" y="5139876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85403" y="529596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56071" y="545156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03047" y="5608020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68854" y="5764111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00875" y="6076159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42%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85843" y="6232250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36%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40377" y="6544232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66004" y="6700456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97374" y="685599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435860" y="7012341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70138" y="2643195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18931" y="2799286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01072" y="2954874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97391" y="3111219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54530" y="326737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196835" y="3423018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11433" y="3579362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070441" y="3735520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083660" y="3891611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045948" y="4047245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76460" y="4359781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24504" y="4515388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337833" y="4671733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25091" y="4827890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34138" y="4983532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373661" y="5139876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120363" y="529596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091801" y="545156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189434" y="5608020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73791" y="5764111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58119" y="6076159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527654" y="6232250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68091" y="6544232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988144" y="6687413"/>
            <a:ext cx="499109" cy="135890"/>
          </a:xfrm>
          <a:prstGeom prst="rect">
            <a:avLst/>
          </a:prstGeom>
          <a:solidFill>
            <a:srgbClr val="A3BEB0"/>
          </a:solidFill>
        </p:spPr>
        <p:txBody>
          <a:bodyPr vert="horz" wrap="square" lIns="0" tIns="285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51455" y="6843610"/>
            <a:ext cx="177165" cy="135890"/>
          </a:xfrm>
          <a:prstGeom prst="rect">
            <a:avLst/>
          </a:prstGeom>
          <a:solidFill>
            <a:srgbClr val="A3BEB0"/>
          </a:solidFill>
        </p:spPr>
        <p:txBody>
          <a:bodyPr vert="horz" wrap="square" lIns="0" tIns="2857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2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367924" y="7012341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FFFFFF"/>
                </a:solidFill>
                <a:latin typeface="Roboto"/>
                <a:cs typeface="Roboto"/>
              </a:rPr>
              <a:t>17%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40349" y="2643195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195417" y="2799286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065363" y="2954874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068935" y="3111219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059655" y="3267377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046636" y="3423018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972275" y="3579362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962995" y="3735520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977817" y="3891611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948679" y="4047245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580009" y="4359781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52%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26764" y="4503432"/>
            <a:ext cx="1986280" cy="135890"/>
          </a:xfrm>
          <a:prstGeom prst="rect">
            <a:avLst/>
          </a:prstGeom>
          <a:solidFill>
            <a:srgbClr val="ECF1EE"/>
          </a:solidFill>
        </p:spPr>
        <p:txBody>
          <a:bodyPr vert="horz" wrap="square" lIns="0" tIns="279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2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53%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665520" y="4671733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47%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721600" y="4827890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766286" y="4971250"/>
            <a:ext cx="1846580" cy="136525"/>
          </a:xfrm>
          <a:prstGeom prst="rect">
            <a:avLst/>
          </a:prstGeom>
          <a:solidFill>
            <a:srgbClr val="ECF1EE"/>
          </a:solidFill>
        </p:spPr>
        <p:txBody>
          <a:bodyPr vert="horz" wrap="square" lIns="0" tIns="285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697234" y="5139876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513036" y="529596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55%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13766" y="545156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55%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564748" y="5608020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45%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504019" y="5751563"/>
            <a:ext cx="2108835" cy="135255"/>
          </a:xfrm>
          <a:prstGeom prst="rect">
            <a:avLst/>
          </a:prstGeom>
          <a:solidFill>
            <a:srgbClr val="ECF1EE"/>
          </a:solidFill>
        </p:spPr>
        <p:txBody>
          <a:bodyPr vert="horz" wrap="square" lIns="0" tIns="285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53%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835470" y="6076159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720305" y="6232250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44%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606341" y="6544232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474819" y="6700456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57%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944851" y="685599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86%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610209" y="7012341"/>
            <a:ext cx="15303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838959" y="7172638"/>
            <a:ext cx="11303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191933" y="7172638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563934" y="7172638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935602" y="7172638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307603" y="7172638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679404" y="7172638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051339" y="7172638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60%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423140" y="7172638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70%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795141" y="7172638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80%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166809" y="7172638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90%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520116" y="7172638"/>
            <a:ext cx="18669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36108" y="2599518"/>
            <a:ext cx="1315085" cy="15906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12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500">
              <a:latin typeface="Roboto"/>
              <a:cs typeface="Roboto"/>
            </a:endParaRPr>
          </a:p>
          <a:p>
            <a:pPr marL="444500" algn="ctr">
              <a:lnSpc>
                <a:spcPct val="100000"/>
              </a:lnSpc>
              <a:spcBef>
                <a:spcPts val="3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(5</a:t>
            </a:r>
            <a:r>
              <a:rPr sz="5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340)</a:t>
            </a:r>
            <a:endParaRPr sz="500">
              <a:latin typeface="Roboto"/>
              <a:cs typeface="Roboto"/>
            </a:endParaRPr>
          </a:p>
          <a:p>
            <a:pPr marR="9525" algn="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500">
              <a:latin typeface="Roboto"/>
              <a:cs typeface="Roboto"/>
            </a:endParaRPr>
          </a:p>
          <a:p>
            <a:pPr marL="861060" algn="ctr">
              <a:lnSpc>
                <a:spcPct val="100000"/>
              </a:lnSpc>
              <a:spcBef>
                <a:spcPts val="3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(630)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Châtellerault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Châteauneuf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600"/>
              </a:lnSpc>
              <a:spcBef>
                <a:spcPts val="3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(920)</a:t>
            </a:r>
            <a:endParaRPr sz="500">
              <a:latin typeface="Roboto"/>
              <a:cs typeface="Roboto"/>
            </a:endParaRPr>
          </a:p>
          <a:p>
            <a:pPr marL="128270" algn="ctr">
              <a:lnSpc>
                <a:spcPts val="6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Deux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Rives</a:t>
            </a:r>
            <a:endParaRPr sz="500">
              <a:latin typeface="Roboto"/>
              <a:cs typeface="Roboto"/>
            </a:endParaRPr>
          </a:p>
          <a:p>
            <a:pPr marL="122555" algn="ctr">
              <a:lnSpc>
                <a:spcPct val="100000"/>
              </a:lnSpc>
              <a:spcBef>
                <a:spcPts val="3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(960)</a:t>
            </a:r>
            <a:endParaRPr sz="500">
              <a:latin typeface="Roboto"/>
              <a:cs typeface="Roboto"/>
            </a:endParaRPr>
          </a:p>
          <a:p>
            <a:pPr marL="104775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Pontreau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Colline Saint André</a:t>
            </a:r>
            <a:endParaRPr sz="500">
              <a:latin typeface="Roboto"/>
              <a:cs typeface="Roboto"/>
            </a:endParaRPr>
          </a:p>
          <a:p>
            <a:pPr marL="107314" algn="ctr">
              <a:lnSpc>
                <a:spcPct val="100000"/>
              </a:lnSpc>
              <a:spcBef>
                <a:spcPts val="3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(620)</a:t>
            </a:r>
            <a:endParaRPr sz="500">
              <a:latin typeface="Roboto"/>
              <a:cs typeface="Roboto"/>
            </a:endParaRPr>
          </a:p>
          <a:p>
            <a:pPr marR="10795" algn="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500">
              <a:latin typeface="Roboto"/>
              <a:cs typeface="Roboto"/>
            </a:endParaRPr>
          </a:p>
          <a:p>
            <a:pPr marL="715645" algn="ctr">
              <a:lnSpc>
                <a:spcPct val="100000"/>
              </a:lnSpc>
              <a:spcBef>
                <a:spcPts val="3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(420)</a:t>
            </a:r>
            <a:endParaRPr sz="500">
              <a:latin typeface="Roboto"/>
              <a:cs typeface="Roboto"/>
            </a:endParaRPr>
          </a:p>
          <a:p>
            <a:pPr marL="329565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Villeneuve-sur-Lot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500">
              <a:latin typeface="Roboto"/>
              <a:cs typeface="Roboto"/>
            </a:endParaRPr>
          </a:p>
          <a:p>
            <a:pPr marL="325755" algn="ctr">
              <a:lnSpc>
                <a:spcPct val="100000"/>
              </a:lnSpc>
              <a:spcBef>
                <a:spcPts val="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(780)</a:t>
            </a:r>
            <a:endParaRPr sz="500">
              <a:latin typeface="Roboto"/>
              <a:cs typeface="Roboto"/>
            </a:endParaRPr>
          </a:p>
          <a:p>
            <a:pPr marL="327025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Coutras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endParaRPr sz="500">
              <a:latin typeface="Roboto"/>
              <a:cs typeface="Roboto"/>
            </a:endParaRPr>
          </a:p>
          <a:p>
            <a:pPr marL="330200" algn="ctr">
              <a:lnSpc>
                <a:spcPct val="100000"/>
              </a:lnSpc>
              <a:spcBef>
                <a:spcPts val="3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(370)</a:t>
            </a:r>
            <a:endParaRPr sz="500">
              <a:latin typeface="Roboto"/>
              <a:cs typeface="Roboto"/>
            </a:endParaRPr>
          </a:p>
          <a:p>
            <a:pPr marL="425450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Tonneins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Coeur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00">
              <a:latin typeface="Roboto"/>
              <a:cs typeface="Roboto"/>
            </a:endParaRPr>
          </a:p>
          <a:p>
            <a:pPr marL="425450" algn="ctr">
              <a:lnSpc>
                <a:spcPct val="100000"/>
              </a:lnSpc>
              <a:spcBef>
                <a:spcPts val="3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(340)</a:t>
            </a:r>
            <a:endParaRPr sz="500">
              <a:latin typeface="Roboto"/>
              <a:cs typeface="Roboto"/>
            </a:endParaRPr>
          </a:p>
          <a:p>
            <a:pPr marL="298450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Petit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Marseille</a:t>
            </a:r>
            <a:endParaRPr sz="500">
              <a:latin typeface="Roboto"/>
              <a:cs typeface="Roboto"/>
            </a:endParaRPr>
          </a:p>
          <a:p>
            <a:pPr marL="300990" algn="ctr">
              <a:lnSpc>
                <a:spcPct val="100000"/>
              </a:lnSpc>
              <a:spcBef>
                <a:spcPts val="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(210)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01529" y="4316376"/>
            <a:ext cx="1348740" cy="159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8980" marR="7620" algn="ctr">
              <a:lnSpc>
                <a:spcPct val="105000"/>
              </a:lnSpc>
              <a:spcBef>
                <a:spcPts val="9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Saragosse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(580)</a:t>
            </a:r>
            <a:endParaRPr sz="500">
              <a:latin typeface="Roboto"/>
              <a:cs typeface="Roboto"/>
            </a:endParaRPr>
          </a:p>
          <a:p>
            <a:pPr marL="150495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Yser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Pont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Madame</a:t>
            </a:r>
            <a:endParaRPr sz="500">
              <a:latin typeface="Roboto"/>
              <a:cs typeface="Roboto"/>
            </a:endParaRPr>
          </a:p>
          <a:p>
            <a:pPr marL="152400" algn="ctr">
              <a:lnSpc>
                <a:spcPts val="600"/>
              </a:lnSpc>
              <a:spcBef>
                <a:spcPts val="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(210)</a:t>
            </a:r>
            <a:endParaRPr sz="500">
              <a:latin typeface="Roboto"/>
              <a:cs typeface="Roboto"/>
            </a:endParaRPr>
          </a:p>
          <a:p>
            <a:pPr marR="1270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Le Bouscat,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Eysines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courses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(130)</a:t>
            </a:r>
            <a:endParaRPr sz="500">
              <a:latin typeface="Roboto"/>
              <a:cs typeface="Roboto"/>
            </a:endParaRPr>
          </a:p>
          <a:p>
            <a:pPr marL="652780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Bressuire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Valette</a:t>
            </a:r>
            <a:endParaRPr sz="500">
              <a:latin typeface="Roboto"/>
              <a:cs typeface="Roboto"/>
            </a:endParaRPr>
          </a:p>
          <a:p>
            <a:pPr marL="653415" algn="ctr">
              <a:lnSpc>
                <a:spcPct val="100000"/>
              </a:lnSpc>
              <a:spcBef>
                <a:spcPts val="3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(140)</a:t>
            </a:r>
            <a:endParaRPr sz="500">
              <a:latin typeface="Roboto"/>
              <a:cs typeface="Roboto"/>
            </a:endParaRPr>
          </a:p>
          <a:p>
            <a:pPr marL="665480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endParaRPr sz="500">
              <a:latin typeface="Roboto"/>
              <a:cs typeface="Roboto"/>
            </a:endParaRPr>
          </a:p>
          <a:p>
            <a:pPr marL="666115" algn="ctr">
              <a:lnSpc>
                <a:spcPts val="600"/>
              </a:lnSpc>
              <a:spcBef>
                <a:spcPts val="3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(330)</a:t>
            </a:r>
            <a:endParaRPr sz="500">
              <a:latin typeface="Roboto"/>
              <a:cs typeface="Roboto"/>
            </a:endParaRPr>
          </a:p>
          <a:p>
            <a:pPr marL="419734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500">
              <a:latin typeface="Roboto"/>
              <a:cs typeface="Roboto"/>
            </a:endParaRPr>
          </a:p>
          <a:p>
            <a:pPr marL="415925" algn="ctr">
              <a:lnSpc>
                <a:spcPct val="100000"/>
              </a:lnSpc>
              <a:spcBef>
                <a:spcPts val="3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(200)</a:t>
            </a:r>
            <a:endParaRPr sz="500">
              <a:latin typeface="Roboto"/>
              <a:cs typeface="Roboto"/>
            </a:endParaRPr>
          </a:p>
          <a:p>
            <a:pPr marL="525145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Beaudésert</a:t>
            </a:r>
            <a:endParaRPr sz="500">
              <a:latin typeface="Roboto"/>
              <a:cs typeface="Roboto"/>
            </a:endParaRPr>
          </a:p>
          <a:p>
            <a:pPr marL="527050" algn="ctr">
              <a:lnSpc>
                <a:spcPct val="100000"/>
              </a:lnSpc>
              <a:spcBef>
                <a:spcPts val="2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(100)</a:t>
            </a:r>
            <a:endParaRPr sz="500">
              <a:latin typeface="Roboto"/>
              <a:cs typeface="Roboto"/>
            </a:endParaRPr>
          </a:p>
          <a:p>
            <a:pPr marL="516890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Caillou</a:t>
            </a:r>
            <a:endParaRPr sz="500">
              <a:latin typeface="Roboto"/>
              <a:cs typeface="Roboto"/>
            </a:endParaRPr>
          </a:p>
          <a:p>
            <a:pPr marL="514984" algn="ctr">
              <a:lnSpc>
                <a:spcPts val="600"/>
              </a:lnSpc>
              <a:spcBef>
                <a:spcPts val="3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(170)</a:t>
            </a:r>
            <a:endParaRPr sz="500">
              <a:latin typeface="Roboto"/>
              <a:cs typeface="Roboto"/>
            </a:endParaRPr>
          </a:p>
          <a:p>
            <a:pPr marL="592455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500">
              <a:latin typeface="Roboto"/>
              <a:cs typeface="Roboto"/>
            </a:endParaRPr>
          </a:p>
          <a:p>
            <a:pPr marL="592455" algn="ctr">
              <a:lnSpc>
                <a:spcPct val="100000"/>
              </a:lnSpc>
              <a:spcBef>
                <a:spcPts val="3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(90)</a:t>
            </a:r>
            <a:endParaRPr sz="500">
              <a:latin typeface="Roboto"/>
              <a:cs typeface="Roboto"/>
            </a:endParaRPr>
          </a:p>
          <a:p>
            <a:pPr marL="619125"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Bacalan</a:t>
            </a:r>
            <a:endParaRPr sz="500">
              <a:latin typeface="Roboto"/>
              <a:cs typeface="Roboto"/>
            </a:endParaRPr>
          </a:p>
          <a:p>
            <a:pPr marL="620395" algn="ctr">
              <a:lnSpc>
                <a:spcPct val="100000"/>
              </a:lnSpc>
              <a:spcBef>
                <a:spcPts val="3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(120)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00794" y="6032497"/>
            <a:ext cx="94932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 algn="ctr">
              <a:lnSpc>
                <a:spcPct val="100000"/>
              </a:lnSpc>
              <a:spcBef>
                <a:spcPts val="12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  <a:p>
            <a:pPr marL="79375" algn="ctr">
              <a:lnSpc>
                <a:spcPct val="100000"/>
              </a:lnSpc>
              <a:spcBef>
                <a:spcPts val="3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85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0)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France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722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04693" y="6500641"/>
            <a:ext cx="1144270" cy="654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39750" algn="ctr">
              <a:lnSpc>
                <a:spcPct val="100000"/>
              </a:lnSpc>
              <a:spcBef>
                <a:spcPts val="12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  <a:p>
            <a:pPr marL="541655" algn="ctr">
              <a:lnSpc>
                <a:spcPct val="100000"/>
              </a:lnSpc>
              <a:spcBef>
                <a:spcPts val="3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935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0)</a:t>
            </a:r>
            <a:endParaRPr sz="500">
              <a:latin typeface="Roboto"/>
              <a:cs typeface="Roboto"/>
            </a:endParaRPr>
          </a:p>
          <a:p>
            <a:pPr marL="207645" algn="ctr">
              <a:lnSpc>
                <a:spcPct val="100000"/>
              </a:lnSpc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marL="209550" algn="ctr">
              <a:lnSpc>
                <a:spcPct val="100000"/>
              </a:lnSpc>
              <a:spcBef>
                <a:spcPts val="3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(5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688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230)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600"/>
              </a:lnSpc>
              <a:spcBef>
                <a:spcPts val="2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920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0)</a:t>
            </a:r>
            <a:endParaRPr sz="500">
              <a:latin typeface="Roboto"/>
              <a:cs typeface="Roboto"/>
            </a:endParaRPr>
          </a:p>
          <a:p>
            <a:pPr marL="461009" algn="ctr">
              <a:lnSpc>
                <a:spcPct val="100000"/>
              </a:lnSpc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marL="457200" algn="ctr">
              <a:lnSpc>
                <a:spcPct val="100000"/>
              </a:lnSpc>
              <a:spcBef>
                <a:spcPts val="3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(9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624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840)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2625636" y="212961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42519" y="0"/>
                </a:moveTo>
                <a:lnTo>
                  <a:pt x="0" y="0"/>
                </a:lnTo>
                <a:lnTo>
                  <a:pt x="0" y="42519"/>
                </a:lnTo>
                <a:lnTo>
                  <a:pt x="42519" y="42519"/>
                </a:lnTo>
                <a:lnTo>
                  <a:pt x="42519" y="0"/>
                </a:lnTo>
                <a:close/>
              </a:path>
            </a:pathLst>
          </a:custGeom>
          <a:solidFill>
            <a:srgbClr val="48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25636" y="225235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42519" y="0"/>
                </a:moveTo>
                <a:lnTo>
                  <a:pt x="0" y="0"/>
                </a:lnTo>
                <a:lnTo>
                  <a:pt x="0" y="42519"/>
                </a:lnTo>
                <a:lnTo>
                  <a:pt x="42519" y="42519"/>
                </a:lnTo>
                <a:lnTo>
                  <a:pt x="42519" y="0"/>
                </a:lnTo>
                <a:close/>
              </a:path>
            </a:pathLst>
          </a:custGeom>
          <a:solidFill>
            <a:srgbClr val="A3B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25636" y="237521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42519" y="0"/>
                </a:moveTo>
                <a:lnTo>
                  <a:pt x="0" y="0"/>
                </a:lnTo>
                <a:lnTo>
                  <a:pt x="0" y="42519"/>
                </a:lnTo>
                <a:lnTo>
                  <a:pt x="42519" y="42519"/>
                </a:lnTo>
                <a:lnTo>
                  <a:pt x="42519" y="0"/>
                </a:lnTo>
                <a:close/>
              </a:path>
            </a:pathLst>
          </a:custGeom>
          <a:solidFill>
            <a:srgbClr val="ECF1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2649673" y="2054974"/>
            <a:ext cx="2527300" cy="3943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5"/>
              </a:spcBef>
            </a:pP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des ménages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emménagés depuis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moins de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5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ans   </a:t>
            </a:r>
            <a:r>
              <a:rPr sz="600" b="1" spc="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i="1" spc="7" baseline="5555" dirty="0">
                <a:solidFill>
                  <a:srgbClr val="231F20"/>
                </a:solidFill>
                <a:latin typeface="Roboto"/>
                <a:cs typeface="Roboto"/>
              </a:rPr>
              <a:t>(tri décroissant)</a:t>
            </a:r>
            <a:endParaRPr sz="750" baseline="5555">
              <a:latin typeface="Roboto"/>
              <a:cs typeface="Roboto"/>
            </a:endParaRPr>
          </a:p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Part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emménagés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depuis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endParaRPr sz="600">
              <a:latin typeface="Roboto"/>
              <a:cs typeface="Roboto"/>
            </a:endParaRPr>
          </a:p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Part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emménagés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depuis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plus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98160" y="2103575"/>
            <a:ext cx="1221105" cy="3086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4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  <a:p>
            <a:pPr marL="12700" marR="5080" algn="ctr">
              <a:lnSpc>
                <a:spcPct val="103200"/>
              </a:lnSpc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(Nb de ménages 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ayant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emménagé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depuis moins de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ans)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776535" y="4103141"/>
            <a:ext cx="13271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i="1" spc="-5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105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896305" y="2705188"/>
            <a:ext cx="3493770" cy="220060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quartiers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4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type 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ville,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mobilités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sont 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beaucoup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fréquentes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que </a:t>
            </a:r>
            <a:r>
              <a:rPr sz="1800"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8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8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qua</a:t>
            </a:r>
            <a:r>
              <a:rPr sz="1800" spc="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tiers</a:t>
            </a:r>
            <a:r>
              <a:rPr sz="18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8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type</a:t>
            </a:r>
            <a:r>
              <a:rPr sz="18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«</a:t>
            </a:r>
            <a:r>
              <a:rPr sz="18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gran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ds 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ensembles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»</a:t>
            </a:r>
            <a:endParaRPr lang="fr-FR" sz="1800" dirty="0">
              <a:solidFill>
                <a:srgbClr val="231F20"/>
              </a:solidFill>
              <a:latin typeface="Roboto"/>
              <a:cs typeface="Roboto"/>
            </a:endParaRPr>
          </a:p>
          <a:p>
            <a:pPr marL="12700" marR="5080" algn="just">
              <a:lnSpc>
                <a:spcPts val="1800"/>
              </a:lnSpc>
              <a:spcBef>
                <a:spcPts val="459"/>
              </a:spcBef>
            </a:pPr>
            <a:r>
              <a:rPr lang="fr-FR" dirty="0">
                <a:solidFill>
                  <a:srgbClr val="231F20"/>
                </a:solidFill>
                <a:latin typeface="Roboto"/>
                <a:cs typeface="Roboto"/>
              </a:rPr>
              <a:t>- Dans les quartiers de type « grands ensembles » quand il y a une tension sur le logement  forte la mobilité peut être très faible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A4B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60666" y="7569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1945052" y="47289"/>
            <a:ext cx="2270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Dynamiques</a:t>
            </a:r>
            <a:r>
              <a:rPr sz="1600" b="1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territoriales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42" name="object 142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20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43" name="object 1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129408" y="1684741"/>
            <a:ext cx="4453890" cy="5203190"/>
            <a:chOff x="3129408" y="1684741"/>
            <a:chExt cx="4453890" cy="5203190"/>
          </a:xfrm>
        </p:grpSpPr>
        <p:sp>
          <p:nvSpPr>
            <p:cNvPr id="14" name="object 14"/>
            <p:cNvSpPr/>
            <p:nvPr/>
          </p:nvSpPr>
          <p:spPr>
            <a:xfrm>
              <a:off x="3872306" y="1693786"/>
              <a:ext cx="2948940" cy="259715"/>
            </a:xfrm>
            <a:custGeom>
              <a:avLst/>
              <a:gdLst/>
              <a:ahLst/>
              <a:cxnLst/>
              <a:rect l="l" t="t" r="r" b="b"/>
              <a:pathLst>
                <a:path w="2948940" h="259714">
                  <a:moveTo>
                    <a:pt x="2871813" y="178181"/>
                  </a:moveTo>
                  <a:lnTo>
                    <a:pt x="0" y="178181"/>
                  </a:lnTo>
                  <a:lnTo>
                    <a:pt x="0" y="259321"/>
                  </a:lnTo>
                  <a:lnTo>
                    <a:pt x="2871813" y="259321"/>
                  </a:lnTo>
                  <a:lnTo>
                    <a:pt x="2871813" y="178181"/>
                  </a:lnTo>
                  <a:close/>
                </a:path>
                <a:path w="2948940" h="259714">
                  <a:moveTo>
                    <a:pt x="2948749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2948749" y="81140"/>
                  </a:lnTo>
                  <a:lnTo>
                    <a:pt x="2948749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72306" y="1774926"/>
              <a:ext cx="2316480" cy="81915"/>
            </a:xfrm>
            <a:custGeom>
              <a:avLst/>
              <a:gdLst/>
              <a:ahLst/>
              <a:cxnLst/>
              <a:rect l="l" t="t" r="r" b="b"/>
              <a:pathLst>
                <a:path w="2316479" h="81914">
                  <a:moveTo>
                    <a:pt x="2316137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2316137" y="81292"/>
                  </a:lnTo>
                  <a:lnTo>
                    <a:pt x="2316137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72306" y="2050135"/>
              <a:ext cx="2764790" cy="81280"/>
            </a:xfrm>
            <a:custGeom>
              <a:avLst/>
              <a:gdLst/>
              <a:ahLst/>
              <a:cxnLst/>
              <a:rect l="l" t="t" r="r" b="b"/>
              <a:pathLst>
                <a:path w="2764790" h="81280">
                  <a:moveTo>
                    <a:pt x="2764269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2764269" y="81140"/>
                  </a:lnTo>
                  <a:lnTo>
                    <a:pt x="2764269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2306" y="1953107"/>
              <a:ext cx="2867025" cy="81915"/>
            </a:xfrm>
            <a:custGeom>
              <a:avLst/>
              <a:gdLst/>
              <a:ahLst/>
              <a:cxnLst/>
              <a:rect l="l" t="t" r="r" b="b"/>
              <a:pathLst>
                <a:path w="2867025" h="81914">
                  <a:moveTo>
                    <a:pt x="2866402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2866402" y="81292"/>
                  </a:lnTo>
                  <a:lnTo>
                    <a:pt x="2866402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72306" y="2229370"/>
              <a:ext cx="2587625" cy="81280"/>
            </a:xfrm>
            <a:custGeom>
              <a:avLst/>
              <a:gdLst/>
              <a:ahLst/>
              <a:cxnLst/>
              <a:rect l="l" t="t" r="r" b="b"/>
              <a:pathLst>
                <a:path w="2587625" h="81280">
                  <a:moveTo>
                    <a:pt x="2587142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2587142" y="81140"/>
                  </a:lnTo>
                  <a:lnTo>
                    <a:pt x="2587142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72306" y="2131275"/>
              <a:ext cx="2301875" cy="81915"/>
            </a:xfrm>
            <a:custGeom>
              <a:avLst/>
              <a:gdLst/>
              <a:ahLst/>
              <a:cxnLst/>
              <a:rect l="l" t="t" r="r" b="b"/>
              <a:pathLst>
                <a:path w="2301875" h="81914">
                  <a:moveTo>
                    <a:pt x="2301430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2301430" y="81292"/>
                  </a:lnTo>
                  <a:lnTo>
                    <a:pt x="2301430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2306" y="2407538"/>
              <a:ext cx="2514600" cy="81280"/>
            </a:xfrm>
            <a:custGeom>
              <a:avLst/>
              <a:gdLst/>
              <a:ahLst/>
              <a:cxnLst/>
              <a:rect l="l" t="t" r="r" b="b"/>
              <a:pathLst>
                <a:path w="2514600" h="81280">
                  <a:moveTo>
                    <a:pt x="2514409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2514409" y="81140"/>
                  </a:lnTo>
                  <a:lnTo>
                    <a:pt x="2514409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72306" y="2310498"/>
              <a:ext cx="2402840" cy="80645"/>
            </a:xfrm>
            <a:custGeom>
              <a:avLst/>
              <a:gdLst/>
              <a:ahLst/>
              <a:cxnLst/>
              <a:rect l="l" t="t" r="r" b="b"/>
              <a:pathLst>
                <a:path w="2402840" h="80644">
                  <a:moveTo>
                    <a:pt x="2402522" y="0"/>
                  </a:moveTo>
                  <a:lnTo>
                    <a:pt x="0" y="0"/>
                  </a:lnTo>
                  <a:lnTo>
                    <a:pt x="0" y="80238"/>
                  </a:lnTo>
                  <a:lnTo>
                    <a:pt x="2402522" y="80238"/>
                  </a:lnTo>
                  <a:lnTo>
                    <a:pt x="2402522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72306" y="2585719"/>
              <a:ext cx="2445385" cy="81280"/>
            </a:xfrm>
            <a:custGeom>
              <a:avLst/>
              <a:gdLst/>
              <a:ahLst/>
              <a:cxnLst/>
              <a:rect l="l" t="t" r="r" b="b"/>
              <a:pathLst>
                <a:path w="2445385" h="81280">
                  <a:moveTo>
                    <a:pt x="2444813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2444813" y="81140"/>
                  </a:lnTo>
                  <a:lnTo>
                    <a:pt x="2444813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72306" y="2488679"/>
              <a:ext cx="2569210" cy="81915"/>
            </a:xfrm>
            <a:custGeom>
              <a:avLst/>
              <a:gdLst/>
              <a:ahLst/>
              <a:cxnLst/>
              <a:rect l="l" t="t" r="r" b="b"/>
              <a:pathLst>
                <a:path w="2569210" h="81914">
                  <a:moveTo>
                    <a:pt x="2569146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2569146" y="81292"/>
                  </a:lnTo>
                  <a:lnTo>
                    <a:pt x="2569146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72306" y="2763888"/>
              <a:ext cx="2339975" cy="81280"/>
            </a:xfrm>
            <a:custGeom>
              <a:avLst/>
              <a:gdLst/>
              <a:ahLst/>
              <a:cxnLst/>
              <a:rect l="l" t="t" r="r" b="b"/>
              <a:pathLst>
                <a:path w="2339975" h="81280">
                  <a:moveTo>
                    <a:pt x="2339378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2339378" y="81140"/>
                  </a:lnTo>
                  <a:lnTo>
                    <a:pt x="2339378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72306" y="2666860"/>
              <a:ext cx="1942464" cy="81915"/>
            </a:xfrm>
            <a:custGeom>
              <a:avLst/>
              <a:gdLst/>
              <a:ahLst/>
              <a:cxnLst/>
              <a:rect l="l" t="t" r="r" b="b"/>
              <a:pathLst>
                <a:path w="1942464" h="81914">
                  <a:moveTo>
                    <a:pt x="1941931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1941931" y="81292"/>
                  </a:lnTo>
                  <a:lnTo>
                    <a:pt x="1941931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72306" y="2942069"/>
              <a:ext cx="2327910" cy="81280"/>
            </a:xfrm>
            <a:custGeom>
              <a:avLst/>
              <a:gdLst/>
              <a:ahLst/>
              <a:cxnLst/>
              <a:rect l="l" t="t" r="r" b="b"/>
              <a:pathLst>
                <a:path w="2327910" h="81280">
                  <a:moveTo>
                    <a:pt x="2327681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2327681" y="81140"/>
                  </a:lnTo>
                  <a:lnTo>
                    <a:pt x="2327681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72306" y="2845028"/>
              <a:ext cx="2395220" cy="81280"/>
            </a:xfrm>
            <a:custGeom>
              <a:avLst/>
              <a:gdLst/>
              <a:ahLst/>
              <a:cxnLst/>
              <a:rect l="l" t="t" r="r" b="b"/>
              <a:pathLst>
                <a:path w="2395220" h="81280">
                  <a:moveTo>
                    <a:pt x="2395169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2395169" y="81140"/>
                  </a:lnTo>
                  <a:lnTo>
                    <a:pt x="2395169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72306" y="3120237"/>
              <a:ext cx="2286635" cy="81280"/>
            </a:xfrm>
            <a:custGeom>
              <a:avLst/>
              <a:gdLst/>
              <a:ahLst/>
              <a:cxnLst/>
              <a:rect l="l" t="t" r="r" b="b"/>
              <a:pathLst>
                <a:path w="2286635" h="81280">
                  <a:moveTo>
                    <a:pt x="2286584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2286584" y="81140"/>
                  </a:lnTo>
                  <a:lnTo>
                    <a:pt x="2286584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72306" y="3023209"/>
              <a:ext cx="2069464" cy="81280"/>
            </a:xfrm>
            <a:custGeom>
              <a:avLst/>
              <a:gdLst/>
              <a:ahLst/>
              <a:cxnLst/>
              <a:rect l="l" t="t" r="r" b="b"/>
              <a:pathLst>
                <a:path w="2069464" h="81280">
                  <a:moveTo>
                    <a:pt x="2069414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2069414" y="81140"/>
                  </a:lnTo>
                  <a:lnTo>
                    <a:pt x="2069414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72306" y="3299472"/>
              <a:ext cx="2255520" cy="80645"/>
            </a:xfrm>
            <a:custGeom>
              <a:avLst/>
              <a:gdLst/>
              <a:ahLst/>
              <a:cxnLst/>
              <a:rect l="l" t="t" r="r" b="b"/>
              <a:pathLst>
                <a:path w="2255520" h="80645">
                  <a:moveTo>
                    <a:pt x="2254935" y="0"/>
                  </a:moveTo>
                  <a:lnTo>
                    <a:pt x="0" y="0"/>
                  </a:lnTo>
                  <a:lnTo>
                    <a:pt x="0" y="80086"/>
                  </a:lnTo>
                  <a:lnTo>
                    <a:pt x="2254935" y="80086"/>
                  </a:lnTo>
                  <a:lnTo>
                    <a:pt x="2254935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72306" y="3201377"/>
              <a:ext cx="1958975" cy="259715"/>
            </a:xfrm>
            <a:custGeom>
              <a:avLst/>
              <a:gdLst/>
              <a:ahLst/>
              <a:cxnLst/>
              <a:rect l="l" t="t" r="r" b="b"/>
              <a:pathLst>
                <a:path w="1958975" h="259714">
                  <a:moveTo>
                    <a:pt x="1396911" y="178181"/>
                  </a:moveTo>
                  <a:lnTo>
                    <a:pt x="0" y="178181"/>
                  </a:lnTo>
                  <a:lnTo>
                    <a:pt x="0" y="259321"/>
                  </a:lnTo>
                  <a:lnTo>
                    <a:pt x="1396911" y="259321"/>
                  </a:lnTo>
                  <a:lnTo>
                    <a:pt x="1396911" y="178181"/>
                  </a:lnTo>
                  <a:close/>
                </a:path>
                <a:path w="1958975" h="259714">
                  <a:moveTo>
                    <a:pt x="1958733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1958733" y="81140"/>
                  </a:lnTo>
                  <a:lnTo>
                    <a:pt x="1958733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72293" y="3655821"/>
              <a:ext cx="858519" cy="259715"/>
            </a:xfrm>
            <a:custGeom>
              <a:avLst/>
              <a:gdLst/>
              <a:ahLst/>
              <a:cxnLst/>
              <a:rect l="l" t="t" r="r" b="b"/>
              <a:pathLst>
                <a:path w="858520" h="259714">
                  <a:moveTo>
                    <a:pt x="849642" y="178168"/>
                  </a:moveTo>
                  <a:lnTo>
                    <a:pt x="0" y="178168"/>
                  </a:lnTo>
                  <a:lnTo>
                    <a:pt x="0" y="259308"/>
                  </a:lnTo>
                  <a:lnTo>
                    <a:pt x="849642" y="259308"/>
                  </a:lnTo>
                  <a:lnTo>
                    <a:pt x="849642" y="178168"/>
                  </a:lnTo>
                  <a:close/>
                </a:path>
                <a:path w="858520" h="259714">
                  <a:moveTo>
                    <a:pt x="858189" y="0"/>
                  </a:moveTo>
                  <a:lnTo>
                    <a:pt x="12" y="0"/>
                  </a:lnTo>
                  <a:lnTo>
                    <a:pt x="12" y="81140"/>
                  </a:lnTo>
                  <a:lnTo>
                    <a:pt x="858189" y="81140"/>
                  </a:lnTo>
                  <a:lnTo>
                    <a:pt x="858189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72306" y="3736962"/>
              <a:ext cx="601980" cy="81280"/>
            </a:xfrm>
            <a:custGeom>
              <a:avLst/>
              <a:gdLst/>
              <a:ahLst/>
              <a:cxnLst/>
              <a:rect l="l" t="t" r="r" b="b"/>
              <a:pathLst>
                <a:path w="601979" h="81279">
                  <a:moveTo>
                    <a:pt x="601865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601865" y="81140"/>
                  </a:lnTo>
                  <a:lnTo>
                    <a:pt x="601865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72306" y="4012171"/>
              <a:ext cx="843915" cy="81280"/>
            </a:xfrm>
            <a:custGeom>
              <a:avLst/>
              <a:gdLst/>
              <a:ahLst/>
              <a:cxnLst/>
              <a:rect l="l" t="t" r="r" b="b"/>
              <a:pathLst>
                <a:path w="843914" h="81279">
                  <a:moveTo>
                    <a:pt x="843330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843330" y="81140"/>
                  </a:lnTo>
                  <a:lnTo>
                    <a:pt x="843330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72306" y="3915130"/>
              <a:ext cx="902969" cy="81280"/>
            </a:xfrm>
            <a:custGeom>
              <a:avLst/>
              <a:gdLst/>
              <a:ahLst/>
              <a:cxnLst/>
              <a:rect l="l" t="t" r="r" b="b"/>
              <a:pathLst>
                <a:path w="902970" h="81279">
                  <a:moveTo>
                    <a:pt x="902423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902423" y="81140"/>
                  </a:lnTo>
                  <a:lnTo>
                    <a:pt x="902423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72306" y="4190352"/>
              <a:ext cx="774065" cy="81280"/>
            </a:xfrm>
            <a:custGeom>
              <a:avLst/>
              <a:gdLst/>
              <a:ahLst/>
              <a:cxnLst/>
              <a:rect l="l" t="t" r="r" b="b"/>
              <a:pathLst>
                <a:path w="774064" h="81279">
                  <a:moveTo>
                    <a:pt x="773747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773747" y="81140"/>
                  </a:lnTo>
                  <a:lnTo>
                    <a:pt x="773747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72306" y="4093311"/>
              <a:ext cx="1526540" cy="81280"/>
            </a:xfrm>
            <a:custGeom>
              <a:avLst/>
              <a:gdLst/>
              <a:ahLst/>
              <a:cxnLst/>
              <a:rect l="l" t="t" r="r" b="b"/>
              <a:pathLst>
                <a:path w="1526539" h="81279">
                  <a:moveTo>
                    <a:pt x="1526489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1526489" y="81140"/>
                  </a:lnTo>
                  <a:lnTo>
                    <a:pt x="1526489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72306" y="4368520"/>
              <a:ext cx="767715" cy="81280"/>
            </a:xfrm>
            <a:custGeom>
              <a:avLst/>
              <a:gdLst/>
              <a:ahLst/>
              <a:cxnLst/>
              <a:rect l="l" t="t" r="r" b="b"/>
              <a:pathLst>
                <a:path w="767714" h="81279">
                  <a:moveTo>
                    <a:pt x="767448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767448" y="81140"/>
                  </a:lnTo>
                  <a:lnTo>
                    <a:pt x="767448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72306" y="4271479"/>
              <a:ext cx="831215" cy="81280"/>
            </a:xfrm>
            <a:custGeom>
              <a:avLst/>
              <a:gdLst/>
              <a:ahLst/>
              <a:cxnLst/>
              <a:rect l="l" t="t" r="r" b="b"/>
              <a:pathLst>
                <a:path w="831214" h="81279">
                  <a:moveTo>
                    <a:pt x="830732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830732" y="81140"/>
                  </a:lnTo>
                  <a:lnTo>
                    <a:pt x="830732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72306" y="4547742"/>
              <a:ext cx="668655" cy="80645"/>
            </a:xfrm>
            <a:custGeom>
              <a:avLst/>
              <a:gdLst/>
              <a:ahLst/>
              <a:cxnLst/>
              <a:rect l="l" t="t" r="r" b="b"/>
              <a:pathLst>
                <a:path w="668654" h="80645">
                  <a:moveTo>
                    <a:pt x="668312" y="0"/>
                  </a:moveTo>
                  <a:lnTo>
                    <a:pt x="0" y="0"/>
                  </a:lnTo>
                  <a:lnTo>
                    <a:pt x="0" y="80086"/>
                  </a:lnTo>
                  <a:lnTo>
                    <a:pt x="668312" y="80086"/>
                  </a:lnTo>
                  <a:lnTo>
                    <a:pt x="668312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2306" y="4449660"/>
              <a:ext cx="1382395" cy="81280"/>
            </a:xfrm>
            <a:custGeom>
              <a:avLst/>
              <a:gdLst/>
              <a:ahLst/>
              <a:cxnLst/>
              <a:rect l="l" t="t" r="r" b="b"/>
              <a:pathLst>
                <a:path w="1382395" h="81279">
                  <a:moveTo>
                    <a:pt x="1382064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1382064" y="81140"/>
                  </a:lnTo>
                  <a:lnTo>
                    <a:pt x="1382064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72306" y="4725923"/>
              <a:ext cx="630555" cy="81280"/>
            </a:xfrm>
            <a:custGeom>
              <a:avLst/>
              <a:gdLst/>
              <a:ahLst/>
              <a:cxnLst/>
              <a:rect l="l" t="t" r="r" b="b"/>
              <a:pathLst>
                <a:path w="630554" h="81279">
                  <a:moveTo>
                    <a:pt x="630364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630364" y="81140"/>
                  </a:lnTo>
                  <a:lnTo>
                    <a:pt x="630364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72306" y="4627841"/>
              <a:ext cx="304165" cy="81280"/>
            </a:xfrm>
            <a:custGeom>
              <a:avLst/>
              <a:gdLst/>
              <a:ahLst/>
              <a:cxnLst/>
              <a:rect l="l" t="t" r="r" b="b"/>
              <a:pathLst>
                <a:path w="304164" h="81279">
                  <a:moveTo>
                    <a:pt x="303555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303555" y="81140"/>
                  </a:lnTo>
                  <a:lnTo>
                    <a:pt x="303555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72306" y="4903952"/>
              <a:ext cx="446405" cy="81915"/>
            </a:xfrm>
            <a:custGeom>
              <a:avLst/>
              <a:gdLst/>
              <a:ahLst/>
              <a:cxnLst/>
              <a:rect l="l" t="t" r="r" b="b"/>
              <a:pathLst>
                <a:path w="446404" h="81914">
                  <a:moveTo>
                    <a:pt x="445884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445884" y="81292"/>
                  </a:lnTo>
                  <a:lnTo>
                    <a:pt x="445884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72306" y="4807064"/>
              <a:ext cx="824865" cy="80645"/>
            </a:xfrm>
            <a:custGeom>
              <a:avLst/>
              <a:gdLst/>
              <a:ahLst/>
              <a:cxnLst/>
              <a:rect l="l" t="t" r="r" b="b"/>
              <a:pathLst>
                <a:path w="824864" h="80645">
                  <a:moveTo>
                    <a:pt x="824433" y="0"/>
                  </a:moveTo>
                  <a:lnTo>
                    <a:pt x="0" y="0"/>
                  </a:lnTo>
                  <a:lnTo>
                    <a:pt x="0" y="80086"/>
                  </a:lnTo>
                  <a:lnTo>
                    <a:pt x="824433" y="80086"/>
                  </a:lnTo>
                  <a:lnTo>
                    <a:pt x="824433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72306" y="5082120"/>
              <a:ext cx="156210" cy="81915"/>
            </a:xfrm>
            <a:custGeom>
              <a:avLst/>
              <a:gdLst/>
              <a:ahLst/>
              <a:cxnLst/>
              <a:rect l="l" t="t" r="r" b="b"/>
              <a:pathLst>
                <a:path w="156210" h="81914">
                  <a:moveTo>
                    <a:pt x="155981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155981" y="81292"/>
                  </a:lnTo>
                  <a:lnTo>
                    <a:pt x="155981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72306" y="4985232"/>
              <a:ext cx="772795" cy="81280"/>
            </a:xfrm>
            <a:custGeom>
              <a:avLst/>
              <a:gdLst/>
              <a:ahLst/>
              <a:cxnLst/>
              <a:rect l="l" t="t" r="r" b="b"/>
              <a:pathLst>
                <a:path w="772795" h="81279">
                  <a:moveTo>
                    <a:pt x="772693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772693" y="81140"/>
                  </a:lnTo>
                  <a:lnTo>
                    <a:pt x="772693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87863" y="5260301"/>
              <a:ext cx="84455" cy="81915"/>
            </a:xfrm>
            <a:custGeom>
              <a:avLst/>
              <a:gdLst/>
              <a:ahLst/>
              <a:cxnLst/>
              <a:rect l="l" t="t" r="r" b="b"/>
              <a:pathLst>
                <a:path w="84454" h="81914">
                  <a:moveTo>
                    <a:pt x="84442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84442" y="81292"/>
                  </a:lnTo>
                  <a:lnTo>
                    <a:pt x="84442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68966" y="5163413"/>
              <a:ext cx="509270" cy="259715"/>
            </a:xfrm>
            <a:custGeom>
              <a:avLst/>
              <a:gdLst/>
              <a:ahLst/>
              <a:cxnLst/>
              <a:rect l="l" t="t" r="r" b="b"/>
              <a:pathLst>
                <a:path w="509270" h="259714">
                  <a:moveTo>
                    <a:pt x="103339" y="178181"/>
                  </a:moveTo>
                  <a:lnTo>
                    <a:pt x="0" y="178181"/>
                  </a:lnTo>
                  <a:lnTo>
                    <a:pt x="0" y="259321"/>
                  </a:lnTo>
                  <a:lnTo>
                    <a:pt x="103339" y="259321"/>
                  </a:lnTo>
                  <a:lnTo>
                    <a:pt x="103339" y="178181"/>
                  </a:lnTo>
                  <a:close/>
                </a:path>
                <a:path w="509270" h="259714">
                  <a:moveTo>
                    <a:pt x="509181" y="0"/>
                  </a:moveTo>
                  <a:lnTo>
                    <a:pt x="103339" y="0"/>
                  </a:lnTo>
                  <a:lnTo>
                    <a:pt x="103339" y="81140"/>
                  </a:lnTo>
                  <a:lnTo>
                    <a:pt x="509181" y="81140"/>
                  </a:lnTo>
                  <a:lnTo>
                    <a:pt x="509181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72293" y="5616650"/>
              <a:ext cx="1449705" cy="259715"/>
            </a:xfrm>
            <a:custGeom>
              <a:avLst/>
              <a:gdLst/>
              <a:ahLst/>
              <a:cxnLst/>
              <a:rect l="l" t="t" r="r" b="b"/>
              <a:pathLst>
                <a:path w="1449704" h="259714">
                  <a:moveTo>
                    <a:pt x="215087" y="179222"/>
                  </a:moveTo>
                  <a:lnTo>
                    <a:pt x="12" y="179222"/>
                  </a:lnTo>
                  <a:lnTo>
                    <a:pt x="12" y="259321"/>
                  </a:lnTo>
                  <a:lnTo>
                    <a:pt x="215087" y="259321"/>
                  </a:lnTo>
                  <a:lnTo>
                    <a:pt x="215087" y="179222"/>
                  </a:lnTo>
                  <a:close/>
                </a:path>
                <a:path w="1449704" h="259714">
                  <a:moveTo>
                    <a:pt x="1449565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1449565" y="81292"/>
                  </a:lnTo>
                  <a:lnTo>
                    <a:pt x="1449565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49916" y="5697943"/>
              <a:ext cx="1397000" cy="259715"/>
            </a:xfrm>
            <a:custGeom>
              <a:avLst/>
              <a:gdLst/>
              <a:ahLst/>
              <a:cxnLst/>
              <a:rect l="l" t="t" r="r" b="b"/>
              <a:pathLst>
                <a:path w="1397000" h="259714">
                  <a:moveTo>
                    <a:pt x="122389" y="178028"/>
                  </a:moveTo>
                  <a:lnTo>
                    <a:pt x="0" y="178028"/>
                  </a:lnTo>
                  <a:lnTo>
                    <a:pt x="0" y="259321"/>
                  </a:lnTo>
                  <a:lnTo>
                    <a:pt x="122389" y="259321"/>
                  </a:lnTo>
                  <a:lnTo>
                    <a:pt x="122389" y="178028"/>
                  </a:lnTo>
                  <a:close/>
                </a:path>
                <a:path w="1397000" h="259714">
                  <a:moveTo>
                    <a:pt x="1396911" y="0"/>
                  </a:moveTo>
                  <a:lnTo>
                    <a:pt x="122389" y="0"/>
                  </a:lnTo>
                  <a:lnTo>
                    <a:pt x="122389" y="81140"/>
                  </a:lnTo>
                  <a:lnTo>
                    <a:pt x="1396911" y="81140"/>
                  </a:lnTo>
                  <a:lnTo>
                    <a:pt x="1396911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38562" y="6152222"/>
              <a:ext cx="419734" cy="259715"/>
            </a:xfrm>
            <a:custGeom>
              <a:avLst/>
              <a:gdLst/>
              <a:ahLst/>
              <a:cxnLst/>
              <a:rect l="l" t="t" r="r" b="b"/>
              <a:pathLst>
                <a:path w="419735" h="259714">
                  <a:moveTo>
                    <a:pt x="33743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33743" y="81140"/>
                  </a:lnTo>
                  <a:lnTo>
                    <a:pt x="33743" y="0"/>
                  </a:lnTo>
                  <a:close/>
                </a:path>
                <a:path w="419735" h="259714">
                  <a:moveTo>
                    <a:pt x="419493" y="178181"/>
                  </a:moveTo>
                  <a:lnTo>
                    <a:pt x="33731" y="178181"/>
                  </a:lnTo>
                  <a:lnTo>
                    <a:pt x="33731" y="259321"/>
                  </a:lnTo>
                  <a:lnTo>
                    <a:pt x="419493" y="259321"/>
                  </a:lnTo>
                  <a:lnTo>
                    <a:pt x="419493" y="178181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04260" y="6233363"/>
              <a:ext cx="368300" cy="81915"/>
            </a:xfrm>
            <a:custGeom>
              <a:avLst/>
              <a:gdLst/>
              <a:ahLst/>
              <a:cxnLst/>
              <a:rect l="l" t="t" r="r" b="b"/>
              <a:pathLst>
                <a:path w="368300" h="81914">
                  <a:moveTo>
                    <a:pt x="368046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368046" y="81292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72306" y="6508584"/>
              <a:ext cx="537845" cy="81280"/>
            </a:xfrm>
            <a:custGeom>
              <a:avLst/>
              <a:gdLst/>
              <a:ahLst/>
              <a:cxnLst/>
              <a:rect l="l" t="t" r="r" b="b"/>
              <a:pathLst>
                <a:path w="537845" h="81279">
                  <a:moveTo>
                    <a:pt x="537679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537679" y="81140"/>
                  </a:lnTo>
                  <a:lnTo>
                    <a:pt x="537679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72306" y="6411544"/>
              <a:ext cx="95885" cy="81915"/>
            </a:xfrm>
            <a:custGeom>
              <a:avLst/>
              <a:gdLst/>
              <a:ahLst/>
              <a:cxnLst/>
              <a:rect l="l" t="t" r="r" b="b"/>
              <a:pathLst>
                <a:path w="95885" h="81914">
                  <a:moveTo>
                    <a:pt x="95834" y="0"/>
                  </a:moveTo>
                  <a:lnTo>
                    <a:pt x="0" y="0"/>
                  </a:lnTo>
                  <a:lnTo>
                    <a:pt x="0" y="81292"/>
                  </a:lnTo>
                  <a:lnTo>
                    <a:pt x="95834" y="81292"/>
                  </a:lnTo>
                  <a:lnTo>
                    <a:pt x="95834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72306" y="6686753"/>
              <a:ext cx="151130" cy="81280"/>
            </a:xfrm>
            <a:custGeom>
              <a:avLst/>
              <a:gdLst/>
              <a:ahLst/>
              <a:cxnLst/>
              <a:rect l="l" t="t" r="r" b="b"/>
              <a:pathLst>
                <a:path w="151129" h="81279">
                  <a:moveTo>
                    <a:pt x="150723" y="0"/>
                  </a:moveTo>
                  <a:lnTo>
                    <a:pt x="0" y="0"/>
                  </a:lnTo>
                  <a:lnTo>
                    <a:pt x="0" y="81140"/>
                  </a:lnTo>
                  <a:lnTo>
                    <a:pt x="150723" y="81140"/>
                  </a:lnTo>
                  <a:lnTo>
                    <a:pt x="150723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89972" y="6589725"/>
              <a:ext cx="397510" cy="259715"/>
            </a:xfrm>
            <a:custGeom>
              <a:avLst/>
              <a:gdLst/>
              <a:ahLst/>
              <a:cxnLst/>
              <a:rect l="l" t="t" r="r" b="b"/>
              <a:pathLst>
                <a:path w="397510" h="259715">
                  <a:moveTo>
                    <a:pt x="82334" y="178168"/>
                  </a:moveTo>
                  <a:lnTo>
                    <a:pt x="0" y="178168"/>
                  </a:lnTo>
                  <a:lnTo>
                    <a:pt x="0" y="259461"/>
                  </a:lnTo>
                  <a:lnTo>
                    <a:pt x="82334" y="259461"/>
                  </a:lnTo>
                  <a:lnTo>
                    <a:pt x="82334" y="178168"/>
                  </a:lnTo>
                  <a:close/>
                </a:path>
                <a:path w="397510" h="259715">
                  <a:moveTo>
                    <a:pt x="397433" y="0"/>
                  </a:moveTo>
                  <a:lnTo>
                    <a:pt x="82321" y="0"/>
                  </a:lnTo>
                  <a:lnTo>
                    <a:pt x="82321" y="81292"/>
                  </a:lnTo>
                  <a:lnTo>
                    <a:pt x="397433" y="81292"/>
                  </a:lnTo>
                  <a:lnTo>
                    <a:pt x="397433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130506" y="6857282"/>
              <a:ext cx="4451985" cy="31115"/>
            </a:xfrm>
            <a:custGeom>
              <a:avLst/>
              <a:gdLst/>
              <a:ahLst/>
              <a:cxnLst/>
              <a:rect l="l" t="t" r="r" b="b"/>
              <a:pathLst>
                <a:path w="4451984" h="31115">
                  <a:moveTo>
                    <a:pt x="0" y="0"/>
                  </a:moveTo>
                  <a:lnTo>
                    <a:pt x="4451692" y="0"/>
                  </a:lnTo>
                </a:path>
                <a:path w="4451984" h="31115">
                  <a:moveTo>
                    <a:pt x="0" y="0"/>
                  </a:moveTo>
                  <a:lnTo>
                    <a:pt x="0" y="30594"/>
                  </a:lnTo>
                </a:path>
                <a:path w="4451984" h="31115">
                  <a:moveTo>
                    <a:pt x="741794" y="0"/>
                  </a:moveTo>
                  <a:lnTo>
                    <a:pt x="741794" y="30594"/>
                  </a:lnTo>
                </a:path>
                <a:path w="4451984" h="31115">
                  <a:moveTo>
                    <a:pt x="1483893" y="0"/>
                  </a:moveTo>
                  <a:lnTo>
                    <a:pt x="1483893" y="30594"/>
                  </a:lnTo>
                </a:path>
                <a:path w="4451984" h="31115">
                  <a:moveTo>
                    <a:pt x="2226144" y="0"/>
                  </a:moveTo>
                  <a:lnTo>
                    <a:pt x="2226144" y="30594"/>
                  </a:lnTo>
                </a:path>
                <a:path w="4451984" h="31115">
                  <a:moveTo>
                    <a:pt x="2968396" y="0"/>
                  </a:moveTo>
                  <a:lnTo>
                    <a:pt x="2968396" y="30594"/>
                  </a:lnTo>
                </a:path>
                <a:path w="4451984" h="31115">
                  <a:moveTo>
                    <a:pt x="3709441" y="0"/>
                  </a:moveTo>
                  <a:lnTo>
                    <a:pt x="3709441" y="30594"/>
                  </a:lnTo>
                </a:path>
                <a:path w="4451984" h="31115">
                  <a:moveTo>
                    <a:pt x="4451692" y="0"/>
                  </a:moveTo>
                  <a:lnTo>
                    <a:pt x="4451692" y="3059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72454" y="1685839"/>
              <a:ext cx="0" cy="5171440"/>
            </a:xfrm>
            <a:custGeom>
              <a:avLst/>
              <a:gdLst/>
              <a:ahLst/>
              <a:cxnLst/>
              <a:rect l="l" t="t" r="r" b="b"/>
              <a:pathLst>
                <a:path h="5171440">
                  <a:moveTo>
                    <a:pt x="0" y="0"/>
                  </a:moveTo>
                  <a:lnTo>
                    <a:pt x="0" y="517144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39009" y="1685839"/>
              <a:ext cx="33655" cy="5171440"/>
            </a:xfrm>
            <a:custGeom>
              <a:avLst/>
              <a:gdLst/>
              <a:ahLst/>
              <a:cxnLst/>
              <a:rect l="l" t="t" r="r" b="b"/>
              <a:pathLst>
                <a:path w="33654" h="5171440">
                  <a:moveTo>
                    <a:pt x="0" y="0"/>
                  </a:moveTo>
                  <a:lnTo>
                    <a:pt x="33451" y="0"/>
                  </a:lnTo>
                </a:path>
                <a:path w="33654" h="5171440">
                  <a:moveTo>
                    <a:pt x="0" y="178777"/>
                  </a:moveTo>
                  <a:lnTo>
                    <a:pt x="33451" y="178777"/>
                  </a:lnTo>
                </a:path>
                <a:path w="33654" h="5171440">
                  <a:moveTo>
                    <a:pt x="0" y="356946"/>
                  </a:moveTo>
                  <a:lnTo>
                    <a:pt x="33451" y="356946"/>
                  </a:lnTo>
                </a:path>
                <a:path w="33654" h="5171440">
                  <a:moveTo>
                    <a:pt x="0" y="535127"/>
                  </a:moveTo>
                  <a:lnTo>
                    <a:pt x="33451" y="535127"/>
                  </a:lnTo>
                </a:path>
                <a:path w="33654" h="5171440">
                  <a:moveTo>
                    <a:pt x="0" y="713308"/>
                  </a:moveTo>
                  <a:lnTo>
                    <a:pt x="33451" y="713308"/>
                  </a:lnTo>
                </a:path>
                <a:path w="33654" h="5171440">
                  <a:moveTo>
                    <a:pt x="0" y="891476"/>
                  </a:moveTo>
                  <a:lnTo>
                    <a:pt x="33451" y="891476"/>
                  </a:lnTo>
                </a:path>
                <a:path w="33654" h="5171440">
                  <a:moveTo>
                    <a:pt x="0" y="1069657"/>
                  </a:moveTo>
                  <a:lnTo>
                    <a:pt x="33451" y="1069657"/>
                  </a:lnTo>
                </a:path>
                <a:path w="33654" h="5171440">
                  <a:moveTo>
                    <a:pt x="0" y="1248879"/>
                  </a:moveTo>
                  <a:lnTo>
                    <a:pt x="33451" y="1248879"/>
                  </a:lnTo>
                </a:path>
                <a:path w="33654" h="5171440">
                  <a:moveTo>
                    <a:pt x="0" y="1427048"/>
                  </a:moveTo>
                  <a:lnTo>
                    <a:pt x="33451" y="1427048"/>
                  </a:lnTo>
                </a:path>
                <a:path w="33654" h="5171440">
                  <a:moveTo>
                    <a:pt x="0" y="1605229"/>
                  </a:moveTo>
                  <a:lnTo>
                    <a:pt x="33451" y="1605229"/>
                  </a:lnTo>
                </a:path>
                <a:path w="33654" h="5171440">
                  <a:moveTo>
                    <a:pt x="0" y="1783410"/>
                  </a:moveTo>
                  <a:lnTo>
                    <a:pt x="33451" y="1783410"/>
                  </a:lnTo>
                </a:path>
                <a:path w="33654" h="5171440">
                  <a:moveTo>
                    <a:pt x="0" y="1961578"/>
                  </a:moveTo>
                  <a:lnTo>
                    <a:pt x="33451" y="1961578"/>
                  </a:lnTo>
                </a:path>
                <a:path w="33654" h="5171440">
                  <a:moveTo>
                    <a:pt x="0" y="2139607"/>
                  </a:moveTo>
                  <a:lnTo>
                    <a:pt x="33451" y="2139607"/>
                  </a:lnTo>
                </a:path>
                <a:path w="33654" h="5171440">
                  <a:moveTo>
                    <a:pt x="0" y="2317788"/>
                  </a:moveTo>
                  <a:lnTo>
                    <a:pt x="33451" y="2317788"/>
                  </a:lnTo>
                </a:path>
                <a:path w="33654" h="5171440">
                  <a:moveTo>
                    <a:pt x="0" y="2497010"/>
                  </a:moveTo>
                  <a:lnTo>
                    <a:pt x="33451" y="2497010"/>
                  </a:lnTo>
                </a:path>
                <a:path w="33654" h="5171440">
                  <a:moveTo>
                    <a:pt x="0" y="2675178"/>
                  </a:moveTo>
                  <a:lnTo>
                    <a:pt x="33451" y="2675178"/>
                  </a:lnTo>
                </a:path>
                <a:path w="33654" h="5171440">
                  <a:moveTo>
                    <a:pt x="0" y="2853359"/>
                  </a:moveTo>
                  <a:lnTo>
                    <a:pt x="33451" y="2853359"/>
                  </a:lnTo>
                </a:path>
                <a:path w="33654" h="5171440">
                  <a:moveTo>
                    <a:pt x="0" y="3031540"/>
                  </a:moveTo>
                  <a:lnTo>
                    <a:pt x="33451" y="3031540"/>
                  </a:lnTo>
                </a:path>
                <a:path w="33654" h="5171440">
                  <a:moveTo>
                    <a:pt x="0" y="3209709"/>
                  </a:moveTo>
                  <a:lnTo>
                    <a:pt x="33451" y="3209709"/>
                  </a:lnTo>
                </a:path>
                <a:path w="33654" h="5171440">
                  <a:moveTo>
                    <a:pt x="0" y="3387890"/>
                  </a:moveTo>
                  <a:lnTo>
                    <a:pt x="33451" y="3387890"/>
                  </a:lnTo>
                </a:path>
                <a:path w="33654" h="5171440">
                  <a:moveTo>
                    <a:pt x="0" y="3566058"/>
                  </a:moveTo>
                  <a:lnTo>
                    <a:pt x="33451" y="3566058"/>
                  </a:lnTo>
                </a:path>
                <a:path w="33654" h="5171440">
                  <a:moveTo>
                    <a:pt x="0" y="3745293"/>
                  </a:moveTo>
                  <a:lnTo>
                    <a:pt x="33451" y="3745293"/>
                  </a:lnTo>
                </a:path>
                <a:path w="33654" h="5171440">
                  <a:moveTo>
                    <a:pt x="0" y="3923461"/>
                  </a:moveTo>
                  <a:lnTo>
                    <a:pt x="33451" y="3923461"/>
                  </a:lnTo>
                </a:path>
                <a:path w="33654" h="5171440">
                  <a:moveTo>
                    <a:pt x="0" y="4101642"/>
                  </a:moveTo>
                  <a:lnTo>
                    <a:pt x="33451" y="4101642"/>
                  </a:lnTo>
                </a:path>
                <a:path w="33654" h="5171440">
                  <a:moveTo>
                    <a:pt x="0" y="4279811"/>
                  </a:moveTo>
                  <a:lnTo>
                    <a:pt x="33451" y="4279811"/>
                  </a:lnTo>
                </a:path>
                <a:path w="33654" h="5171440">
                  <a:moveTo>
                    <a:pt x="0" y="4457992"/>
                  </a:moveTo>
                  <a:lnTo>
                    <a:pt x="33451" y="4457992"/>
                  </a:lnTo>
                </a:path>
                <a:path w="33654" h="5171440">
                  <a:moveTo>
                    <a:pt x="0" y="4636160"/>
                  </a:moveTo>
                  <a:lnTo>
                    <a:pt x="33451" y="4636160"/>
                  </a:lnTo>
                </a:path>
                <a:path w="33654" h="5171440">
                  <a:moveTo>
                    <a:pt x="0" y="4815395"/>
                  </a:moveTo>
                  <a:lnTo>
                    <a:pt x="33451" y="4815395"/>
                  </a:lnTo>
                </a:path>
                <a:path w="33654" h="5171440">
                  <a:moveTo>
                    <a:pt x="0" y="4993563"/>
                  </a:moveTo>
                  <a:lnTo>
                    <a:pt x="33451" y="4993563"/>
                  </a:lnTo>
                </a:path>
                <a:path w="33654" h="5171440">
                  <a:moveTo>
                    <a:pt x="0" y="5171440"/>
                  </a:moveTo>
                  <a:lnTo>
                    <a:pt x="33451" y="517144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862195" y="1659191"/>
            <a:ext cx="13716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endParaRPr sz="75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84804" y="1838025"/>
            <a:ext cx="1371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endParaRPr sz="75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77869" y="2015841"/>
            <a:ext cx="137795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endParaRPr sz="75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27242" y="2372990"/>
            <a:ext cx="1371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endParaRPr sz="75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58263" y="2550819"/>
            <a:ext cx="13716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252678" y="2729653"/>
            <a:ext cx="1371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40829" y="2907470"/>
            <a:ext cx="13716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68539" y="3024907"/>
            <a:ext cx="167640" cy="3816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595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62931" y="3558425"/>
            <a:ext cx="89535" cy="3835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605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56482" y="3977573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680442" y="4334375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581156" y="4513210"/>
            <a:ext cx="81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543361" y="4691026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358287" y="4869862"/>
            <a:ext cx="81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68526" y="5047678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363247" y="5583278"/>
            <a:ext cx="1371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27918" y="5761131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17596" y="6117904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297845" y="6296766"/>
            <a:ext cx="81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50073" y="6474583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063127" y="6653417"/>
            <a:ext cx="81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229730" y="1740179"/>
            <a:ext cx="13716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780007" y="1919014"/>
            <a:ext cx="13779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214583" y="2096830"/>
            <a:ext cx="13716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316119" y="2194828"/>
            <a:ext cx="321310" cy="222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6850">
              <a:lnSpc>
                <a:spcPts val="77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ts val="770"/>
              </a:lnSpc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482746" y="2453632"/>
            <a:ext cx="137795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854932" y="2632467"/>
            <a:ext cx="1371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308920" y="2810283"/>
            <a:ext cx="13716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982714" y="2989119"/>
            <a:ext cx="1371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872330" y="3166935"/>
            <a:ext cx="13716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310056" y="3345920"/>
            <a:ext cx="81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14523" y="3702535"/>
            <a:ext cx="81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815125" y="3880387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439938" y="4059371"/>
            <a:ext cx="1371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686592" y="4156560"/>
            <a:ext cx="138430" cy="222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7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  <a:p>
            <a:pPr marL="69215">
              <a:lnSpc>
                <a:spcPts val="770"/>
              </a:lnSpc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294909" y="4416023"/>
            <a:ext cx="81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215805" y="4593840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685092" y="4711279"/>
            <a:ext cx="133350" cy="3816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595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318692" y="5129476"/>
            <a:ext cx="81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605989" y="5226663"/>
            <a:ext cx="142875" cy="222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0">
              <a:lnSpc>
                <a:spcPts val="770"/>
              </a:lnSpc>
              <a:spcBef>
                <a:spcPts val="110"/>
              </a:spcBef>
            </a:pP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ts val="770"/>
              </a:lnSpc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-1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187218" y="5663968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586649" y="5842112"/>
            <a:ext cx="123189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341836" y="6198884"/>
            <a:ext cx="123189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008084" y="6377755"/>
            <a:ext cx="81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227954" y="6555572"/>
            <a:ext cx="81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626836" y="6734407"/>
            <a:ext cx="123189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b="1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069362" y="6901874"/>
            <a:ext cx="123825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833541" y="6901874"/>
            <a:ext cx="80645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575368" y="6901874"/>
            <a:ext cx="80645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290274" y="6901874"/>
            <a:ext cx="13589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032489" y="6901874"/>
            <a:ext cx="135255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774607" y="6901874"/>
            <a:ext cx="135255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516822" y="6901874"/>
            <a:ext cx="135255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spc="5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254126" y="1637883"/>
            <a:ext cx="1797685" cy="18084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535"/>
              </a:spcBef>
            </a:pP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Sud</a:t>
            </a:r>
            <a:endParaRPr sz="800">
              <a:latin typeface="Roboto"/>
              <a:cs typeface="Roboto"/>
            </a:endParaRPr>
          </a:p>
          <a:p>
            <a:pPr marL="12700" marR="5080" indent="720090" algn="r">
              <a:lnSpc>
                <a:spcPct val="146200"/>
              </a:lnSpc>
            </a:pP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Bressuire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Valette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Agen, Pont-du-Casse - Montanou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Marmande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Baylac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Gravette</a:t>
            </a:r>
            <a:endParaRPr sz="800">
              <a:latin typeface="Roboto"/>
              <a:cs typeface="Roboto"/>
            </a:endParaRPr>
          </a:p>
          <a:p>
            <a:pPr marL="48895" marR="5080" indent="557530" algn="r">
              <a:lnSpc>
                <a:spcPct val="146100"/>
              </a:lnSpc>
            </a:pP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Limoges -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Bastide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800">
              <a:latin typeface="Roboto"/>
              <a:cs typeface="Roboto"/>
            </a:endParaRPr>
          </a:p>
          <a:p>
            <a:pPr marL="120014" marR="8890" indent="481330" algn="r">
              <a:lnSpc>
                <a:spcPct val="146100"/>
              </a:lnSpc>
              <a:spcBef>
                <a:spcPts val="5"/>
              </a:spcBef>
            </a:pP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Beaubreuil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Manoeuvre</a:t>
            </a:r>
            <a:endParaRPr sz="800">
              <a:latin typeface="Roboto"/>
              <a:cs typeface="Roboto"/>
            </a:endParaRPr>
          </a:p>
          <a:p>
            <a:pPr marL="412115" marR="5080" indent="235585" algn="r">
              <a:lnSpc>
                <a:spcPct val="146100"/>
              </a:lnSpc>
              <a:spcBef>
                <a:spcPts val="5"/>
              </a:spcBef>
            </a:pP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Niort - Clou Bouchet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Tujac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31492" y="3599022"/>
            <a:ext cx="2623185" cy="1809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9820" marR="8255" indent="-467359" algn="r">
              <a:lnSpc>
                <a:spcPct val="146200"/>
              </a:lnSpc>
              <a:spcBef>
                <a:spcPts val="95"/>
              </a:spcBef>
            </a:pP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Rochefort - Centre Ville - Avant-Garde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Coutras - Quartier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Du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centre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Coutures</a:t>
            </a:r>
            <a:endParaRPr sz="800">
              <a:latin typeface="Roboto"/>
              <a:cs typeface="Roboto"/>
            </a:endParaRPr>
          </a:p>
          <a:p>
            <a:pPr marL="800735" marR="12065" indent="471170" algn="r">
              <a:lnSpc>
                <a:spcPct val="146300"/>
              </a:lnSpc>
            </a:pP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Nord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Couronne - L'Etang Des Moines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Mont-de-Marsan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 Peyrouat</a:t>
            </a:r>
            <a:endParaRPr sz="800">
              <a:latin typeface="Roboto"/>
              <a:cs typeface="Roboto"/>
            </a:endParaRPr>
          </a:p>
          <a:p>
            <a:pPr marL="989965" marR="12065" indent="-525145" algn="r">
              <a:lnSpc>
                <a:spcPts val="1410"/>
              </a:lnSpc>
              <a:spcBef>
                <a:spcPts val="114"/>
              </a:spcBef>
            </a:pP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Royan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Eco 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quartier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l'Yeuse-La 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Robinière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L'Avenir</a:t>
            </a:r>
            <a:endParaRPr sz="8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315"/>
              </a:spcBef>
            </a:pP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 Coulounieix-Chamiers,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Périgueux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Boucle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 L'Isle</a:t>
            </a:r>
            <a:endParaRPr sz="800">
              <a:latin typeface="Roboto"/>
              <a:cs typeface="Roboto"/>
            </a:endParaRPr>
          </a:p>
          <a:p>
            <a:pPr marR="8890" algn="r">
              <a:lnSpc>
                <a:spcPct val="100000"/>
              </a:lnSpc>
              <a:spcBef>
                <a:spcPts val="450"/>
              </a:spcBef>
            </a:pP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courses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554720" y="5562010"/>
            <a:ext cx="1496060" cy="3816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530"/>
              </a:spcBef>
            </a:pP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8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445"/>
              </a:spcBef>
            </a:pP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254880" y="6096509"/>
            <a:ext cx="1793239" cy="738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8765" marR="5080" indent="593725" algn="r">
              <a:lnSpc>
                <a:spcPct val="146300"/>
              </a:lnSpc>
              <a:spcBef>
                <a:spcPts val="90"/>
              </a:spcBef>
            </a:pP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No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uv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lle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Aq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e 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Communes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N-A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ayant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8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8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986733" y="1187996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61696" y="0"/>
                </a:moveTo>
                <a:lnTo>
                  <a:pt x="0" y="0"/>
                </a:lnTo>
                <a:lnTo>
                  <a:pt x="0" y="61696"/>
                </a:lnTo>
                <a:lnTo>
                  <a:pt x="61696" y="61696"/>
                </a:lnTo>
                <a:lnTo>
                  <a:pt x="61696" y="0"/>
                </a:lnTo>
                <a:close/>
              </a:path>
            </a:pathLst>
          </a:custGeom>
          <a:solidFill>
            <a:srgbClr val="48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4064176" y="1127452"/>
            <a:ext cx="2748280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231F20"/>
                </a:solidFill>
                <a:latin typeface="Roboto"/>
                <a:cs typeface="Roboto"/>
              </a:rPr>
              <a:t>Emménagés</a:t>
            </a:r>
            <a:r>
              <a:rPr sz="9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oboto"/>
                <a:cs typeface="Roboto"/>
              </a:rPr>
              <a:t>récents</a:t>
            </a:r>
            <a:r>
              <a:rPr sz="9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oboto"/>
                <a:cs typeface="Roboto"/>
              </a:rPr>
              <a:t>(moins de 5 ans)</a:t>
            </a:r>
            <a:r>
              <a:rPr sz="900" b="1" spc="220" dirty="0">
                <a:solidFill>
                  <a:srgbClr val="231F20"/>
                </a:solidFill>
                <a:latin typeface="Roboto"/>
                <a:cs typeface="Roboto"/>
              </a:rPr>
              <a:t>  </a:t>
            </a:r>
            <a:r>
              <a:rPr sz="1125" i="1" baseline="3703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1125" i="1" spc="-22" baseline="3703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25" i="1" baseline="3703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1125" baseline="3703">
              <a:latin typeface="Roboto"/>
              <a:cs typeface="Roboto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986733" y="141177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30">
                <a:moveTo>
                  <a:pt x="61696" y="0"/>
                </a:moveTo>
                <a:lnTo>
                  <a:pt x="0" y="0"/>
                </a:lnTo>
                <a:lnTo>
                  <a:pt x="0" y="61696"/>
                </a:lnTo>
                <a:lnTo>
                  <a:pt x="61696" y="61696"/>
                </a:lnTo>
                <a:lnTo>
                  <a:pt x="61696" y="0"/>
                </a:lnTo>
                <a:close/>
              </a:path>
            </a:pathLst>
          </a:custGeom>
          <a:solidFill>
            <a:srgbClr val="A3B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4064176" y="1351371"/>
            <a:ext cx="2656840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10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9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oboto"/>
                <a:cs typeface="Roboto"/>
              </a:rPr>
              <a:t>installés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Roboto"/>
                <a:cs typeface="Roboto"/>
              </a:rPr>
              <a:t>depuis</a:t>
            </a:r>
            <a:r>
              <a:rPr sz="9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Roboto"/>
                <a:cs typeface="Roboto"/>
              </a:rPr>
              <a:t>longtemps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oboto"/>
                <a:cs typeface="Roboto"/>
              </a:rPr>
              <a:t>(5 ans et</a:t>
            </a:r>
            <a:r>
              <a:rPr sz="9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oboto"/>
                <a:cs typeface="Roboto"/>
              </a:rPr>
              <a:t>plus)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013847" y="3323903"/>
            <a:ext cx="171450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i="1" spc="-5" dirty="0">
                <a:solidFill>
                  <a:srgbClr val="231F20"/>
                </a:solidFill>
                <a:latin typeface="Calibri"/>
                <a:cs typeface="Calibri"/>
              </a:rPr>
              <a:t>..</a:t>
            </a:r>
            <a:r>
              <a:rPr sz="1500" i="1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709299" y="1382855"/>
            <a:ext cx="2586355" cy="9550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6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nouveaux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arrivants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sont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fragiles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les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présents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depuis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longtemps.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47355" y="2562351"/>
            <a:ext cx="2786380" cy="4379595"/>
          </a:xfrm>
          <a:prstGeom prst="rect">
            <a:avLst/>
          </a:prstGeom>
          <a:ln w="12700">
            <a:solidFill>
              <a:srgbClr val="A4BFB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4295" algn="just">
              <a:lnSpc>
                <a:spcPts val="1675"/>
              </a:lnSpc>
            </a:pP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L’indice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4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fragilité</a:t>
            </a:r>
            <a:r>
              <a:rPr sz="1600" spc="4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spc="4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endParaRPr sz="1600">
              <a:latin typeface="Roboto"/>
              <a:cs typeface="Roboto"/>
            </a:endParaRPr>
          </a:p>
          <a:p>
            <a:pPr marL="74295" marR="141605" algn="just">
              <a:lnSpc>
                <a:spcPts val="18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indice ©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Compas, construit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à partir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5 indicateurs : la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d’adultes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isolés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(avec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sans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enfant),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la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part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d’immigrés,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bas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niveau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formation,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part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d’inactifs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600" spc="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600" spc="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chômage,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la part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ménages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n’ayant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pas de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voiture. Pour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chaque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indicateu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6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-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dif</a:t>
            </a:r>
            <a:r>
              <a:rPr sz="1600" spc="-20" dirty="0">
                <a:solidFill>
                  <a:srgbClr val="231F20"/>
                </a:solidFill>
                <a:latin typeface="Roboto"/>
                <a:cs typeface="Roboto"/>
              </a:rPr>
              <a:t>f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é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enc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ent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  la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valeur du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 celle 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métropolitaine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effectuée.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L’indice</a:t>
            </a:r>
            <a:r>
              <a:rPr sz="1600" spc="3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résulte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la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somme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écarts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(des</a:t>
            </a:r>
            <a:r>
              <a:rPr sz="1600" spc="3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1600" spc="3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indicateurs).</a:t>
            </a:r>
            <a:r>
              <a:rPr sz="1600" spc="3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600" spc="3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il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élevé,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plus</a:t>
            </a:r>
            <a:r>
              <a:rPr sz="1600" spc="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fragilité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considérée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comme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importante.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A4B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0666" y="7569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356299" y="47289"/>
            <a:ext cx="6567170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83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Dynamiques</a:t>
            </a:r>
            <a:r>
              <a:rPr sz="1600" b="1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territoriales</a:t>
            </a:r>
            <a:endParaRPr sz="1600">
              <a:latin typeface="Roboto"/>
              <a:cs typeface="Roboto"/>
            </a:endParaRPr>
          </a:p>
          <a:p>
            <a:pPr marL="21590">
              <a:lnSpc>
                <a:spcPct val="100000"/>
              </a:lnSpc>
              <a:spcBef>
                <a:spcPts val="145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fragilité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nouveaux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arrivants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ceux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installés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depuis plus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ans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fichiers détail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©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Compas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35" name="object 135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21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36" name="object 1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24069C7-B42B-91C1-50FA-5270C9230E44}"/>
              </a:ext>
            </a:extLst>
          </p:cNvPr>
          <p:cNvSpPr/>
          <p:nvPr/>
        </p:nvSpPr>
        <p:spPr>
          <a:xfrm>
            <a:off x="1003300" y="5249712"/>
            <a:ext cx="2895600" cy="28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5999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6999" y="3060001"/>
            <a:ext cx="7145020" cy="1440180"/>
          </a:xfrm>
          <a:custGeom>
            <a:avLst/>
            <a:gdLst/>
            <a:ahLst/>
            <a:cxnLst/>
            <a:rect l="l" t="t" r="r" b="b"/>
            <a:pathLst>
              <a:path w="7145020" h="1440179">
                <a:moveTo>
                  <a:pt x="7144423" y="0"/>
                </a:moveTo>
                <a:lnTo>
                  <a:pt x="0" y="0"/>
                </a:lnTo>
                <a:lnTo>
                  <a:pt x="0" y="1440002"/>
                </a:lnTo>
                <a:lnTo>
                  <a:pt x="7144423" y="1440002"/>
                </a:lnTo>
                <a:lnTo>
                  <a:pt x="7144423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18358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5580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39" h="1440179">
                <a:moveTo>
                  <a:pt x="383286" y="0"/>
                </a:moveTo>
                <a:lnTo>
                  <a:pt x="0" y="0"/>
                </a:lnTo>
                <a:lnTo>
                  <a:pt x="0" y="1440002"/>
                </a:lnTo>
                <a:lnTo>
                  <a:pt x="383286" y="1440002"/>
                </a:lnTo>
                <a:lnTo>
                  <a:pt x="383286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5505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001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8670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14325" y="3269465"/>
            <a:ext cx="7296417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1765" marR="5080" indent="-2679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</a:rPr>
              <a:t>CADRE </a:t>
            </a:r>
            <a:r>
              <a:rPr sz="3200" dirty="0">
                <a:solidFill>
                  <a:srgbClr val="231F20"/>
                </a:solidFill>
              </a:rPr>
              <a:t>DE </a:t>
            </a:r>
            <a:r>
              <a:rPr sz="3200" spc="-5" dirty="0">
                <a:solidFill>
                  <a:srgbClr val="231F20"/>
                </a:solidFill>
              </a:rPr>
              <a:t>VIE ET </a:t>
            </a:r>
            <a:r>
              <a:rPr sz="3200" spc="-10" dirty="0">
                <a:solidFill>
                  <a:srgbClr val="231F20"/>
                </a:solidFill>
              </a:rPr>
              <a:t>RENOUVELLEMENT </a:t>
            </a:r>
            <a:r>
              <a:rPr sz="3200" spc="-785" dirty="0">
                <a:solidFill>
                  <a:srgbClr val="231F20"/>
                </a:solidFill>
              </a:rPr>
              <a:t> </a:t>
            </a:r>
            <a:r>
              <a:rPr sz="3200" dirty="0">
                <a:solidFill>
                  <a:srgbClr val="231F20"/>
                </a:solidFill>
              </a:rPr>
              <a:t>URBAIN</a:t>
            </a:r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DB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22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25" name="object 33">
            <a:extLst>
              <a:ext uri="{FF2B5EF4-FFF2-40B4-BE49-F238E27FC236}">
                <a16:creationId xmlns:a16="http://schemas.microsoft.com/office/drawing/2014/main" id="{A29C7630-E528-C86B-535D-A76596B2F05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02034" y="5719533"/>
            <a:ext cx="1636929" cy="761999"/>
          </a:xfrm>
          <a:prstGeom prst="rect">
            <a:avLst/>
          </a:prstGeom>
        </p:spPr>
      </p:pic>
      <p:pic>
        <p:nvPicPr>
          <p:cNvPr id="26" name="object 34">
            <a:extLst>
              <a:ext uri="{FF2B5EF4-FFF2-40B4-BE49-F238E27FC236}">
                <a16:creationId xmlns:a16="http://schemas.microsoft.com/office/drawing/2014/main" id="{EFA428E6-2823-211E-FCF2-59FE1F1B0DA5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98378" y="5709489"/>
            <a:ext cx="1427469" cy="809100"/>
          </a:xfrm>
          <a:prstGeom prst="rect">
            <a:avLst/>
          </a:prstGeom>
        </p:spPr>
      </p:pic>
      <p:grpSp>
        <p:nvGrpSpPr>
          <p:cNvPr id="27" name="object 35">
            <a:extLst>
              <a:ext uri="{FF2B5EF4-FFF2-40B4-BE49-F238E27FC236}">
                <a16:creationId xmlns:a16="http://schemas.microsoft.com/office/drawing/2014/main" id="{A5F2DF68-8BEA-7FD8-6C80-DF59222AA466}"/>
              </a:ext>
            </a:extLst>
          </p:cNvPr>
          <p:cNvGrpSpPr/>
          <p:nvPr/>
        </p:nvGrpSpPr>
        <p:grpSpPr>
          <a:xfrm>
            <a:off x="918006" y="5685383"/>
            <a:ext cx="2146300" cy="822960"/>
            <a:chOff x="918006" y="5685383"/>
            <a:chExt cx="2146300" cy="822960"/>
          </a:xfrm>
        </p:grpSpPr>
        <p:pic>
          <p:nvPicPr>
            <p:cNvPr id="28" name="object 36">
              <a:extLst>
                <a:ext uri="{FF2B5EF4-FFF2-40B4-BE49-F238E27FC236}">
                  <a16:creationId xmlns:a16="http://schemas.microsoft.com/office/drawing/2014/main" id="{21F1981C-5F9F-BCAE-63C2-6EEC72EC770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006" y="5685383"/>
              <a:ext cx="2146096" cy="822579"/>
            </a:xfrm>
            <a:prstGeom prst="rect">
              <a:avLst/>
            </a:prstGeom>
          </p:spPr>
        </p:pic>
        <p:sp>
          <p:nvSpPr>
            <p:cNvPr id="29" name="object 37">
              <a:extLst>
                <a:ext uri="{FF2B5EF4-FFF2-40B4-BE49-F238E27FC236}">
                  <a16:creationId xmlns:a16="http://schemas.microsoft.com/office/drawing/2014/main" id="{11142B37-D6E3-93C4-C2E0-D831EFF2E708}"/>
                </a:ext>
              </a:extLst>
            </p:cNvPr>
            <p:cNvSpPr/>
            <p:nvPr/>
          </p:nvSpPr>
          <p:spPr>
            <a:xfrm>
              <a:off x="918006" y="5719798"/>
              <a:ext cx="2077720" cy="719455"/>
            </a:xfrm>
            <a:custGeom>
              <a:avLst/>
              <a:gdLst/>
              <a:ahLst/>
              <a:cxnLst/>
              <a:rect l="l" t="t" r="r" b="b"/>
              <a:pathLst>
                <a:path w="2077720" h="719454">
                  <a:moveTo>
                    <a:pt x="1941197" y="0"/>
                  </a:moveTo>
                  <a:lnTo>
                    <a:pt x="0" y="0"/>
                  </a:lnTo>
                  <a:lnTo>
                    <a:pt x="0" y="718883"/>
                  </a:lnTo>
                  <a:lnTo>
                    <a:pt x="1941197" y="718883"/>
                  </a:lnTo>
                  <a:lnTo>
                    <a:pt x="1984146" y="711907"/>
                  </a:lnTo>
                  <a:lnTo>
                    <a:pt x="2021535" y="692504"/>
                  </a:lnTo>
                  <a:lnTo>
                    <a:pt x="2051076" y="662963"/>
                  </a:lnTo>
                  <a:lnTo>
                    <a:pt x="2070479" y="625574"/>
                  </a:lnTo>
                  <a:lnTo>
                    <a:pt x="2077455" y="582625"/>
                  </a:lnTo>
                  <a:lnTo>
                    <a:pt x="2077455" y="136258"/>
                  </a:lnTo>
                  <a:lnTo>
                    <a:pt x="2070479" y="93309"/>
                  </a:lnTo>
                  <a:lnTo>
                    <a:pt x="2051076" y="55920"/>
                  </a:lnTo>
                  <a:lnTo>
                    <a:pt x="2021535" y="26379"/>
                  </a:lnTo>
                  <a:lnTo>
                    <a:pt x="1984146" y="6976"/>
                  </a:lnTo>
                  <a:lnTo>
                    <a:pt x="1941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8">
              <a:extLst>
                <a:ext uri="{FF2B5EF4-FFF2-40B4-BE49-F238E27FC236}">
                  <a16:creationId xmlns:a16="http://schemas.microsoft.com/office/drawing/2014/main" id="{A6F124CE-DFE9-632A-4765-D9612BB8E3C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3092" y="5791535"/>
              <a:ext cx="1761727" cy="597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0949" y="422964"/>
            <a:ext cx="100069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5F73"/>
                </a:solidFill>
              </a:rPr>
              <a:t>Le</a:t>
            </a:r>
            <a:r>
              <a:rPr sz="2800" spc="-80" dirty="0">
                <a:solidFill>
                  <a:srgbClr val="005F73"/>
                </a:solidFill>
              </a:rPr>
              <a:t> </a:t>
            </a:r>
            <a:r>
              <a:rPr sz="2800" spc="-10" dirty="0">
                <a:solidFill>
                  <a:srgbClr val="005F73"/>
                </a:solidFill>
              </a:rPr>
              <a:t>parc</a:t>
            </a:r>
            <a:r>
              <a:rPr sz="2800" spc="-7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de</a:t>
            </a:r>
            <a:r>
              <a:rPr sz="2800" spc="-8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logements</a:t>
            </a:r>
            <a:r>
              <a:rPr sz="2800" spc="-7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est-il</a:t>
            </a:r>
            <a:r>
              <a:rPr sz="2800" spc="-7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en</a:t>
            </a:r>
            <a:r>
              <a:rPr sz="2800" spc="-8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adéquation</a:t>
            </a:r>
            <a:r>
              <a:rPr sz="2800" spc="-70" dirty="0">
                <a:solidFill>
                  <a:srgbClr val="005F73"/>
                </a:solidFill>
              </a:rPr>
              <a:t> </a:t>
            </a:r>
            <a:r>
              <a:rPr sz="2800" spc="-15" dirty="0">
                <a:solidFill>
                  <a:srgbClr val="005F73"/>
                </a:solidFill>
              </a:rPr>
              <a:t>avec</a:t>
            </a:r>
            <a:r>
              <a:rPr sz="2800" spc="-7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les</a:t>
            </a:r>
            <a:r>
              <a:rPr sz="2800" spc="-8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besoins</a:t>
            </a:r>
            <a:r>
              <a:rPr sz="2800" spc="-8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des </a:t>
            </a:r>
            <a:r>
              <a:rPr sz="2800" spc="-68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ménages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en QP ?</a:t>
            </a:r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360552" y="1367447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6696" y="1948774"/>
            <a:ext cx="3728085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Taille</a:t>
            </a:r>
            <a:r>
              <a:rPr sz="14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moyenne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endParaRPr sz="1400">
              <a:latin typeface="Roboto"/>
              <a:cs typeface="Roboto"/>
            </a:endParaRPr>
          </a:p>
          <a:p>
            <a:pPr marL="22225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estimations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49582" y="2874610"/>
            <a:ext cx="3119120" cy="4231005"/>
            <a:chOff x="1649582" y="2874610"/>
            <a:chExt cx="3119120" cy="4231005"/>
          </a:xfrm>
        </p:grpSpPr>
        <p:sp>
          <p:nvSpPr>
            <p:cNvPr id="17" name="object 17"/>
            <p:cNvSpPr/>
            <p:nvPr/>
          </p:nvSpPr>
          <p:spPr>
            <a:xfrm>
              <a:off x="1668665" y="2881439"/>
              <a:ext cx="2169160" cy="212725"/>
            </a:xfrm>
            <a:custGeom>
              <a:avLst/>
              <a:gdLst/>
              <a:ahLst/>
              <a:cxnLst/>
              <a:rect l="l" t="t" r="r" b="b"/>
              <a:pathLst>
                <a:path w="2169160" h="212725">
                  <a:moveTo>
                    <a:pt x="2168639" y="145173"/>
                  </a:moveTo>
                  <a:lnTo>
                    <a:pt x="0" y="145173"/>
                  </a:lnTo>
                  <a:lnTo>
                    <a:pt x="0" y="212674"/>
                  </a:lnTo>
                  <a:lnTo>
                    <a:pt x="2168639" y="212674"/>
                  </a:lnTo>
                  <a:lnTo>
                    <a:pt x="2168639" y="145173"/>
                  </a:lnTo>
                  <a:close/>
                </a:path>
                <a:path w="2169160" h="212725">
                  <a:moveTo>
                    <a:pt x="2168639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2168639" y="67500"/>
                  </a:lnTo>
                  <a:lnTo>
                    <a:pt x="2168639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68665" y="2948940"/>
              <a:ext cx="2169160" cy="67945"/>
            </a:xfrm>
            <a:custGeom>
              <a:avLst/>
              <a:gdLst/>
              <a:ahLst/>
              <a:cxnLst/>
              <a:rect l="l" t="t" r="r" b="b"/>
              <a:pathLst>
                <a:path w="2169160" h="67944">
                  <a:moveTo>
                    <a:pt x="2168639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2168639" y="67411"/>
                  </a:lnTo>
                  <a:lnTo>
                    <a:pt x="2168639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8665" y="3171888"/>
              <a:ext cx="2091055" cy="67945"/>
            </a:xfrm>
            <a:custGeom>
              <a:avLst/>
              <a:gdLst/>
              <a:ahLst/>
              <a:cxnLst/>
              <a:rect l="l" t="t" r="r" b="b"/>
              <a:pathLst>
                <a:path w="2091054" h="67944">
                  <a:moveTo>
                    <a:pt x="2090864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2090864" y="67411"/>
                  </a:lnTo>
                  <a:lnTo>
                    <a:pt x="209086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68652" y="3094113"/>
              <a:ext cx="1936114" cy="67945"/>
            </a:xfrm>
            <a:custGeom>
              <a:avLst/>
              <a:gdLst/>
              <a:ahLst/>
              <a:cxnLst/>
              <a:rect l="l" t="t" r="r" b="b"/>
              <a:pathLst>
                <a:path w="1936114" h="67944">
                  <a:moveTo>
                    <a:pt x="1936013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936013" y="67500"/>
                  </a:lnTo>
                  <a:lnTo>
                    <a:pt x="1936013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8665" y="3317062"/>
              <a:ext cx="2091055" cy="67945"/>
            </a:xfrm>
            <a:custGeom>
              <a:avLst/>
              <a:gdLst/>
              <a:ahLst/>
              <a:cxnLst/>
              <a:rect l="l" t="t" r="r" b="b"/>
              <a:pathLst>
                <a:path w="2091054" h="67945">
                  <a:moveTo>
                    <a:pt x="2090864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2090864" y="67500"/>
                  </a:lnTo>
                  <a:lnTo>
                    <a:pt x="209086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68665" y="3239287"/>
              <a:ext cx="1859280" cy="67945"/>
            </a:xfrm>
            <a:custGeom>
              <a:avLst/>
              <a:gdLst/>
              <a:ahLst/>
              <a:cxnLst/>
              <a:rect l="l" t="t" r="r" b="b"/>
              <a:pathLst>
                <a:path w="1859279" h="67945">
                  <a:moveTo>
                    <a:pt x="1858911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858911" y="67500"/>
                  </a:lnTo>
                  <a:lnTo>
                    <a:pt x="1858911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8665" y="3462235"/>
              <a:ext cx="2014220" cy="67945"/>
            </a:xfrm>
            <a:custGeom>
              <a:avLst/>
              <a:gdLst/>
              <a:ahLst/>
              <a:cxnLst/>
              <a:rect l="l" t="t" r="r" b="b"/>
              <a:pathLst>
                <a:path w="2014220" h="67945">
                  <a:moveTo>
                    <a:pt x="2013775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2013775" y="67500"/>
                  </a:lnTo>
                  <a:lnTo>
                    <a:pt x="2013775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68665" y="3384562"/>
              <a:ext cx="1781175" cy="68580"/>
            </a:xfrm>
            <a:custGeom>
              <a:avLst/>
              <a:gdLst/>
              <a:ahLst/>
              <a:cxnLst/>
              <a:rect l="l" t="t" r="r" b="b"/>
              <a:pathLst>
                <a:path w="1781175" h="68579">
                  <a:moveTo>
                    <a:pt x="1781149" y="0"/>
                  </a:moveTo>
                  <a:lnTo>
                    <a:pt x="0" y="0"/>
                  </a:lnTo>
                  <a:lnTo>
                    <a:pt x="0" y="68084"/>
                  </a:lnTo>
                  <a:lnTo>
                    <a:pt x="1781149" y="68084"/>
                  </a:lnTo>
                  <a:lnTo>
                    <a:pt x="1781149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68665" y="3607511"/>
              <a:ext cx="2014220" cy="67945"/>
            </a:xfrm>
            <a:custGeom>
              <a:avLst/>
              <a:gdLst/>
              <a:ahLst/>
              <a:cxnLst/>
              <a:rect l="l" t="t" r="r" b="b"/>
              <a:pathLst>
                <a:path w="2014220" h="67945">
                  <a:moveTo>
                    <a:pt x="2013775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2013775" y="67411"/>
                  </a:lnTo>
                  <a:lnTo>
                    <a:pt x="2013775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8665" y="3529736"/>
              <a:ext cx="1859280" cy="68580"/>
            </a:xfrm>
            <a:custGeom>
              <a:avLst/>
              <a:gdLst/>
              <a:ahLst/>
              <a:cxnLst/>
              <a:rect l="l" t="t" r="r" b="b"/>
              <a:pathLst>
                <a:path w="1859279" h="68579">
                  <a:moveTo>
                    <a:pt x="1858911" y="0"/>
                  </a:moveTo>
                  <a:lnTo>
                    <a:pt x="0" y="0"/>
                  </a:lnTo>
                  <a:lnTo>
                    <a:pt x="0" y="68084"/>
                  </a:lnTo>
                  <a:lnTo>
                    <a:pt x="1858911" y="68084"/>
                  </a:lnTo>
                  <a:lnTo>
                    <a:pt x="1858911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8665" y="3752684"/>
              <a:ext cx="2014220" cy="67945"/>
            </a:xfrm>
            <a:custGeom>
              <a:avLst/>
              <a:gdLst/>
              <a:ahLst/>
              <a:cxnLst/>
              <a:rect l="l" t="t" r="r" b="b"/>
              <a:pathLst>
                <a:path w="2014220" h="67945">
                  <a:moveTo>
                    <a:pt x="2013775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2013775" y="67500"/>
                  </a:lnTo>
                  <a:lnTo>
                    <a:pt x="2013775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68652" y="3674922"/>
              <a:ext cx="1936114" cy="68580"/>
            </a:xfrm>
            <a:custGeom>
              <a:avLst/>
              <a:gdLst/>
              <a:ahLst/>
              <a:cxnLst/>
              <a:rect l="l" t="t" r="r" b="b"/>
              <a:pathLst>
                <a:path w="1936114" h="68579">
                  <a:moveTo>
                    <a:pt x="1936013" y="0"/>
                  </a:moveTo>
                  <a:lnTo>
                    <a:pt x="0" y="0"/>
                  </a:lnTo>
                  <a:lnTo>
                    <a:pt x="0" y="68084"/>
                  </a:lnTo>
                  <a:lnTo>
                    <a:pt x="1936013" y="68084"/>
                  </a:lnTo>
                  <a:lnTo>
                    <a:pt x="1936013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8665" y="3897858"/>
              <a:ext cx="2014220" cy="67945"/>
            </a:xfrm>
            <a:custGeom>
              <a:avLst/>
              <a:gdLst/>
              <a:ahLst/>
              <a:cxnLst/>
              <a:rect l="l" t="t" r="r" b="b"/>
              <a:pathLst>
                <a:path w="2014220" h="67945">
                  <a:moveTo>
                    <a:pt x="2013775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2013775" y="67500"/>
                  </a:lnTo>
                  <a:lnTo>
                    <a:pt x="2013775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68665" y="3820185"/>
              <a:ext cx="2323465" cy="68580"/>
            </a:xfrm>
            <a:custGeom>
              <a:avLst/>
              <a:gdLst/>
              <a:ahLst/>
              <a:cxnLst/>
              <a:rect l="l" t="t" r="r" b="b"/>
              <a:pathLst>
                <a:path w="2323465" h="68579">
                  <a:moveTo>
                    <a:pt x="2323401" y="0"/>
                  </a:moveTo>
                  <a:lnTo>
                    <a:pt x="0" y="0"/>
                  </a:lnTo>
                  <a:lnTo>
                    <a:pt x="0" y="68084"/>
                  </a:lnTo>
                  <a:lnTo>
                    <a:pt x="2323401" y="68084"/>
                  </a:lnTo>
                  <a:lnTo>
                    <a:pt x="2323401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8652" y="4043133"/>
              <a:ext cx="1936114" cy="68580"/>
            </a:xfrm>
            <a:custGeom>
              <a:avLst/>
              <a:gdLst/>
              <a:ahLst/>
              <a:cxnLst/>
              <a:rect l="l" t="t" r="r" b="b"/>
              <a:pathLst>
                <a:path w="1936114" h="68579">
                  <a:moveTo>
                    <a:pt x="1936013" y="0"/>
                  </a:moveTo>
                  <a:lnTo>
                    <a:pt x="0" y="0"/>
                  </a:lnTo>
                  <a:lnTo>
                    <a:pt x="0" y="68084"/>
                  </a:lnTo>
                  <a:lnTo>
                    <a:pt x="1936013" y="68084"/>
                  </a:lnTo>
                  <a:lnTo>
                    <a:pt x="1936013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68665" y="3965371"/>
              <a:ext cx="1859280" cy="68580"/>
            </a:xfrm>
            <a:custGeom>
              <a:avLst/>
              <a:gdLst/>
              <a:ahLst/>
              <a:cxnLst/>
              <a:rect l="l" t="t" r="r" b="b"/>
              <a:pathLst>
                <a:path w="1859279" h="68579">
                  <a:moveTo>
                    <a:pt x="1858911" y="0"/>
                  </a:moveTo>
                  <a:lnTo>
                    <a:pt x="0" y="0"/>
                  </a:lnTo>
                  <a:lnTo>
                    <a:pt x="0" y="68084"/>
                  </a:lnTo>
                  <a:lnTo>
                    <a:pt x="1858911" y="68084"/>
                  </a:lnTo>
                  <a:lnTo>
                    <a:pt x="1858911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68652" y="4188307"/>
              <a:ext cx="1936114" cy="68580"/>
            </a:xfrm>
            <a:custGeom>
              <a:avLst/>
              <a:gdLst/>
              <a:ahLst/>
              <a:cxnLst/>
              <a:rect l="l" t="t" r="r" b="b"/>
              <a:pathLst>
                <a:path w="1936114" h="68579">
                  <a:moveTo>
                    <a:pt x="1936013" y="0"/>
                  </a:moveTo>
                  <a:lnTo>
                    <a:pt x="0" y="0"/>
                  </a:lnTo>
                  <a:lnTo>
                    <a:pt x="0" y="68084"/>
                  </a:lnTo>
                  <a:lnTo>
                    <a:pt x="1936013" y="68084"/>
                  </a:lnTo>
                  <a:lnTo>
                    <a:pt x="1936013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68665" y="4111218"/>
              <a:ext cx="2014220" cy="212725"/>
            </a:xfrm>
            <a:custGeom>
              <a:avLst/>
              <a:gdLst/>
              <a:ahLst/>
              <a:cxnLst/>
              <a:rect l="l" t="t" r="r" b="b"/>
              <a:pathLst>
                <a:path w="2014220" h="212725">
                  <a:moveTo>
                    <a:pt x="1781149" y="145199"/>
                  </a:moveTo>
                  <a:lnTo>
                    <a:pt x="0" y="145199"/>
                  </a:lnTo>
                  <a:lnTo>
                    <a:pt x="0" y="212699"/>
                  </a:lnTo>
                  <a:lnTo>
                    <a:pt x="1781149" y="212699"/>
                  </a:lnTo>
                  <a:lnTo>
                    <a:pt x="1781149" y="145199"/>
                  </a:lnTo>
                  <a:close/>
                </a:path>
                <a:path w="2014220" h="212725">
                  <a:moveTo>
                    <a:pt x="2013775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2013775" y="67411"/>
                  </a:lnTo>
                  <a:lnTo>
                    <a:pt x="2013775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68665" y="4478769"/>
              <a:ext cx="1316990" cy="213360"/>
            </a:xfrm>
            <a:custGeom>
              <a:avLst/>
              <a:gdLst/>
              <a:ahLst/>
              <a:cxnLst/>
              <a:rect l="l" t="t" r="r" b="b"/>
              <a:pathLst>
                <a:path w="1316989" h="213360">
                  <a:moveTo>
                    <a:pt x="1316659" y="145757"/>
                  </a:moveTo>
                  <a:lnTo>
                    <a:pt x="0" y="145757"/>
                  </a:lnTo>
                  <a:lnTo>
                    <a:pt x="0" y="213258"/>
                  </a:lnTo>
                  <a:lnTo>
                    <a:pt x="1316659" y="213258"/>
                  </a:lnTo>
                  <a:lnTo>
                    <a:pt x="1316659" y="145757"/>
                  </a:lnTo>
                  <a:close/>
                </a:path>
                <a:path w="1316989" h="213360">
                  <a:moveTo>
                    <a:pt x="1316659" y="0"/>
                  </a:moveTo>
                  <a:lnTo>
                    <a:pt x="0" y="0"/>
                  </a:lnTo>
                  <a:lnTo>
                    <a:pt x="0" y="68084"/>
                  </a:lnTo>
                  <a:lnTo>
                    <a:pt x="1316659" y="68084"/>
                  </a:lnTo>
                  <a:lnTo>
                    <a:pt x="1316659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68652" y="4546854"/>
              <a:ext cx="1084580" cy="67945"/>
            </a:xfrm>
            <a:custGeom>
              <a:avLst/>
              <a:gdLst/>
              <a:ahLst/>
              <a:cxnLst/>
              <a:rect l="l" t="t" r="r" b="b"/>
              <a:pathLst>
                <a:path w="1084580" h="67945">
                  <a:moveTo>
                    <a:pt x="1084033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1084033" y="67411"/>
                  </a:lnTo>
                  <a:lnTo>
                    <a:pt x="1084033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8665" y="4769789"/>
              <a:ext cx="1316990" cy="67945"/>
            </a:xfrm>
            <a:custGeom>
              <a:avLst/>
              <a:gdLst/>
              <a:ahLst/>
              <a:cxnLst/>
              <a:rect l="l" t="t" r="r" b="b"/>
              <a:pathLst>
                <a:path w="1316989" h="67945">
                  <a:moveTo>
                    <a:pt x="1316659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1316659" y="67411"/>
                  </a:lnTo>
                  <a:lnTo>
                    <a:pt x="1316659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68652" y="4692027"/>
              <a:ext cx="1084580" cy="67945"/>
            </a:xfrm>
            <a:custGeom>
              <a:avLst/>
              <a:gdLst/>
              <a:ahLst/>
              <a:cxnLst/>
              <a:rect l="l" t="t" r="r" b="b"/>
              <a:pathLst>
                <a:path w="1084580" h="67945">
                  <a:moveTo>
                    <a:pt x="1084033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084033" y="67500"/>
                  </a:lnTo>
                  <a:lnTo>
                    <a:pt x="1084033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8665" y="4914976"/>
              <a:ext cx="1238885" cy="67945"/>
            </a:xfrm>
            <a:custGeom>
              <a:avLst/>
              <a:gdLst/>
              <a:ahLst/>
              <a:cxnLst/>
              <a:rect l="l" t="t" r="r" b="b"/>
              <a:pathLst>
                <a:path w="1238885" h="67945">
                  <a:moveTo>
                    <a:pt x="1238884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238884" y="67500"/>
                  </a:lnTo>
                  <a:lnTo>
                    <a:pt x="123888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68665" y="4837201"/>
              <a:ext cx="1238885" cy="67945"/>
            </a:xfrm>
            <a:custGeom>
              <a:avLst/>
              <a:gdLst/>
              <a:ahLst/>
              <a:cxnLst/>
              <a:rect l="l" t="t" r="r" b="b"/>
              <a:pathLst>
                <a:path w="1238885" h="67945">
                  <a:moveTo>
                    <a:pt x="1238884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238884" y="67500"/>
                  </a:lnTo>
                  <a:lnTo>
                    <a:pt x="1238884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68665" y="5060150"/>
              <a:ext cx="1238885" cy="67945"/>
            </a:xfrm>
            <a:custGeom>
              <a:avLst/>
              <a:gdLst/>
              <a:ahLst/>
              <a:cxnLst/>
              <a:rect l="l" t="t" r="r" b="b"/>
              <a:pathLst>
                <a:path w="1238885" h="67945">
                  <a:moveTo>
                    <a:pt x="1238884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238884" y="67500"/>
                  </a:lnTo>
                  <a:lnTo>
                    <a:pt x="123888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68665" y="4982476"/>
              <a:ext cx="1162050" cy="67945"/>
            </a:xfrm>
            <a:custGeom>
              <a:avLst/>
              <a:gdLst/>
              <a:ahLst/>
              <a:cxnLst/>
              <a:rect l="l" t="t" r="r" b="b"/>
              <a:pathLst>
                <a:path w="1162050" h="67945">
                  <a:moveTo>
                    <a:pt x="1161795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1161795" y="67411"/>
                  </a:lnTo>
                  <a:lnTo>
                    <a:pt x="1161795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68665" y="5205425"/>
              <a:ext cx="1238885" cy="67945"/>
            </a:xfrm>
            <a:custGeom>
              <a:avLst/>
              <a:gdLst/>
              <a:ahLst/>
              <a:cxnLst/>
              <a:rect l="l" t="t" r="r" b="b"/>
              <a:pathLst>
                <a:path w="1238885" h="67945">
                  <a:moveTo>
                    <a:pt x="1238884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1238884" y="67411"/>
                  </a:lnTo>
                  <a:lnTo>
                    <a:pt x="123888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68665" y="5127650"/>
              <a:ext cx="1007110" cy="67945"/>
            </a:xfrm>
            <a:custGeom>
              <a:avLst/>
              <a:gdLst/>
              <a:ahLst/>
              <a:cxnLst/>
              <a:rect l="l" t="t" r="r" b="b"/>
              <a:pathLst>
                <a:path w="1007110" h="67945">
                  <a:moveTo>
                    <a:pt x="1006932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006932" y="67500"/>
                  </a:lnTo>
                  <a:lnTo>
                    <a:pt x="1006932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68665" y="5350598"/>
              <a:ext cx="1238885" cy="67945"/>
            </a:xfrm>
            <a:custGeom>
              <a:avLst/>
              <a:gdLst/>
              <a:ahLst/>
              <a:cxnLst/>
              <a:rect l="l" t="t" r="r" b="b"/>
              <a:pathLst>
                <a:path w="1238885" h="67945">
                  <a:moveTo>
                    <a:pt x="1238884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238884" y="67500"/>
                  </a:lnTo>
                  <a:lnTo>
                    <a:pt x="123888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68665" y="5272824"/>
              <a:ext cx="1007110" cy="67945"/>
            </a:xfrm>
            <a:custGeom>
              <a:avLst/>
              <a:gdLst/>
              <a:ahLst/>
              <a:cxnLst/>
              <a:rect l="l" t="t" r="r" b="b"/>
              <a:pathLst>
                <a:path w="1007110" h="67945">
                  <a:moveTo>
                    <a:pt x="1006932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006932" y="67500"/>
                  </a:lnTo>
                  <a:lnTo>
                    <a:pt x="1006932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8665" y="5495772"/>
              <a:ext cx="1162050" cy="67945"/>
            </a:xfrm>
            <a:custGeom>
              <a:avLst/>
              <a:gdLst/>
              <a:ahLst/>
              <a:cxnLst/>
              <a:rect l="l" t="t" r="r" b="b"/>
              <a:pathLst>
                <a:path w="1162050" h="67945">
                  <a:moveTo>
                    <a:pt x="1161795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161795" y="67500"/>
                  </a:lnTo>
                  <a:lnTo>
                    <a:pt x="1161795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68665" y="5418099"/>
              <a:ext cx="1162050" cy="67945"/>
            </a:xfrm>
            <a:custGeom>
              <a:avLst/>
              <a:gdLst/>
              <a:ahLst/>
              <a:cxnLst/>
              <a:rect l="l" t="t" r="r" b="b"/>
              <a:pathLst>
                <a:path w="1162050" h="67945">
                  <a:moveTo>
                    <a:pt x="1161795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1161795" y="67411"/>
                  </a:lnTo>
                  <a:lnTo>
                    <a:pt x="1161795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68665" y="5641047"/>
              <a:ext cx="1162050" cy="67945"/>
            </a:xfrm>
            <a:custGeom>
              <a:avLst/>
              <a:gdLst/>
              <a:ahLst/>
              <a:cxnLst/>
              <a:rect l="l" t="t" r="r" b="b"/>
              <a:pathLst>
                <a:path w="1162050" h="67945">
                  <a:moveTo>
                    <a:pt x="1161795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1161795" y="67411"/>
                  </a:lnTo>
                  <a:lnTo>
                    <a:pt x="1161795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68665" y="5563273"/>
              <a:ext cx="1007110" cy="67945"/>
            </a:xfrm>
            <a:custGeom>
              <a:avLst/>
              <a:gdLst/>
              <a:ahLst/>
              <a:cxnLst/>
              <a:rect l="l" t="t" r="r" b="b"/>
              <a:pathLst>
                <a:path w="1007110" h="67945">
                  <a:moveTo>
                    <a:pt x="1006932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006932" y="67500"/>
                  </a:lnTo>
                  <a:lnTo>
                    <a:pt x="1006932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68665" y="5786221"/>
              <a:ext cx="1162050" cy="67945"/>
            </a:xfrm>
            <a:custGeom>
              <a:avLst/>
              <a:gdLst/>
              <a:ahLst/>
              <a:cxnLst/>
              <a:rect l="l" t="t" r="r" b="b"/>
              <a:pathLst>
                <a:path w="1162050" h="67945">
                  <a:moveTo>
                    <a:pt x="1161795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161795" y="67500"/>
                  </a:lnTo>
                  <a:lnTo>
                    <a:pt x="1161795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68665" y="5708459"/>
              <a:ext cx="1007110" cy="213360"/>
            </a:xfrm>
            <a:custGeom>
              <a:avLst/>
              <a:gdLst/>
              <a:ahLst/>
              <a:cxnLst/>
              <a:rect l="l" t="t" r="r" b="b"/>
              <a:pathLst>
                <a:path w="1007110" h="213360">
                  <a:moveTo>
                    <a:pt x="1006932" y="145262"/>
                  </a:moveTo>
                  <a:lnTo>
                    <a:pt x="0" y="145262"/>
                  </a:lnTo>
                  <a:lnTo>
                    <a:pt x="0" y="212763"/>
                  </a:lnTo>
                  <a:lnTo>
                    <a:pt x="1006932" y="212763"/>
                  </a:lnTo>
                  <a:lnTo>
                    <a:pt x="1006932" y="145262"/>
                  </a:lnTo>
                  <a:close/>
                </a:path>
                <a:path w="1007110" h="213360">
                  <a:moveTo>
                    <a:pt x="1006932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006932" y="67500"/>
                  </a:lnTo>
                  <a:lnTo>
                    <a:pt x="1006932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68665" y="6076670"/>
              <a:ext cx="1859280" cy="212725"/>
            </a:xfrm>
            <a:custGeom>
              <a:avLst/>
              <a:gdLst/>
              <a:ahLst/>
              <a:cxnLst/>
              <a:rect l="l" t="t" r="r" b="b"/>
              <a:pathLst>
                <a:path w="1859279" h="212725">
                  <a:moveTo>
                    <a:pt x="1607007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1607007" y="67411"/>
                  </a:lnTo>
                  <a:lnTo>
                    <a:pt x="1607007" y="0"/>
                  </a:lnTo>
                  <a:close/>
                </a:path>
                <a:path w="1859279" h="212725">
                  <a:moveTo>
                    <a:pt x="1858911" y="145173"/>
                  </a:moveTo>
                  <a:lnTo>
                    <a:pt x="0" y="145173"/>
                  </a:lnTo>
                  <a:lnTo>
                    <a:pt x="0" y="212674"/>
                  </a:lnTo>
                  <a:lnTo>
                    <a:pt x="1858911" y="212674"/>
                  </a:lnTo>
                  <a:lnTo>
                    <a:pt x="1858911" y="145173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68665" y="6144082"/>
              <a:ext cx="1781175" cy="213360"/>
            </a:xfrm>
            <a:custGeom>
              <a:avLst/>
              <a:gdLst/>
              <a:ahLst/>
              <a:cxnLst/>
              <a:rect l="l" t="t" r="r" b="b"/>
              <a:pathLst>
                <a:path w="1781175" h="213360">
                  <a:moveTo>
                    <a:pt x="1501546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501546" y="67500"/>
                  </a:lnTo>
                  <a:lnTo>
                    <a:pt x="1501546" y="0"/>
                  </a:lnTo>
                  <a:close/>
                </a:path>
                <a:path w="1781175" h="213360">
                  <a:moveTo>
                    <a:pt x="1781149" y="145275"/>
                  </a:moveTo>
                  <a:lnTo>
                    <a:pt x="0" y="145275"/>
                  </a:lnTo>
                  <a:lnTo>
                    <a:pt x="0" y="212775"/>
                  </a:lnTo>
                  <a:lnTo>
                    <a:pt x="1781149" y="212775"/>
                  </a:lnTo>
                  <a:lnTo>
                    <a:pt x="1781149" y="145275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68665" y="6512293"/>
              <a:ext cx="1673225" cy="212725"/>
            </a:xfrm>
            <a:custGeom>
              <a:avLst/>
              <a:gdLst/>
              <a:ahLst/>
              <a:cxnLst/>
              <a:rect l="l" t="t" r="r" b="b"/>
              <a:pathLst>
                <a:path w="1673225" h="212725">
                  <a:moveTo>
                    <a:pt x="1614271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1614271" y="67411"/>
                  </a:lnTo>
                  <a:lnTo>
                    <a:pt x="1614271" y="0"/>
                  </a:lnTo>
                  <a:close/>
                </a:path>
                <a:path w="1673225" h="212725">
                  <a:moveTo>
                    <a:pt x="1672678" y="145186"/>
                  </a:moveTo>
                  <a:lnTo>
                    <a:pt x="0" y="145186"/>
                  </a:lnTo>
                  <a:lnTo>
                    <a:pt x="0" y="212686"/>
                  </a:lnTo>
                  <a:lnTo>
                    <a:pt x="1672678" y="212686"/>
                  </a:lnTo>
                  <a:lnTo>
                    <a:pt x="1672678" y="145186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68652" y="6579704"/>
              <a:ext cx="1669414" cy="67945"/>
            </a:xfrm>
            <a:custGeom>
              <a:avLst/>
              <a:gdLst/>
              <a:ahLst/>
              <a:cxnLst/>
              <a:rect l="l" t="t" r="r" b="b"/>
              <a:pathLst>
                <a:path w="1669414" h="67945">
                  <a:moveTo>
                    <a:pt x="1669097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669097" y="67500"/>
                  </a:lnTo>
                  <a:lnTo>
                    <a:pt x="1669097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68665" y="6802653"/>
              <a:ext cx="1734820" cy="67945"/>
            </a:xfrm>
            <a:custGeom>
              <a:avLst/>
              <a:gdLst/>
              <a:ahLst/>
              <a:cxnLst/>
              <a:rect l="l" t="t" r="r" b="b"/>
              <a:pathLst>
                <a:path w="1734820" h="67945">
                  <a:moveTo>
                    <a:pt x="1734756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734756" y="67500"/>
                  </a:lnTo>
                  <a:lnTo>
                    <a:pt x="1734756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68665" y="6724980"/>
              <a:ext cx="1718310" cy="67945"/>
            </a:xfrm>
            <a:custGeom>
              <a:avLst/>
              <a:gdLst/>
              <a:ahLst/>
              <a:cxnLst/>
              <a:rect l="l" t="t" r="r" b="b"/>
              <a:pathLst>
                <a:path w="1718310" h="67945">
                  <a:moveTo>
                    <a:pt x="1717903" y="0"/>
                  </a:moveTo>
                  <a:lnTo>
                    <a:pt x="0" y="0"/>
                  </a:lnTo>
                  <a:lnTo>
                    <a:pt x="0" y="67500"/>
                  </a:lnTo>
                  <a:lnTo>
                    <a:pt x="1717903" y="67500"/>
                  </a:lnTo>
                  <a:lnTo>
                    <a:pt x="1717903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68665" y="6947928"/>
              <a:ext cx="1693545" cy="67945"/>
            </a:xfrm>
            <a:custGeom>
              <a:avLst/>
              <a:gdLst/>
              <a:ahLst/>
              <a:cxnLst/>
              <a:rect l="l" t="t" r="r" b="b"/>
              <a:pathLst>
                <a:path w="1693545" h="67945">
                  <a:moveTo>
                    <a:pt x="1693202" y="0"/>
                  </a:moveTo>
                  <a:lnTo>
                    <a:pt x="0" y="0"/>
                  </a:lnTo>
                  <a:lnTo>
                    <a:pt x="0" y="67411"/>
                  </a:lnTo>
                  <a:lnTo>
                    <a:pt x="1693202" y="67411"/>
                  </a:lnTo>
                  <a:lnTo>
                    <a:pt x="1693202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68653" y="6870154"/>
              <a:ext cx="1799589" cy="212725"/>
            </a:xfrm>
            <a:custGeom>
              <a:avLst/>
              <a:gdLst/>
              <a:ahLst/>
              <a:cxnLst/>
              <a:rect l="l" t="t" r="r" b="b"/>
              <a:pathLst>
                <a:path w="1799589" h="212725">
                  <a:moveTo>
                    <a:pt x="1744446" y="145173"/>
                  </a:moveTo>
                  <a:lnTo>
                    <a:pt x="0" y="145173"/>
                  </a:lnTo>
                  <a:lnTo>
                    <a:pt x="0" y="212674"/>
                  </a:lnTo>
                  <a:lnTo>
                    <a:pt x="1744446" y="212674"/>
                  </a:lnTo>
                  <a:lnTo>
                    <a:pt x="1744446" y="145173"/>
                  </a:lnTo>
                  <a:close/>
                </a:path>
                <a:path w="1799589" h="212725">
                  <a:moveTo>
                    <a:pt x="1799272" y="0"/>
                  </a:moveTo>
                  <a:lnTo>
                    <a:pt x="12" y="0"/>
                  </a:lnTo>
                  <a:lnTo>
                    <a:pt x="12" y="67500"/>
                  </a:lnTo>
                  <a:lnTo>
                    <a:pt x="1799272" y="67500"/>
                  </a:lnTo>
                  <a:lnTo>
                    <a:pt x="1799272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68661" y="7087967"/>
              <a:ext cx="3098165" cy="17780"/>
            </a:xfrm>
            <a:custGeom>
              <a:avLst/>
              <a:gdLst/>
              <a:ahLst/>
              <a:cxnLst/>
              <a:rect l="l" t="t" r="r" b="b"/>
              <a:pathLst>
                <a:path w="3098165" h="17779">
                  <a:moveTo>
                    <a:pt x="0" y="0"/>
                  </a:moveTo>
                  <a:lnTo>
                    <a:pt x="3097999" y="0"/>
                  </a:lnTo>
                </a:path>
                <a:path w="3098165" h="17779">
                  <a:moveTo>
                    <a:pt x="0" y="0"/>
                  </a:moveTo>
                  <a:lnTo>
                    <a:pt x="0" y="17526"/>
                  </a:lnTo>
                </a:path>
                <a:path w="3098165" h="17779">
                  <a:moveTo>
                    <a:pt x="774306" y="0"/>
                  </a:moveTo>
                  <a:lnTo>
                    <a:pt x="774306" y="17526"/>
                  </a:lnTo>
                </a:path>
                <a:path w="3098165" h="17779">
                  <a:moveTo>
                    <a:pt x="1549196" y="0"/>
                  </a:moveTo>
                  <a:lnTo>
                    <a:pt x="1549196" y="17526"/>
                  </a:lnTo>
                </a:path>
                <a:path w="3098165" h="17779">
                  <a:moveTo>
                    <a:pt x="2323401" y="0"/>
                  </a:moveTo>
                  <a:lnTo>
                    <a:pt x="2323401" y="17526"/>
                  </a:lnTo>
                </a:path>
                <a:path w="3098165" h="17779">
                  <a:moveTo>
                    <a:pt x="3097999" y="0"/>
                  </a:moveTo>
                  <a:lnTo>
                    <a:pt x="3097999" y="17526"/>
                  </a:lnTo>
                </a:path>
              </a:pathLst>
            </a:custGeom>
            <a:ln w="3771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68661" y="2876496"/>
              <a:ext cx="0" cy="4211955"/>
            </a:xfrm>
            <a:custGeom>
              <a:avLst/>
              <a:gdLst/>
              <a:ahLst/>
              <a:cxnLst/>
              <a:rect l="l" t="t" r="r" b="b"/>
              <a:pathLst>
                <a:path h="4211955">
                  <a:moveTo>
                    <a:pt x="0" y="0"/>
                  </a:moveTo>
                  <a:lnTo>
                    <a:pt x="0" y="4211472"/>
                  </a:lnTo>
                </a:path>
              </a:pathLst>
            </a:custGeom>
            <a:ln w="3771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49582" y="2876496"/>
              <a:ext cx="19685" cy="4211955"/>
            </a:xfrm>
            <a:custGeom>
              <a:avLst/>
              <a:gdLst/>
              <a:ahLst/>
              <a:cxnLst/>
              <a:rect l="l" t="t" r="r" b="b"/>
              <a:pathLst>
                <a:path w="19685" h="4211955">
                  <a:moveTo>
                    <a:pt x="0" y="0"/>
                  </a:moveTo>
                  <a:lnTo>
                    <a:pt x="19075" y="0"/>
                  </a:lnTo>
                </a:path>
                <a:path w="19685" h="4211955">
                  <a:moveTo>
                    <a:pt x="0" y="145275"/>
                  </a:moveTo>
                  <a:lnTo>
                    <a:pt x="19075" y="145275"/>
                  </a:lnTo>
                </a:path>
                <a:path w="19685" h="4211955">
                  <a:moveTo>
                    <a:pt x="0" y="290550"/>
                  </a:moveTo>
                  <a:lnTo>
                    <a:pt x="19075" y="290550"/>
                  </a:lnTo>
                </a:path>
                <a:path w="19685" h="4211955">
                  <a:moveTo>
                    <a:pt x="0" y="435724"/>
                  </a:moveTo>
                  <a:lnTo>
                    <a:pt x="19075" y="435724"/>
                  </a:lnTo>
                </a:path>
                <a:path w="19685" h="4211955">
                  <a:moveTo>
                    <a:pt x="0" y="580999"/>
                  </a:moveTo>
                  <a:lnTo>
                    <a:pt x="19075" y="580999"/>
                  </a:lnTo>
                </a:path>
                <a:path w="19685" h="4211955">
                  <a:moveTo>
                    <a:pt x="0" y="726173"/>
                  </a:moveTo>
                  <a:lnTo>
                    <a:pt x="19075" y="726173"/>
                  </a:lnTo>
                </a:path>
                <a:path w="19685" h="4211955">
                  <a:moveTo>
                    <a:pt x="0" y="871347"/>
                  </a:moveTo>
                  <a:lnTo>
                    <a:pt x="19075" y="871347"/>
                  </a:lnTo>
                </a:path>
                <a:path w="19685" h="4211955">
                  <a:moveTo>
                    <a:pt x="0" y="1016622"/>
                  </a:moveTo>
                  <a:lnTo>
                    <a:pt x="19075" y="1016622"/>
                  </a:lnTo>
                </a:path>
                <a:path w="19685" h="4211955">
                  <a:moveTo>
                    <a:pt x="0" y="1161796"/>
                  </a:moveTo>
                  <a:lnTo>
                    <a:pt x="19075" y="1161796"/>
                  </a:lnTo>
                </a:path>
                <a:path w="19685" h="4211955">
                  <a:moveTo>
                    <a:pt x="0" y="1306969"/>
                  </a:moveTo>
                  <a:lnTo>
                    <a:pt x="19075" y="1306969"/>
                  </a:lnTo>
                </a:path>
                <a:path w="19685" h="4211955">
                  <a:moveTo>
                    <a:pt x="0" y="1452245"/>
                  </a:moveTo>
                  <a:lnTo>
                    <a:pt x="19075" y="1452245"/>
                  </a:lnTo>
                </a:path>
                <a:path w="19685" h="4211955">
                  <a:moveTo>
                    <a:pt x="0" y="1597431"/>
                  </a:moveTo>
                  <a:lnTo>
                    <a:pt x="19075" y="1597431"/>
                  </a:lnTo>
                </a:path>
                <a:path w="19685" h="4211955">
                  <a:moveTo>
                    <a:pt x="0" y="1742605"/>
                  </a:moveTo>
                  <a:lnTo>
                    <a:pt x="19075" y="1742605"/>
                  </a:lnTo>
                </a:path>
                <a:path w="19685" h="4211955">
                  <a:moveTo>
                    <a:pt x="0" y="1887880"/>
                  </a:moveTo>
                  <a:lnTo>
                    <a:pt x="19075" y="1887880"/>
                  </a:lnTo>
                </a:path>
                <a:path w="19685" h="4211955">
                  <a:moveTo>
                    <a:pt x="0" y="2033054"/>
                  </a:moveTo>
                  <a:lnTo>
                    <a:pt x="19075" y="2033054"/>
                  </a:lnTo>
                </a:path>
                <a:path w="19685" h="4211955">
                  <a:moveTo>
                    <a:pt x="0" y="2178227"/>
                  </a:moveTo>
                  <a:lnTo>
                    <a:pt x="19075" y="2178227"/>
                  </a:lnTo>
                </a:path>
                <a:path w="19685" h="4211955">
                  <a:moveTo>
                    <a:pt x="0" y="2323503"/>
                  </a:moveTo>
                  <a:lnTo>
                    <a:pt x="19075" y="2323503"/>
                  </a:lnTo>
                </a:path>
                <a:path w="19685" h="4211955">
                  <a:moveTo>
                    <a:pt x="0" y="2468676"/>
                  </a:moveTo>
                  <a:lnTo>
                    <a:pt x="19075" y="2468676"/>
                  </a:lnTo>
                </a:path>
                <a:path w="19685" h="4211955">
                  <a:moveTo>
                    <a:pt x="0" y="2613850"/>
                  </a:moveTo>
                  <a:lnTo>
                    <a:pt x="19075" y="2613850"/>
                  </a:lnTo>
                </a:path>
                <a:path w="19685" h="4211955">
                  <a:moveTo>
                    <a:pt x="0" y="2759125"/>
                  </a:moveTo>
                  <a:lnTo>
                    <a:pt x="19075" y="2759125"/>
                  </a:lnTo>
                </a:path>
                <a:path w="19685" h="4211955">
                  <a:moveTo>
                    <a:pt x="0" y="2904299"/>
                  </a:moveTo>
                  <a:lnTo>
                    <a:pt x="19075" y="2904299"/>
                  </a:lnTo>
                </a:path>
                <a:path w="19685" h="4211955">
                  <a:moveTo>
                    <a:pt x="0" y="3049485"/>
                  </a:moveTo>
                  <a:lnTo>
                    <a:pt x="19075" y="3049485"/>
                  </a:lnTo>
                </a:path>
                <a:path w="19685" h="4211955">
                  <a:moveTo>
                    <a:pt x="0" y="3194748"/>
                  </a:moveTo>
                  <a:lnTo>
                    <a:pt x="19075" y="3194748"/>
                  </a:lnTo>
                </a:path>
                <a:path w="19685" h="4211955">
                  <a:moveTo>
                    <a:pt x="0" y="3339934"/>
                  </a:moveTo>
                  <a:lnTo>
                    <a:pt x="19075" y="3339934"/>
                  </a:lnTo>
                </a:path>
                <a:path w="19685" h="4211955">
                  <a:moveTo>
                    <a:pt x="0" y="3485108"/>
                  </a:moveTo>
                  <a:lnTo>
                    <a:pt x="19075" y="3485108"/>
                  </a:lnTo>
                </a:path>
                <a:path w="19685" h="4211955">
                  <a:moveTo>
                    <a:pt x="0" y="3630383"/>
                  </a:moveTo>
                  <a:lnTo>
                    <a:pt x="19075" y="3630383"/>
                  </a:lnTo>
                </a:path>
                <a:path w="19685" h="4211955">
                  <a:moveTo>
                    <a:pt x="0" y="3775557"/>
                  </a:moveTo>
                  <a:lnTo>
                    <a:pt x="19075" y="3775557"/>
                  </a:lnTo>
                </a:path>
                <a:path w="19685" h="4211955">
                  <a:moveTo>
                    <a:pt x="0" y="3920731"/>
                  </a:moveTo>
                  <a:lnTo>
                    <a:pt x="19075" y="3920731"/>
                  </a:lnTo>
                </a:path>
                <a:path w="19685" h="4211955">
                  <a:moveTo>
                    <a:pt x="0" y="4066006"/>
                  </a:moveTo>
                  <a:lnTo>
                    <a:pt x="19075" y="4066006"/>
                  </a:lnTo>
                </a:path>
                <a:path w="19685" h="4211955">
                  <a:moveTo>
                    <a:pt x="0" y="4211472"/>
                  </a:moveTo>
                  <a:lnTo>
                    <a:pt x="19075" y="4211472"/>
                  </a:lnTo>
                </a:path>
              </a:pathLst>
            </a:custGeom>
            <a:ln w="3771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777630" y="3157519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2,7</a:t>
            </a:r>
            <a:endParaRPr sz="40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77630" y="3302789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2,7</a:t>
            </a:r>
            <a:endParaRPr sz="40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699960" y="3448060"/>
            <a:ext cx="10477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2,6</a:t>
            </a:r>
            <a:endParaRPr sz="40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99960" y="3593330"/>
            <a:ext cx="10477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2,6</a:t>
            </a:r>
            <a:endParaRPr sz="40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99957" y="3738186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2,6</a:t>
            </a:r>
            <a:endParaRPr sz="40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99957" y="3883455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2,6</a:t>
            </a:r>
            <a:endParaRPr sz="40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622572" y="4028725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2,5</a:t>
            </a:r>
            <a:endParaRPr sz="4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22572" y="4173994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2,5</a:t>
            </a:r>
            <a:endParaRPr sz="4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002936" y="4464785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1,7</a:t>
            </a:r>
            <a:endParaRPr sz="4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002936" y="4610055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1,7</a:t>
            </a:r>
            <a:endParaRPr sz="4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002936" y="4755325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1,7</a:t>
            </a:r>
            <a:endParaRPr sz="40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25554" y="4900081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1,6</a:t>
            </a:r>
            <a:endParaRPr sz="4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25554" y="5045350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1,6</a:t>
            </a:r>
            <a:endParaRPr sz="4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25554" y="5190620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1,6</a:t>
            </a:r>
            <a:endParaRPr sz="4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925554" y="5335889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1,6</a:t>
            </a:r>
            <a:endParaRPr sz="4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847881" y="5626677"/>
            <a:ext cx="10477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1,5</a:t>
            </a:r>
            <a:endParaRPr sz="4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47881" y="5771947"/>
            <a:ext cx="10477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1,5</a:t>
            </a:r>
            <a:endParaRPr sz="4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293192" y="6062074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2,1</a:t>
            </a:r>
            <a:endParaRPr sz="4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545177" y="6207343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2,4</a:t>
            </a:r>
            <a:endParaRPr sz="4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300636" y="6497882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2,1</a:t>
            </a:r>
            <a:endParaRPr sz="4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379518" y="6933941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2,2</a:t>
            </a:r>
            <a:endParaRPr sz="4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855012" y="2866740"/>
            <a:ext cx="104139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2,8</a:t>
            </a:r>
            <a:endParaRPr sz="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2,8</a:t>
            </a:r>
            <a:endParaRPr sz="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2,8</a:t>
            </a:r>
            <a:endParaRPr sz="4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622593" y="3079967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2,5</a:t>
            </a:r>
            <a:endParaRPr sz="4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545201" y="3225237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2,4</a:t>
            </a:r>
            <a:endParaRPr sz="4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467811" y="3369967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2,3</a:t>
            </a:r>
            <a:endParaRPr sz="4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545195" y="3515236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2,4</a:t>
            </a:r>
            <a:endParaRPr sz="4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622580" y="3660506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2,5</a:t>
            </a:r>
            <a:endParaRPr sz="4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010057" y="3805775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3,0</a:t>
            </a:r>
            <a:endParaRPr sz="4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545192" y="3951292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2,4</a:t>
            </a:r>
            <a:endParaRPr sz="4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699977" y="4096562"/>
            <a:ext cx="10477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2,6</a:t>
            </a:r>
            <a:endParaRPr sz="40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67854" y="4241832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2,3</a:t>
            </a:r>
            <a:endParaRPr sz="40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70498" y="4531959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1,4</a:t>
            </a:r>
            <a:endParaRPr sz="40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770498" y="4677228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1,4</a:t>
            </a:r>
            <a:endParaRPr sz="4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925545" y="4822498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1,6</a:t>
            </a:r>
            <a:endParaRPr sz="4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847883" y="4967767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1,5</a:t>
            </a:r>
            <a:endParaRPr sz="4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693116" y="5113285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1,3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693116" y="5258555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1,3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847881" y="5392627"/>
            <a:ext cx="104775" cy="1809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1,5</a:t>
            </a:r>
            <a:endParaRPr sz="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1,5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693116" y="5549095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1,3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693116" y="5693855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1,3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693116" y="5839124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1,3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187920" y="6129663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1,9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467811" y="6275180"/>
            <a:ext cx="104139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2,3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355566" y="6554424"/>
            <a:ext cx="107314" cy="1809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2,2</a:t>
            </a:r>
            <a:endParaRPr sz="400">
              <a:latin typeface="Roboto"/>
              <a:cs typeface="Roboto"/>
            </a:endParaRPr>
          </a:p>
          <a:p>
            <a:pPr marL="15875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2,2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04580" y="6699694"/>
            <a:ext cx="120650" cy="1809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2,2</a:t>
            </a:r>
            <a:endParaRPr sz="400">
              <a:latin typeface="Roboto"/>
              <a:cs typeface="Roboto"/>
            </a:endParaRPr>
          </a:p>
          <a:p>
            <a:pPr marL="29209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2,2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485437" y="6855847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2,3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431107" y="7001116"/>
            <a:ext cx="10350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2,3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572285" y="7108468"/>
            <a:ext cx="19367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00" spc="2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400" spc="10" dirty="0">
                <a:solidFill>
                  <a:srgbClr val="231F20"/>
                </a:solidFill>
                <a:latin typeface="Roboto"/>
                <a:cs typeface="Roboto"/>
              </a:rPr>
              <a:t>ers.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346985" y="7108468"/>
            <a:ext cx="19367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00" spc="2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400" spc="10" dirty="0">
                <a:solidFill>
                  <a:srgbClr val="231F20"/>
                </a:solidFill>
                <a:latin typeface="Roboto"/>
                <a:cs typeface="Roboto"/>
              </a:rPr>
              <a:t>ers.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121464" y="7108468"/>
            <a:ext cx="19494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00" spc="2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400" spc="10" dirty="0">
                <a:solidFill>
                  <a:srgbClr val="231F20"/>
                </a:solidFill>
                <a:latin typeface="Roboto"/>
                <a:cs typeface="Roboto"/>
              </a:rPr>
              <a:t>ers.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896164" y="7108468"/>
            <a:ext cx="194310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00" spc="2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400" spc="10" dirty="0">
                <a:solidFill>
                  <a:srgbClr val="231F20"/>
                </a:solidFill>
                <a:latin typeface="Roboto"/>
                <a:cs typeface="Roboto"/>
              </a:rPr>
              <a:t>ers.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670865" y="7108468"/>
            <a:ext cx="194310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00" spc="2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400" spc="10" dirty="0">
                <a:solidFill>
                  <a:srgbClr val="231F20"/>
                </a:solidFill>
                <a:latin typeface="Roboto"/>
                <a:cs typeface="Roboto"/>
              </a:rPr>
              <a:t>ers.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07290" y="2858604"/>
            <a:ext cx="1221740" cy="147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9125" marR="5715" algn="ctr">
              <a:lnSpc>
                <a:spcPct val="105500"/>
              </a:lnSpc>
              <a:spcBef>
                <a:spcPts val="9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Lac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270)</a:t>
            </a:r>
            <a:endParaRPr sz="450">
              <a:latin typeface="Roboto"/>
              <a:cs typeface="Roboto"/>
            </a:endParaRPr>
          </a:p>
          <a:p>
            <a:pPr marL="180975" marR="7620" algn="ctr">
              <a:lnSpc>
                <a:spcPct val="105500"/>
              </a:lnSpc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Montanou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(580)</a:t>
            </a:r>
            <a:endParaRPr sz="450">
              <a:latin typeface="Roboto"/>
              <a:cs typeface="Roboto"/>
            </a:endParaRPr>
          </a:p>
          <a:p>
            <a:pPr marL="362585" algn="ctr">
              <a:lnSpc>
                <a:spcPct val="100000"/>
              </a:lnSpc>
              <a:spcBef>
                <a:spcPts val="3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450">
              <a:latin typeface="Roboto"/>
              <a:cs typeface="Roboto"/>
            </a:endParaRPr>
          </a:p>
          <a:p>
            <a:pPr marL="363220" algn="ctr">
              <a:lnSpc>
                <a:spcPct val="100000"/>
              </a:lnSpc>
              <a:spcBef>
                <a:spcPts val="30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(800)</a:t>
            </a:r>
            <a:endParaRPr sz="450">
              <a:latin typeface="Roboto"/>
              <a:cs typeface="Roboto"/>
            </a:endParaRPr>
          </a:p>
          <a:p>
            <a:pPr marL="228600" marR="5080" algn="ctr">
              <a:lnSpc>
                <a:spcPct val="1053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Limoges -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Val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L'Aurence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Sud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710)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courses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(440)</a:t>
            </a:r>
            <a:endParaRPr sz="450">
              <a:latin typeface="Roboto"/>
              <a:cs typeface="Roboto"/>
            </a:endParaRPr>
          </a:p>
          <a:p>
            <a:pPr marL="628650" marR="8255" algn="ctr">
              <a:lnSpc>
                <a:spcPct val="1053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Carriet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250)</a:t>
            </a:r>
            <a:endParaRPr sz="450">
              <a:latin typeface="Roboto"/>
              <a:cs typeface="Roboto"/>
            </a:endParaRPr>
          </a:p>
          <a:p>
            <a:pPr marL="787400" marR="5080" indent="-277495">
              <a:lnSpc>
                <a:spcPct val="1053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Ousse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Bois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(790)</a:t>
            </a:r>
            <a:endParaRPr sz="450">
              <a:latin typeface="Roboto"/>
              <a:cs typeface="Roboto"/>
            </a:endParaRPr>
          </a:p>
          <a:p>
            <a:pPr marL="738505" marR="5715" indent="-326390">
              <a:lnSpc>
                <a:spcPct val="105300"/>
              </a:lnSpc>
              <a:spcBef>
                <a:spcPts val="1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Ferrées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(400)</a:t>
            </a:r>
            <a:endParaRPr sz="450">
              <a:latin typeface="Roboto"/>
              <a:cs typeface="Roboto"/>
            </a:endParaRPr>
          </a:p>
          <a:p>
            <a:pPr marL="674370" marR="5715" indent="-390525">
              <a:lnSpc>
                <a:spcPct val="1053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L'Avenir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(440)</a:t>
            </a:r>
            <a:endParaRPr sz="450">
              <a:latin typeface="Roboto"/>
              <a:cs typeface="Roboto"/>
            </a:endParaRPr>
          </a:p>
          <a:p>
            <a:pPr marL="765810" marR="5715" indent="-298450">
              <a:lnSpc>
                <a:spcPct val="1053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Caillou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(740)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38705" y="4455893"/>
            <a:ext cx="1189990" cy="147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9275" marR="5080" indent="-434975">
              <a:lnSpc>
                <a:spcPct val="105500"/>
              </a:lnSpc>
              <a:spcBef>
                <a:spcPts val="9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Niort -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Pontreau Colline Saint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André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100)</a:t>
            </a:r>
            <a:endParaRPr sz="450">
              <a:latin typeface="Roboto"/>
              <a:cs typeface="Roboto"/>
            </a:endParaRPr>
          </a:p>
          <a:p>
            <a:pPr marL="497840" marR="12065" indent="-485775">
              <a:lnSpc>
                <a:spcPct val="1055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Châtellerault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Châteauneuf Centre Ville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560)</a:t>
            </a:r>
            <a:endParaRPr sz="450">
              <a:latin typeface="Roboto"/>
              <a:cs typeface="Roboto"/>
            </a:endParaRPr>
          </a:p>
          <a:p>
            <a:pPr marL="701040" marR="5080" indent="-283210">
              <a:lnSpc>
                <a:spcPct val="1055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Coutures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110)</a:t>
            </a:r>
            <a:endParaRPr sz="450">
              <a:latin typeface="Roboto"/>
              <a:cs typeface="Roboto"/>
            </a:endParaRPr>
          </a:p>
          <a:p>
            <a:pPr marL="516255" marR="6985" indent="-467995">
              <a:lnSpc>
                <a:spcPct val="1055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Rochefort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Centre Ville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 Avant-Garde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470)</a:t>
            </a:r>
            <a:endParaRPr sz="450">
              <a:latin typeface="Roboto"/>
              <a:cs typeface="Roboto"/>
            </a:endParaRPr>
          </a:p>
          <a:p>
            <a:pPr marL="649605" marR="9525" algn="ctr">
              <a:lnSpc>
                <a:spcPct val="1055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Sablar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(760)</a:t>
            </a:r>
            <a:endParaRPr sz="450">
              <a:latin typeface="Roboto"/>
              <a:cs typeface="Roboto"/>
            </a:endParaRPr>
          </a:p>
          <a:p>
            <a:pPr marL="297180" marR="6350" algn="ctr">
              <a:lnSpc>
                <a:spcPct val="105500"/>
              </a:lnSpc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Villeneuve-sur-Lot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Bastide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450)</a:t>
            </a:r>
            <a:endParaRPr sz="450">
              <a:latin typeface="Roboto"/>
              <a:cs typeface="Roboto"/>
            </a:endParaRPr>
          </a:p>
          <a:p>
            <a:pPr marL="204470" marR="8255" algn="ctr">
              <a:lnSpc>
                <a:spcPct val="1055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Poitiers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 Beaulieu les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Templiers </a:t>
            </a:r>
            <a:r>
              <a:rPr sz="45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120)</a:t>
            </a:r>
            <a:endParaRPr sz="450">
              <a:latin typeface="Roboto"/>
              <a:cs typeface="Roboto"/>
            </a:endParaRPr>
          </a:p>
          <a:p>
            <a:pPr marL="128270" marR="5080" algn="ctr">
              <a:lnSpc>
                <a:spcPct val="1055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Bergerac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Quartier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Des Deux Rives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650)</a:t>
            </a:r>
            <a:endParaRPr sz="450">
              <a:latin typeface="Roboto"/>
              <a:cs typeface="Roboto"/>
            </a:endParaRPr>
          </a:p>
          <a:p>
            <a:pPr marL="405130" algn="ctr">
              <a:lnSpc>
                <a:spcPct val="100000"/>
              </a:lnSpc>
              <a:spcBef>
                <a:spcPts val="3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450">
              <a:latin typeface="Roboto"/>
              <a:cs typeface="Roboto"/>
            </a:endParaRPr>
          </a:p>
          <a:p>
            <a:pPr marL="403225" algn="ctr">
              <a:lnSpc>
                <a:spcPct val="100000"/>
              </a:lnSpc>
              <a:spcBef>
                <a:spcPts val="30"/>
              </a:spcBef>
            </a:pP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00)</a:t>
            </a:r>
            <a:endParaRPr sz="450">
              <a:latin typeface="Roboto"/>
              <a:cs typeface="Roboto"/>
            </a:endParaRPr>
          </a:p>
          <a:p>
            <a:pPr marL="907415" marR="6350" indent="-125730">
              <a:lnSpc>
                <a:spcPct val="1054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Pin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(910)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90721" y="6053939"/>
            <a:ext cx="1036955" cy="315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130" marR="5715" indent="-393065">
              <a:lnSpc>
                <a:spcPct val="105300"/>
              </a:lnSpc>
              <a:spcBef>
                <a:spcPts val="9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(estimé)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(99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610)</a:t>
            </a:r>
            <a:endParaRPr sz="450">
              <a:latin typeface="Roboto"/>
              <a:cs typeface="Roboto"/>
            </a:endParaRPr>
          </a:p>
          <a:p>
            <a:pPr marL="452755" marR="5715" indent="-262890">
              <a:lnSpc>
                <a:spcPct val="1053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métropolitaine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(2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012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190)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91108" y="6489739"/>
            <a:ext cx="1037590" cy="60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0" marR="8255" indent="-105410">
              <a:lnSpc>
                <a:spcPct val="105300"/>
              </a:lnSpc>
              <a:spcBef>
                <a:spcPts val="9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Nouvelle-Aquitaine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(2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799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280)</a:t>
            </a:r>
            <a:endParaRPr sz="450">
              <a:latin typeface="Roboto"/>
              <a:cs typeface="Roboto"/>
            </a:endParaRPr>
          </a:p>
          <a:p>
            <a:pPr marL="204470" marR="6350" algn="ctr">
              <a:lnSpc>
                <a:spcPct val="105300"/>
              </a:lnSpc>
              <a:spcBef>
                <a:spcPts val="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(19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329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710)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(9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583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800)</a:t>
            </a:r>
            <a:endParaRPr sz="450">
              <a:latin typeface="Roboto"/>
              <a:cs typeface="Roboto"/>
            </a:endParaRPr>
          </a:p>
          <a:p>
            <a:pPr marL="429895" marR="5715" algn="ctr">
              <a:lnSpc>
                <a:spcPct val="105400"/>
              </a:lnSpc>
              <a:spcBef>
                <a:spcPts val="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Fran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M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é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ropol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taine  (28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999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670)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400058" y="262227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255" y="0"/>
                </a:moveTo>
                <a:lnTo>
                  <a:pt x="0" y="0"/>
                </a:lnTo>
                <a:lnTo>
                  <a:pt x="0" y="35255"/>
                </a:lnTo>
                <a:lnTo>
                  <a:pt x="35255" y="35255"/>
                </a:lnTo>
                <a:lnTo>
                  <a:pt x="35255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753461" y="262227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255" y="0"/>
                </a:moveTo>
                <a:lnTo>
                  <a:pt x="0" y="0"/>
                </a:lnTo>
                <a:lnTo>
                  <a:pt x="0" y="35255"/>
                </a:lnTo>
                <a:lnTo>
                  <a:pt x="35255" y="35255"/>
                </a:lnTo>
                <a:lnTo>
                  <a:pt x="35255" y="0"/>
                </a:lnTo>
                <a:close/>
              </a:path>
            </a:pathLst>
          </a:custGeom>
          <a:solidFill>
            <a:srgbClr val="815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2337488" y="2554036"/>
            <a:ext cx="630555" cy="22225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330"/>
              </a:spcBef>
              <a:tabLst>
                <a:tab pos="467359" algn="l"/>
              </a:tabLst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2018	20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400" i="1" spc="10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4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00" i="1" spc="10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58431" y="2568134"/>
            <a:ext cx="780415" cy="182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2018)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812337" y="4178170"/>
            <a:ext cx="11430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i="1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85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214696" y="1966772"/>
            <a:ext cx="4345305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Répartition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 ménages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nombre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d’occupants</a:t>
            </a:r>
            <a:endParaRPr sz="1400">
              <a:latin typeface="Roboto"/>
              <a:cs typeface="Roboto"/>
            </a:endParaRPr>
          </a:p>
          <a:p>
            <a:pPr marL="13335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estimations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et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7050678" y="3017257"/>
            <a:ext cx="2974975" cy="4151629"/>
            <a:chOff x="7050678" y="3017257"/>
            <a:chExt cx="2974975" cy="4151629"/>
          </a:xfrm>
        </p:grpSpPr>
        <p:sp>
          <p:nvSpPr>
            <p:cNvPr id="127" name="object 127"/>
            <p:cNvSpPr/>
            <p:nvPr/>
          </p:nvSpPr>
          <p:spPr>
            <a:xfrm>
              <a:off x="7070331" y="3028441"/>
              <a:ext cx="2026285" cy="1405890"/>
            </a:xfrm>
            <a:custGeom>
              <a:avLst/>
              <a:gdLst/>
              <a:ahLst/>
              <a:cxnLst/>
              <a:rect l="l" t="t" r="r" b="b"/>
              <a:pathLst>
                <a:path w="2026284" h="1405889">
                  <a:moveTo>
                    <a:pt x="1815744" y="1281531"/>
                  </a:moveTo>
                  <a:lnTo>
                    <a:pt x="12" y="1281531"/>
                  </a:lnTo>
                  <a:lnTo>
                    <a:pt x="12" y="1405851"/>
                  </a:lnTo>
                  <a:lnTo>
                    <a:pt x="1815744" y="1405851"/>
                  </a:lnTo>
                  <a:lnTo>
                    <a:pt x="1815744" y="1281531"/>
                  </a:lnTo>
                  <a:close/>
                </a:path>
                <a:path w="2026284" h="1405889">
                  <a:moveTo>
                    <a:pt x="1839468" y="1139151"/>
                  </a:moveTo>
                  <a:lnTo>
                    <a:pt x="25" y="1139151"/>
                  </a:lnTo>
                  <a:lnTo>
                    <a:pt x="25" y="1263370"/>
                  </a:lnTo>
                  <a:lnTo>
                    <a:pt x="1839468" y="1263370"/>
                  </a:lnTo>
                  <a:lnTo>
                    <a:pt x="1839468" y="1139151"/>
                  </a:lnTo>
                  <a:close/>
                </a:path>
                <a:path w="2026284" h="1405889">
                  <a:moveTo>
                    <a:pt x="1869135" y="997267"/>
                  </a:moveTo>
                  <a:lnTo>
                    <a:pt x="25" y="997267"/>
                  </a:lnTo>
                  <a:lnTo>
                    <a:pt x="25" y="1120876"/>
                  </a:lnTo>
                  <a:lnTo>
                    <a:pt x="1869135" y="1120876"/>
                  </a:lnTo>
                  <a:lnTo>
                    <a:pt x="1869135" y="997267"/>
                  </a:lnTo>
                  <a:close/>
                </a:path>
                <a:path w="2026284" h="1405889">
                  <a:moveTo>
                    <a:pt x="1883968" y="854786"/>
                  </a:moveTo>
                  <a:lnTo>
                    <a:pt x="25" y="854786"/>
                  </a:lnTo>
                  <a:lnTo>
                    <a:pt x="25" y="978395"/>
                  </a:lnTo>
                  <a:lnTo>
                    <a:pt x="1883968" y="978395"/>
                  </a:lnTo>
                  <a:lnTo>
                    <a:pt x="1883968" y="854786"/>
                  </a:lnTo>
                  <a:close/>
                </a:path>
                <a:path w="2026284" h="1405889">
                  <a:moveTo>
                    <a:pt x="1895462" y="712406"/>
                  </a:moveTo>
                  <a:lnTo>
                    <a:pt x="25" y="712406"/>
                  </a:lnTo>
                  <a:lnTo>
                    <a:pt x="25" y="835914"/>
                  </a:lnTo>
                  <a:lnTo>
                    <a:pt x="1895462" y="835914"/>
                  </a:lnTo>
                  <a:lnTo>
                    <a:pt x="1895462" y="712406"/>
                  </a:lnTo>
                  <a:close/>
                </a:path>
                <a:path w="2026284" h="1405889">
                  <a:moveTo>
                    <a:pt x="1948853" y="569925"/>
                  </a:moveTo>
                  <a:lnTo>
                    <a:pt x="25" y="569925"/>
                  </a:lnTo>
                  <a:lnTo>
                    <a:pt x="25" y="693432"/>
                  </a:lnTo>
                  <a:lnTo>
                    <a:pt x="1948853" y="693432"/>
                  </a:lnTo>
                  <a:lnTo>
                    <a:pt x="1948853" y="569925"/>
                  </a:lnTo>
                  <a:close/>
                </a:path>
                <a:path w="2026284" h="1405889">
                  <a:moveTo>
                    <a:pt x="1948853" y="427443"/>
                  </a:moveTo>
                  <a:lnTo>
                    <a:pt x="25" y="427443"/>
                  </a:lnTo>
                  <a:lnTo>
                    <a:pt x="25" y="550964"/>
                  </a:lnTo>
                  <a:lnTo>
                    <a:pt x="1948853" y="550964"/>
                  </a:lnTo>
                  <a:lnTo>
                    <a:pt x="1948853" y="427443"/>
                  </a:lnTo>
                  <a:close/>
                </a:path>
                <a:path w="2026284" h="1405889">
                  <a:moveTo>
                    <a:pt x="1972462" y="284962"/>
                  </a:moveTo>
                  <a:lnTo>
                    <a:pt x="25" y="284962"/>
                  </a:lnTo>
                  <a:lnTo>
                    <a:pt x="25" y="408482"/>
                  </a:lnTo>
                  <a:lnTo>
                    <a:pt x="1972462" y="408482"/>
                  </a:lnTo>
                  <a:lnTo>
                    <a:pt x="1972462" y="284962"/>
                  </a:lnTo>
                  <a:close/>
                </a:path>
                <a:path w="2026284" h="1405889">
                  <a:moveTo>
                    <a:pt x="1978507" y="142481"/>
                  </a:moveTo>
                  <a:lnTo>
                    <a:pt x="0" y="142481"/>
                  </a:lnTo>
                  <a:lnTo>
                    <a:pt x="0" y="266700"/>
                  </a:lnTo>
                  <a:lnTo>
                    <a:pt x="1978507" y="266700"/>
                  </a:lnTo>
                  <a:lnTo>
                    <a:pt x="1978507" y="142481"/>
                  </a:lnTo>
                  <a:close/>
                </a:path>
                <a:path w="2026284" h="1405889">
                  <a:moveTo>
                    <a:pt x="2025738" y="0"/>
                  </a:moveTo>
                  <a:lnTo>
                    <a:pt x="25" y="0"/>
                  </a:lnTo>
                  <a:lnTo>
                    <a:pt x="25" y="124231"/>
                  </a:lnTo>
                  <a:lnTo>
                    <a:pt x="2025738" y="124231"/>
                  </a:lnTo>
                  <a:lnTo>
                    <a:pt x="2025738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886076" y="3028441"/>
              <a:ext cx="1030605" cy="1405890"/>
            </a:xfrm>
            <a:custGeom>
              <a:avLst/>
              <a:gdLst/>
              <a:ahLst/>
              <a:cxnLst/>
              <a:rect l="l" t="t" r="r" b="b"/>
              <a:pathLst>
                <a:path w="1030604" h="1405889">
                  <a:moveTo>
                    <a:pt x="578713" y="854786"/>
                  </a:moveTo>
                  <a:lnTo>
                    <a:pt x="68224" y="854786"/>
                  </a:lnTo>
                  <a:lnTo>
                    <a:pt x="68224" y="978395"/>
                  </a:lnTo>
                  <a:lnTo>
                    <a:pt x="578713" y="978395"/>
                  </a:lnTo>
                  <a:lnTo>
                    <a:pt x="578713" y="854786"/>
                  </a:lnTo>
                  <a:close/>
                </a:path>
                <a:path w="1030604" h="1405889">
                  <a:moveTo>
                    <a:pt x="794753" y="142481"/>
                  </a:moveTo>
                  <a:lnTo>
                    <a:pt x="162775" y="142481"/>
                  </a:lnTo>
                  <a:lnTo>
                    <a:pt x="162775" y="266700"/>
                  </a:lnTo>
                  <a:lnTo>
                    <a:pt x="794753" y="266700"/>
                  </a:lnTo>
                  <a:lnTo>
                    <a:pt x="794753" y="142481"/>
                  </a:lnTo>
                  <a:close/>
                </a:path>
                <a:path w="1030604" h="1405889">
                  <a:moveTo>
                    <a:pt x="797471" y="712406"/>
                  </a:moveTo>
                  <a:lnTo>
                    <a:pt x="79717" y="712406"/>
                  </a:lnTo>
                  <a:lnTo>
                    <a:pt x="79717" y="835914"/>
                  </a:lnTo>
                  <a:lnTo>
                    <a:pt x="797471" y="835914"/>
                  </a:lnTo>
                  <a:lnTo>
                    <a:pt x="797471" y="712406"/>
                  </a:lnTo>
                  <a:close/>
                </a:path>
                <a:path w="1030604" h="1405889">
                  <a:moveTo>
                    <a:pt x="847420" y="1281531"/>
                  </a:moveTo>
                  <a:lnTo>
                    <a:pt x="0" y="1281531"/>
                  </a:lnTo>
                  <a:lnTo>
                    <a:pt x="0" y="1405851"/>
                  </a:lnTo>
                  <a:lnTo>
                    <a:pt x="847420" y="1405851"/>
                  </a:lnTo>
                  <a:lnTo>
                    <a:pt x="847420" y="1281531"/>
                  </a:lnTo>
                  <a:close/>
                </a:path>
                <a:path w="1030604" h="1405889">
                  <a:moveTo>
                    <a:pt x="879817" y="569925"/>
                  </a:moveTo>
                  <a:lnTo>
                    <a:pt x="133096" y="569925"/>
                  </a:lnTo>
                  <a:lnTo>
                    <a:pt x="133096" y="693432"/>
                  </a:lnTo>
                  <a:lnTo>
                    <a:pt x="879817" y="693432"/>
                  </a:lnTo>
                  <a:lnTo>
                    <a:pt x="879817" y="569925"/>
                  </a:lnTo>
                  <a:close/>
                </a:path>
                <a:path w="1030604" h="1405889">
                  <a:moveTo>
                    <a:pt x="915644" y="284962"/>
                  </a:moveTo>
                  <a:lnTo>
                    <a:pt x="156718" y="284962"/>
                  </a:lnTo>
                  <a:lnTo>
                    <a:pt x="156718" y="408482"/>
                  </a:lnTo>
                  <a:lnTo>
                    <a:pt x="915644" y="408482"/>
                  </a:lnTo>
                  <a:lnTo>
                    <a:pt x="915644" y="284962"/>
                  </a:lnTo>
                  <a:close/>
                </a:path>
                <a:path w="1030604" h="1405889">
                  <a:moveTo>
                    <a:pt x="948029" y="997267"/>
                  </a:moveTo>
                  <a:lnTo>
                    <a:pt x="53390" y="997267"/>
                  </a:lnTo>
                  <a:lnTo>
                    <a:pt x="53390" y="1120876"/>
                  </a:lnTo>
                  <a:lnTo>
                    <a:pt x="948029" y="1120876"/>
                  </a:lnTo>
                  <a:lnTo>
                    <a:pt x="948029" y="997267"/>
                  </a:lnTo>
                  <a:close/>
                </a:path>
                <a:path w="1030604" h="1405889">
                  <a:moveTo>
                    <a:pt x="954087" y="1139151"/>
                  </a:moveTo>
                  <a:lnTo>
                    <a:pt x="23723" y="1139151"/>
                  </a:lnTo>
                  <a:lnTo>
                    <a:pt x="23723" y="1263370"/>
                  </a:lnTo>
                  <a:lnTo>
                    <a:pt x="954087" y="1263370"/>
                  </a:lnTo>
                  <a:lnTo>
                    <a:pt x="954087" y="1139151"/>
                  </a:lnTo>
                  <a:close/>
                </a:path>
                <a:path w="1030604" h="1405889">
                  <a:moveTo>
                    <a:pt x="995248" y="427443"/>
                  </a:moveTo>
                  <a:lnTo>
                    <a:pt x="133096" y="427443"/>
                  </a:lnTo>
                  <a:lnTo>
                    <a:pt x="133096" y="550964"/>
                  </a:lnTo>
                  <a:lnTo>
                    <a:pt x="995248" y="550964"/>
                  </a:lnTo>
                  <a:lnTo>
                    <a:pt x="995248" y="427443"/>
                  </a:lnTo>
                  <a:close/>
                </a:path>
                <a:path w="1030604" h="1405889">
                  <a:moveTo>
                    <a:pt x="1030376" y="0"/>
                  </a:moveTo>
                  <a:lnTo>
                    <a:pt x="209994" y="0"/>
                  </a:lnTo>
                  <a:lnTo>
                    <a:pt x="209994" y="124231"/>
                  </a:lnTo>
                  <a:lnTo>
                    <a:pt x="1030376" y="124231"/>
                  </a:lnTo>
                  <a:lnTo>
                    <a:pt x="1030376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464789" y="3028441"/>
              <a:ext cx="558800" cy="1405890"/>
            </a:xfrm>
            <a:custGeom>
              <a:avLst/>
              <a:gdLst/>
              <a:ahLst/>
              <a:cxnLst/>
              <a:rect l="l" t="t" r="r" b="b"/>
              <a:pathLst>
                <a:path w="558800" h="1405889">
                  <a:moveTo>
                    <a:pt x="558419" y="1281531"/>
                  </a:moveTo>
                  <a:lnTo>
                    <a:pt x="268719" y="1281531"/>
                  </a:lnTo>
                  <a:lnTo>
                    <a:pt x="268719" y="1405851"/>
                  </a:lnTo>
                  <a:lnTo>
                    <a:pt x="558419" y="1405851"/>
                  </a:lnTo>
                  <a:lnTo>
                    <a:pt x="558419" y="1281531"/>
                  </a:lnTo>
                  <a:close/>
                </a:path>
                <a:path w="558800" h="1405889">
                  <a:moveTo>
                    <a:pt x="558419" y="1139151"/>
                  </a:moveTo>
                  <a:lnTo>
                    <a:pt x="375373" y="1139151"/>
                  </a:lnTo>
                  <a:lnTo>
                    <a:pt x="375373" y="1263370"/>
                  </a:lnTo>
                  <a:lnTo>
                    <a:pt x="558419" y="1263370"/>
                  </a:lnTo>
                  <a:lnTo>
                    <a:pt x="558419" y="1139151"/>
                  </a:lnTo>
                  <a:close/>
                </a:path>
                <a:path w="558800" h="1405889">
                  <a:moveTo>
                    <a:pt x="558419" y="997267"/>
                  </a:moveTo>
                  <a:lnTo>
                    <a:pt x="369316" y="997267"/>
                  </a:lnTo>
                  <a:lnTo>
                    <a:pt x="369316" y="1120876"/>
                  </a:lnTo>
                  <a:lnTo>
                    <a:pt x="558419" y="1120876"/>
                  </a:lnTo>
                  <a:lnTo>
                    <a:pt x="558419" y="997267"/>
                  </a:lnTo>
                  <a:close/>
                </a:path>
                <a:path w="558800" h="1405889">
                  <a:moveTo>
                    <a:pt x="558419" y="854786"/>
                  </a:moveTo>
                  <a:lnTo>
                    <a:pt x="0" y="854786"/>
                  </a:lnTo>
                  <a:lnTo>
                    <a:pt x="0" y="978395"/>
                  </a:lnTo>
                  <a:lnTo>
                    <a:pt x="558419" y="978395"/>
                  </a:lnTo>
                  <a:lnTo>
                    <a:pt x="558419" y="854786"/>
                  </a:lnTo>
                  <a:close/>
                </a:path>
                <a:path w="558800" h="1405889">
                  <a:moveTo>
                    <a:pt x="558419" y="712406"/>
                  </a:moveTo>
                  <a:lnTo>
                    <a:pt x="218770" y="712406"/>
                  </a:lnTo>
                  <a:lnTo>
                    <a:pt x="218770" y="835914"/>
                  </a:lnTo>
                  <a:lnTo>
                    <a:pt x="558419" y="835914"/>
                  </a:lnTo>
                  <a:lnTo>
                    <a:pt x="558419" y="712406"/>
                  </a:lnTo>
                  <a:close/>
                </a:path>
                <a:path w="558800" h="1405889">
                  <a:moveTo>
                    <a:pt x="558419" y="569925"/>
                  </a:moveTo>
                  <a:lnTo>
                    <a:pt x="301104" y="569925"/>
                  </a:lnTo>
                  <a:lnTo>
                    <a:pt x="301104" y="693432"/>
                  </a:lnTo>
                  <a:lnTo>
                    <a:pt x="558419" y="693432"/>
                  </a:lnTo>
                  <a:lnTo>
                    <a:pt x="558419" y="569925"/>
                  </a:lnTo>
                  <a:close/>
                </a:path>
                <a:path w="558800" h="1405889">
                  <a:moveTo>
                    <a:pt x="558419" y="427443"/>
                  </a:moveTo>
                  <a:lnTo>
                    <a:pt x="416547" y="427443"/>
                  </a:lnTo>
                  <a:lnTo>
                    <a:pt x="416547" y="550964"/>
                  </a:lnTo>
                  <a:lnTo>
                    <a:pt x="558419" y="550964"/>
                  </a:lnTo>
                  <a:lnTo>
                    <a:pt x="558419" y="427443"/>
                  </a:lnTo>
                  <a:close/>
                </a:path>
                <a:path w="558800" h="1405889">
                  <a:moveTo>
                    <a:pt x="558419" y="284962"/>
                  </a:moveTo>
                  <a:lnTo>
                    <a:pt x="336931" y="284962"/>
                  </a:lnTo>
                  <a:lnTo>
                    <a:pt x="336931" y="408482"/>
                  </a:lnTo>
                  <a:lnTo>
                    <a:pt x="558419" y="408482"/>
                  </a:lnTo>
                  <a:lnTo>
                    <a:pt x="558419" y="284962"/>
                  </a:lnTo>
                  <a:close/>
                </a:path>
                <a:path w="558800" h="1405889">
                  <a:moveTo>
                    <a:pt x="558419" y="142481"/>
                  </a:moveTo>
                  <a:lnTo>
                    <a:pt x="216039" y="142481"/>
                  </a:lnTo>
                  <a:lnTo>
                    <a:pt x="216039" y="266700"/>
                  </a:lnTo>
                  <a:lnTo>
                    <a:pt x="558419" y="266700"/>
                  </a:lnTo>
                  <a:lnTo>
                    <a:pt x="558419" y="142481"/>
                  </a:lnTo>
                  <a:close/>
                </a:path>
                <a:path w="558800" h="1405889">
                  <a:moveTo>
                    <a:pt x="558419" y="0"/>
                  </a:moveTo>
                  <a:lnTo>
                    <a:pt x="451662" y="0"/>
                  </a:lnTo>
                  <a:lnTo>
                    <a:pt x="451662" y="124231"/>
                  </a:lnTo>
                  <a:lnTo>
                    <a:pt x="558419" y="124231"/>
                  </a:lnTo>
                  <a:lnTo>
                    <a:pt x="558419" y="0"/>
                  </a:lnTo>
                  <a:close/>
                </a:path>
              </a:pathLst>
            </a:custGeom>
            <a:solidFill>
              <a:srgbClr val="FFF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070344" y="4594936"/>
              <a:ext cx="1013460" cy="1263650"/>
            </a:xfrm>
            <a:custGeom>
              <a:avLst/>
              <a:gdLst/>
              <a:ahLst/>
              <a:cxnLst/>
              <a:rect l="l" t="t" r="r" b="b"/>
              <a:pathLst>
                <a:path w="1013459" h="1263650">
                  <a:moveTo>
                    <a:pt x="764489" y="1139139"/>
                  </a:moveTo>
                  <a:lnTo>
                    <a:pt x="12" y="1139139"/>
                  </a:lnTo>
                  <a:lnTo>
                    <a:pt x="12" y="1263357"/>
                  </a:lnTo>
                  <a:lnTo>
                    <a:pt x="764489" y="1263357"/>
                  </a:lnTo>
                  <a:lnTo>
                    <a:pt x="764489" y="1139139"/>
                  </a:lnTo>
                  <a:close/>
                </a:path>
                <a:path w="1013459" h="1263650">
                  <a:moveTo>
                    <a:pt x="815136" y="996657"/>
                  </a:moveTo>
                  <a:lnTo>
                    <a:pt x="12" y="996657"/>
                  </a:lnTo>
                  <a:lnTo>
                    <a:pt x="12" y="1120876"/>
                  </a:lnTo>
                  <a:lnTo>
                    <a:pt x="815136" y="1120876"/>
                  </a:lnTo>
                  <a:lnTo>
                    <a:pt x="815136" y="996657"/>
                  </a:lnTo>
                  <a:close/>
                </a:path>
                <a:path w="1013459" h="1263650">
                  <a:moveTo>
                    <a:pt x="823925" y="854176"/>
                  </a:moveTo>
                  <a:lnTo>
                    <a:pt x="12" y="854176"/>
                  </a:lnTo>
                  <a:lnTo>
                    <a:pt x="12" y="978408"/>
                  </a:lnTo>
                  <a:lnTo>
                    <a:pt x="823925" y="978408"/>
                  </a:lnTo>
                  <a:lnTo>
                    <a:pt x="823925" y="854176"/>
                  </a:lnTo>
                  <a:close/>
                </a:path>
                <a:path w="1013459" h="1263650">
                  <a:moveTo>
                    <a:pt x="894753" y="712406"/>
                  </a:moveTo>
                  <a:lnTo>
                    <a:pt x="12" y="712406"/>
                  </a:lnTo>
                  <a:lnTo>
                    <a:pt x="12" y="835914"/>
                  </a:lnTo>
                  <a:lnTo>
                    <a:pt x="894753" y="835914"/>
                  </a:lnTo>
                  <a:lnTo>
                    <a:pt x="894753" y="712406"/>
                  </a:lnTo>
                  <a:close/>
                </a:path>
                <a:path w="1013459" h="1263650">
                  <a:moveTo>
                    <a:pt x="894753" y="569925"/>
                  </a:moveTo>
                  <a:lnTo>
                    <a:pt x="12" y="569925"/>
                  </a:lnTo>
                  <a:lnTo>
                    <a:pt x="12" y="693432"/>
                  </a:lnTo>
                  <a:lnTo>
                    <a:pt x="894753" y="693432"/>
                  </a:lnTo>
                  <a:lnTo>
                    <a:pt x="894753" y="569925"/>
                  </a:lnTo>
                  <a:close/>
                </a:path>
                <a:path w="1013459" h="1263650">
                  <a:moveTo>
                    <a:pt x="912317" y="427443"/>
                  </a:moveTo>
                  <a:lnTo>
                    <a:pt x="12" y="427443"/>
                  </a:lnTo>
                  <a:lnTo>
                    <a:pt x="12" y="550951"/>
                  </a:lnTo>
                  <a:lnTo>
                    <a:pt x="912317" y="550951"/>
                  </a:lnTo>
                  <a:lnTo>
                    <a:pt x="912317" y="427443"/>
                  </a:lnTo>
                  <a:close/>
                </a:path>
                <a:path w="1013459" h="1263650">
                  <a:moveTo>
                    <a:pt x="974471" y="284962"/>
                  </a:moveTo>
                  <a:lnTo>
                    <a:pt x="12" y="284962"/>
                  </a:lnTo>
                  <a:lnTo>
                    <a:pt x="12" y="408470"/>
                  </a:lnTo>
                  <a:lnTo>
                    <a:pt x="974471" y="408470"/>
                  </a:lnTo>
                  <a:lnTo>
                    <a:pt x="974471" y="284962"/>
                  </a:lnTo>
                  <a:close/>
                </a:path>
                <a:path w="1013459" h="1263650">
                  <a:moveTo>
                    <a:pt x="992035" y="142481"/>
                  </a:moveTo>
                  <a:lnTo>
                    <a:pt x="12" y="142481"/>
                  </a:lnTo>
                  <a:lnTo>
                    <a:pt x="12" y="266090"/>
                  </a:lnTo>
                  <a:lnTo>
                    <a:pt x="992035" y="266090"/>
                  </a:lnTo>
                  <a:lnTo>
                    <a:pt x="992035" y="142481"/>
                  </a:lnTo>
                  <a:close/>
                </a:path>
                <a:path w="1013459" h="1263650">
                  <a:moveTo>
                    <a:pt x="1012913" y="0"/>
                  </a:moveTo>
                  <a:lnTo>
                    <a:pt x="0" y="0"/>
                  </a:lnTo>
                  <a:lnTo>
                    <a:pt x="0" y="124218"/>
                  </a:lnTo>
                  <a:lnTo>
                    <a:pt x="1012913" y="124218"/>
                  </a:lnTo>
                  <a:lnTo>
                    <a:pt x="1012913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834833" y="4594936"/>
              <a:ext cx="1659889" cy="1263650"/>
            </a:xfrm>
            <a:custGeom>
              <a:avLst/>
              <a:gdLst/>
              <a:ahLst/>
              <a:cxnLst/>
              <a:rect l="l" t="t" r="r" b="b"/>
              <a:pathLst>
                <a:path w="1659890" h="1263650">
                  <a:moveTo>
                    <a:pt x="1178191" y="1139139"/>
                  </a:moveTo>
                  <a:lnTo>
                    <a:pt x="0" y="1139139"/>
                  </a:lnTo>
                  <a:lnTo>
                    <a:pt x="0" y="1263357"/>
                  </a:lnTo>
                  <a:lnTo>
                    <a:pt x="1178191" y="1263357"/>
                  </a:lnTo>
                  <a:lnTo>
                    <a:pt x="1178191" y="1139139"/>
                  </a:lnTo>
                  <a:close/>
                </a:path>
                <a:path w="1659890" h="1263650">
                  <a:moveTo>
                    <a:pt x="1196454" y="142481"/>
                  </a:moveTo>
                  <a:lnTo>
                    <a:pt x="227545" y="142481"/>
                  </a:lnTo>
                  <a:lnTo>
                    <a:pt x="227545" y="266090"/>
                  </a:lnTo>
                  <a:lnTo>
                    <a:pt x="1196454" y="266090"/>
                  </a:lnTo>
                  <a:lnTo>
                    <a:pt x="1196454" y="142481"/>
                  </a:lnTo>
                  <a:close/>
                </a:path>
                <a:path w="1659890" h="1263650">
                  <a:moveTo>
                    <a:pt x="1240345" y="569925"/>
                  </a:moveTo>
                  <a:lnTo>
                    <a:pt x="130263" y="569925"/>
                  </a:lnTo>
                  <a:lnTo>
                    <a:pt x="130263" y="693432"/>
                  </a:lnTo>
                  <a:lnTo>
                    <a:pt x="1240345" y="693432"/>
                  </a:lnTo>
                  <a:lnTo>
                    <a:pt x="1240345" y="569925"/>
                  </a:lnTo>
                  <a:close/>
                </a:path>
                <a:path w="1659890" h="1263650">
                  <a:moveTo>
                    <a:pt x="1364564" y="712406"/>
                  </a:moveTo>
                  <a:lnTo>
                    <a:pt x="130263" y="712406"/>
                  </a:lnTo>
                  <a:lnTo>
                    <a:pt x="130263" y="835914"/>
                  </a:lnTo>
                  <a:lnTo>
                    <a:pt x="1364564" y="835914"/>
                  </a:lnTo>
                  <a:lnTo>
                    <a:pt x="1364564" y="712406"/>
                  </a:lnTo>
                  <a:close/>
                </a:path>
                <a:path w="1659890" h="1263650">
                  <a:moveTo>
                    <a:pt x="1450340" y="427443"/>
                  </a:moveTo>
                  <a:lnTo>
                    <a:pt x="147828" y="427443"/>
                  </a:lnTo>
                  <a:lnTo>
                    <a:pt x="147828" y="550951"/>
                  </a:lnTo>
                  <a:lnTo>
                    <a:pt x="1450340" y="550951"/>
                  </a:lnTo>
                  <a:lnTo>
                    <a:pt x="1450340" y="427443"/>
                  </a:lnTo>
                  <a:close/>
                </a:path>
                <a:path w="1659890" h="1263650">
                  <a:moveTo>
                    <a:pt x="1476667" y="284962"/>
                  </a:moveTo>
                  <a:lnTo>
                    <a:pt x="209969" y="284962"/>
                  </a:lnTo>
                  <a:lnTo>
                    <a:pt x="209969" y="408470"/>
                  </a:lnTo>
                  <a:lnTo>
                    <a:pt x="1476667" y="408470"/>
                  </a:lnTo>
                  <a:lnTo>
                    <a:pt x="1476667" y="284962"/>
                  </a:lnTo>
                  <a:close/>
                </a:path>
                <a:path w="1659890" h="1263650">
                  <a:moveTo>
                    <a:pt x="1511782" y="996657"/>
                  </a:moveTo>
                  <a:lnTo>
                    <a:pt x="50647" y="996657"/>
                  </a:lnTo>
                  <a:lnTo>
                    <a:pt x="50647" y="1120876"/>
                  </a:lnTo>
                  <a:lnTo>
                    <a:pt x="1511782" y="1120876"/>
                  </a:lnTo>
                  <a:lnTo>
                    <a:pt x="1511782" y="996657"/>
                  </a:lnTo>
                  <a:close/>
                </a:path>
                <a:path w="1659890" h="1263650">
                  <a:moveTo>
                    <a:pt x="1562442" y="0"/>
                  </a:moveTo>
                  <a:lnTo>
                    <a:pt x="248424" y="0"/>
                  </a:lnTo>
                  <a:lnTo>
                    <a:pt x="248424" y="124218"/>
                  </a:lnTo>
                  <a:lnTo>
                    <a:pt x="1562442" y="124218"/>
                  </a:lnTo>
                  <a:lnTo>
                    <a:pt x="1562442" y="0"/>
                  </a:lnTo>
                  <a:close/>
                </a:path>
                <a:path w="1659890" h="1263650">
                  <a:moveTo>
                    <a:pt x="1659623" y="854176"/>
                  </a:moveTo>
                  <a:lnTo>
                    <a:pt x="59436" y="854176"/>
                  </a:lnTo>
                  <a:lnTo>
                    <a:pt x="59436" y="978408"/>
                  </a:lnTo>
                  <a:lnTo>
                    <a:pt x="1659623" y="978408"/>
                  </a:lnTo>
                  <a:lnTo>
                    <a:pt x="1659623" y="854176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13025" y="4594936"/>
              <a:ext cx="1010285" cy="1263650"/>
            </a:xfrm>
            <a:custGeom>
              <a:avLst/>
              <a:gdLst/>
              <a:ahLst/>
              <a:cxnLst/>
              <a:rect l="l" t="t" r="r" b="b"/>
              <a:pathLst>
                <a:path w="1010284" h="1263650">
                  <a:moveTo>
                    <a:pt x="1010183" y="1139139"/>
                  </a:moveTo>
                  <a:lnTo>
                    <a:pt x="0" y="1139139"/>
                  </a:lnTo>
                  <a:lnTo>
                    <a:pt x="0" y="1263357"/>
                  </a:lnTo>
                  <a:lnTo>
                    <a:pt x="1010183" y="1263357"/>
                  </a:lnTo>
                  <a:lnTo>
                    <a:pt x="1010183" y="1139139"/>
                  </a:lnTo>
                  <a:close/>
                </a:path>
                <a:path w="1010284" h="1263650">
                  <a:moveTo>
                    <a:pt x="1010183" y="996657"/>
                  </a:moveTo>
                  <a:lnTo>
                    <a:pt x="333603" y="996657"/>
                  </a:lnTo>
                  <a:lnTo>
                    <a:pt x="333603" y="1120876"/>
                  </a:lnTo>
                  <a:lnTo>
                    <a:pt x="1010183" y="1120876"/>
                  </a:lnTo>
                  <a:lnTo>
                    <a:pt x="1010183" y="996657"/>
                  </a:lnTo>
                  <a:close/>
                </a:path>
                <a:path w="1010284" h="1263650">
                  <a:moveTo>
                    <a:pt x="1010183" y="854176"/>
                  </a:moveTo>
                  <a:lnTo>
                    <a:pt x="481431" y="854176"/>
                  </a:lnTo>
                  <a:lnTo>
                    <a:pt x="481431" y="978408"/>
                  </a:lnTo>
                  <a:lnTo>
                    <a:pt x="1010183" y="978408"/>
                  </a:lnTo>
                  <a:lnTo>
                    <a:pt x="1010183" y="854176"/>
                  </a:lnTo>
                  <a:close/>
                </a:path>
                <a:path w="1010284" h="1263650">
                  <a:moveTo>
                    <a:pt x="1010183" y="712406"/>
                  </a:moveTo>
                  <a:lnTo>
                    <a:pt x="186372" y="712406"/>
                  </a:lnTo>
                  <a:lnTo>
                    <a:pt x="186372" y="835914"/>
                  </a:lnTo>
                  <a:lnTo>
                    <a:pt x="1010183" y="835914"/>
                  </a:lnTo>
                  <a:lnTo>
                    <a:pt x="1010183" y="712406"/>
                  </a:lnTo>
                  <a:close/>
                </a:path>
                <a:path w="1010284" h="1263650">
                  <a:moveTo>
                    <a:pt x="1010183" y="569925"/>
                  </a:moveTo>
                  <a:lnTo>
                    <a:pt x="62153" y="569925"/>
                  </a:lnTo>
                  <a:lnTo>
                    <a:pt x="62153" y="693432"/>
                  </a:lnTo>
                  <a:lnTo>
                    <a:pt x="1010183" y="693432"/>
                  </a:lnTo>
                  <a:lnTo>
                    <a:pt x="1010183" y="569925"/>
                  </a:lnTo>
                  <a:close/>
                </a:path>
                <a:path w="1010284" h="1263650">
                  <a:moveTo>
                    <a:pt x="1010183" y="427443"/>
                  </a:moveTo>
                  <a:lnTo>
                    <a:pt x="272148" y="427443"/>
                  </a:lnTo>
                  <a:lnTo>
                    <a:pt x="272148" y="550951"/>
                  </a:lnTo>
                  <a:lnTo>
                    <a:pt x="1010183" y="550951"/>
                  </a:lnTo>
                  <a:lnTo>
                    <a:pt x="1010183" y="427443"/>
                  </a:lnTo>
                  <a:close/>
                </a:path>
                <a:path w="1010284" h="1263650">
                  <a:moveTo>
                    <a:pt x="1010183" y="284962"/>
                  </a:moveTo>
                  <a:lnTo>
                    <a:pt x="298488" y="284962"/>
                  </a:lnTo>
                  <a:lnTo>
                    <a:pt x="298488" y="408470"/>
                  </a:lnTo>
                  <a:lnTo>
                    <a:pt x="1010183" y="408470"/>
                  </a:lnTo>
                  <a:lnTo>
                    <a:pt x="1010183" y="284962"/>
                  </a:lnTo>
                  <a:close/>
                </a:path>
                <a:path w="1010284" h="1263650">
                  <a:moveTo>
                    <a:pt x="1010183" y="142481"/>
                  </a:moveTo>
                  <a:lnTo>
                    <a:pt x="18262" y="142481"/>
                  </a:lnTo>
                  <a:lnTo>
                    <a:pt x="18262" y="266090"/>
                  </a:lnTo>
                  <a:lnTo>
                    <a:pt x="1010183" y="266090"/>
                  </a:lnTo>
                  <a:lnTo>
                    <a:pt x="1010183" y="142481"/>
                  </a:lnTo>
                  <a:close/>
                </a:path>
                <a:path w="1010284" h="1263650">
                  <a:moveTo>
                    <a:pt x="1010183" y="0"/>
                  </a:moveTo>
                  <a:lnTo>
                    <a:pt x="384251" y="0"/>
                  </a:lnTo>
                  <a:lnTo>
                    <a:pt x="384251" y="124218"/>
                  </a:lnTo>
                  <a:lnTo>
                    <a:pt x="1010183" y="124218"/>
                  </a:lnTo>
                  <a:lnTo>
                    <a:pt x="1010183" y="0"/>
                  </a:lnTo>
                  <a:close/>
                </a:path>
              </a:pathLst>
            </a:custGeom>
            <a:solidFill>
              <a:srgbClr val="FFF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70357" y="6018936"/>
              <a:ext cx="1443990" cy="266700"/>
            </a:xfrm>
            <a:custGeom>
              <a:avLst/>
              <a:gdLst/>
              <a:ahLst/>
              <a:cxnLst/>
              <a:rect l="l" t="t" r="r" b="b"/>
              <a:pathLst>
                <a:path w="1443990" h="266700">
                  <a:moveTo>
                    <a:pt x="1157401" y="142481"/>
                  </a:moveTo>
                  <a:lnTo>
                    <a:pt x="0" y="142481"/>
                  </a:lnTo>
                  <a:lnTo>
                    <a:pt x="0" y="266090"/>
                  </a:lnTo>
                  <a:lnTo>
                    <a:pt x="1157401" y="266090"/>
                  </a:lnTo>
                  <a:lnTo>
                    <a:pt x="1157401" y="142481"/>
                  </a:lnTo>
                  <a:close/>
                </a:path>
                <a:path w="1443990" h="266700">
                  <a:moveTo>
                    <a:pt x="1443685" y="0"/>
                  </a:moveTo>
                  <a:lnTo>
                    <a:pt x="0" y="0"/>
                  </a:lnTo>
                  <a:lnTo>
                    <a:pt x="0" y="123621"/>
                  </a:lnTo>
                  <a:lnTo>
                    <a:pt x="1443685" y="123621"/>
                  </a:lnTo>
                  <a:lnTo>
                    <a:pt x="1443685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227746" y="6018936"/>
              <a:ext cx="1326515" cy="266700"/>
            </a:xfrm>
            <a:custGeom>
              <a:avLst/>
              <a:gdLst/>
              <a:ahLst/>
              <a:cxnLst/>
              <a:rect l="l" t="t" r="r" b="b"/>
              <a:pathLst>
                <a:path w="1326515" h="266700">
                  <a:moveTo>
                    <a:pt x="1104646" y="142481"/>
                  </a:moveTo>
                  <a:lnTo>
                    <a:pt x="0" y="142481"/>
                  </a:lnTo>
                  <a:lnTo>
                    <a:pt x="0" y="266090"/>
                  </a:lnTo>
                  <a:lnTo>
                    <a:pt x="1104646" y="266090"/>
                  </a:lnTo>
                  <a:lnTo>
                    <a:pt x="1104646" y="142481"/>
                  </a:lnTo>
                  <a:close/>
                </a:path>
                <a:path w="1326515" h="266700">
                  <a:moveTo>
                    <a:pt x="1326134" y="0"/>
                  </a:moveTo>
                  <a:lnTo>
                    <a:pt x="286283" y="0"/>
                  </a:lnTo>
                  <a:lnTo>
                    <a:pt x="286283" y="123621"/>
                  </a:lnTo>
                  <a:lnTo>
                    <a:pt x="1326134" y="123621"/>
                  </a:lnTo>
                  <a:lnTo>
                    <a:pt x="132613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332392" y="6018936"/>
              <a:ext cx="690880" cy="266700"/>
            </a:xfrm>
            <a:custGeom>
              <a:avLst/>
              <a:gdLst/>
              <a:ahLst/>
              <a:cxnLst/>
              <a:rect l="l" t="t" r="r" b="b"/>
              <a:pathLst>
                <a:path w="690879" h="266700">
                  <a:moveTo>
                    <a:pt x="690816" y="142481"/>
                  </a:moveTo>
                  <a:lnTo>
                    <a:pt x="0" y="142481"/>
                  </a:lnTo>
                  <a:lnTo>
                    <a:pt x="0" y="266090"/>
                  </a:lnTo>
                  <a:lnTo>
                    <a:pt x="690816" y="266090"/>
                  </a:lnTo>
                  <a:lnTo>
                    <a:pt x="690816" y="142481"/>
                  </a:lnTo>
                  <a:close/>
                </a:path>
                <a:path w="690879" h="266700">
                  <a:moveTo>
                    <a:pt x="690816" y="0"/>
                  </a:moveTo>
                  <a:lnTo>
                    <a:pt x="221500" y="0"/>
                  </a:lnTo>
                  <a:lnTo>
                    <a:pt x="221500" y="123621"/>
                  </a:lnTo>
                  <a:lnTo>
                    <a:pt x="690816" y="123621"/>
                  </a:lnTo>
                  <a:lnTo>
                    <a:pt x="690816" y="0"/>
                  </a:lnTo>
                  <a:close/>
                </a:path>
              </a:pathLst>
            </a:custGeom>
            <a:solidFill>
              <a:srgbClr val="FFF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070357" y="6588861"/>
              <a:ext cx="1150620" cy="551180"/>
            </a:xfrm>
            <a:custGeom>
              <a:avLst/>
              <a:gdLst/>
              <a:ahLst/>
              <a:cxnLst/>
              <a:rect l="l" t="t" r="r" b="b"/>
              <a:pathLst>
                <a:path w="1150620" h="551179">
                  <a:moveTo>
                    <a:pt x="962952" y="284251"/>
                  </a:moveTo>
                  <a:lnTo>
                    <a:pt x="0" y="284251"/>
                  </a:lnTo>
                  <a:lnTo>
                    <a:pt x="0" y="408470"/>
                  </a:lnTo>
                  <a:lnTo>
                    <a:pt x="962952" y="408470"/>
                  </a:lnTo>
                  <a:lnTo>
                    <a:pt x="962952" y="284251"/>
                  </a:lnTo>
                  <a:close/>
                </a:path>
                <a:path w="1150620" h="551179">
                  <a:moveTo>
                    <a:pt x="1087882" y="426732"/>
                  </a:moveTo>
                  <a:lnTo>
                    <a:pt x="0" y="426732"/>
                  </a:lnTo>
                  <a:lnTo>
                    <a:pt x="0" y="550951"/>
                  </a:lnTo>
                  <a:lnTo>
                    <a:pt x="1087882" y="550951"/>
                  </a:lnTo>
                  <a:lnTo>
                    <a:pt x="1087882" y="426732"/>
                  </a:lnTo>
                  <a:close/>
                </a:path>
                <a:path w="1150620" h="551179">
                  <a:moveTo>
                    <a:pt x="1116241" y="0"/>
                  </a:moveTo>
                  <a:lnTo>
                    <a:pt x="0" y="0"/>
                  </a:lnTo>
                  <a:lnTo>
                    <a:pt x="0" y="123507"/>
                  </a:lnTo>
                  <a:lnTo>
                    <a:pt x="1116241" y="123507"/>
                  </a:lnTo>
                  <a:lnTo>
                    <a:pt x="1116241" y="0"/>
                  </a:lnTo>
                  <a:close/>
                </a:path>
                <a:path w="1150620" h="551179">
                  <a:moveTo>
                    <a:pt x="1150035" y="142494"/>
                  </a:moveTo>
                  <a:lnTo>
                    <a:pt x="0" y="142494"/>
                  </a:lnTo>
                  <a:lnTo>
                    <a:pt x="0" y="266001"/>
                  </a:lnTo>
                  <a:lnTo>
                    <a:pt x="1150035" y="266001"/>
                  </a:lnTo>
                  <a:lnTo>
                    <a:pt x="1150035" y="142494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033321" y="6588861"/>
              <a:ext cx="1575435" cy="551180"/>
            </a:xfrm>
            <a:custGeom>
              <a:avLst/>
              <a:gdLst/>
              <a:ahLst/>
              <a:cxnLst/>
              <a:rect l="l" t="t" r="r" b="b"/>
              <a:pathLst>
                <a:path w="1575434" h="551179">
                  <a:moveTo>
                    <a:pt x="1466583" y="284251"/>
                  </a:moveTo>
                  <a:lnTo>
                    <a:pt x="0" y="284251"/>
                  </a:lnTo>
                  <a:lnTo>
                    <a:pt x="0" y="408470"/>
                  </a:lnTo>
                  <a:lnTo>
                    <a:pt x="1466583" y="408470"/>
                  </a:lnTo>
                  <a:lnTo>
                    <a:pt x="1466583" y="284251"/>
                  </a:lnTo>
                  <a:close/>
                </a:path>
                <a:path w="1575434" h="551179">
                  <a:moveTo>
                    <a:pt x="1486865" y="426732"/>
                  </a:moveTo>
                  <a:lnTo>
                    <a:pt x="124917" y="426732"/>
                  </a:lnTo>
                  <a:lnTo>
                    <a:pt x="124917" y="550951"/>
                  </a:lnTo>
                  <a:lnTo>
                    <a:pt x="1486865" y="550951"/>
                  </a:lnTo>
                  <a:lnTo>
                    <a:pt x="1486865" y="426732"/>
                  </a:lnTo>
                  <a:close/>
                </a:path>
                <a:path w="1575434" h="551179">
                  <a:moveTo>
                    <a:pt x="1496949" y="142494"/>
                  </a:moveTo>
                  <a:lnTo>
                    <a:pt x="187071" y="142494"/>
                  </a:lnTo>
                  <a:lnTo>
                    <a:pt x="187071" y="266001"/>
                  </a:lnTo>
                  <a:lnTo>
                    <a:pt x="1496949" y="266001"/>
                  </a:lnTo>
                  <a:lnTo>
                    <a:pt x="1496949" y="142494"/>
                  </a:lnTo>
                  <a:close/>
                </a:path>
                <a:path w="1575434" h="551179">
                  <a:moveTo>
                    <a:pt x="1575257" y="0"/>
                  </a:moveTo>
                  <a:lnTo>
                    <a:pt x="153276" y="0"/>
                  </a:lnTo>
                  <a:lnTo>
                    <a:pt x="153276" y="123507"/>
                  </a:lnTo>
                  <a:lnTo>
                    <a:pt x="1575257" y="123507"/>
                  </a:lnTo>
                  <a:lnTo>
                    <a:pt x="1575257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499905" y="6588861"/>
              <a:ext cx="523875" cy="551180"/>
            </a:xfrm>
            <a:custGeom>
              <a:avLst/>
              <a:gdLst/>
              <a:ahLst/>
              <a:cxnLst/>
              <a:rect l="l" t="t" r="r" b="b"/>
              <a:pathLst>
                <a:path w="523875" h="551179">
                  <a:moveTo>
                    <a:pt x="523303" y="426732"/>
                  </a:moveTo>
                  <a:lnTo>
                    <a:pt x="20281" y="426732"/>
                  </a:lnTo>
                  <a:lnTo>
                    <a:pt x="20281" y="550951"/>
                  </a:lnTo>
                  <a:lnTo>
                    <a:pt x="523303" y="550951"/>
                  </a:lnTo>
                  <a:lnTo>
                    <a:pt x="523303" y="426732"/>
                  </a:lnTo>
                  <a:close/>
                </a:path>
                <a:path w="523875" h="551179">
                  <a:moveTo>
                    <a:pt x="523303" y="284251"/>
                  </a:moveTo>
                  <a:lnTo>
                    <a:pt x="0" y="284251"/>
                  </a:lnTo>
                  <a:lnTo>
                    <a:pt x="0" y="408470"/>
                  </a:lnTo>
                  <a:lnTo>
                    <a:pt x="523303" y="408470"/>
                  </a:lnTo>
                  <a:lnTo>
                    <a:pt x="523303" y="284251"/>
                  </a:lnTo>
                  <a:close/>
                </a:path>
                <a:path w="523875" h="551179">
                  <a:moveTo>
                    <a:pt x="523303" y="142494"/>
                  </a:moveTo>
                  <a:lnTo>
                    <a:pt x="30365" y="142494"/>
                  </a:lnTo>
                  <a:lnTo>
                    <a:pt x="30365" y="266001"/>
                  </a:lnTo>
                  <a:lnTo>
                    <a:pt x="523303" y="266001"/>
                  </a:lnTo>
                  <a:lnTo>
                    <a:pt x="523303" y="142494"/>
                  </a:lnTo>
                  <a:close/>
                </a:path>
                <a:path w="523875" h="551179">
                  <a:moveTo>
                    <a:pt x="523303" y="0"/>
                  </a:moveTo>
                  <a:lnTo>
                    <a:pt x="108673" y="0"/>
                  </a:lnTo>
                  <a:lnTo>
                    <a:pt x="108673" y="123507"/>
                  </a:lnTo>
                  <a:lnTo>
                    <a:pt x="523303" y="123507"/>
                  </a:lnTo>
                  <a:lnTo>
                    <a:pt x="523303" y="0"/>
                  </a:lnTo>
                  <a:close/>
                </a:path>
              </a:pathLst>
            </a:custGeom>
            <a:solidFill>
              <a:srgbClr val="FFF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070355" y="7148894"/>
              <a:ext cx="2952750" cy="19685"/>
            </a:xfrm>
            <a:custGeom>
              <a:avLst/>
              <a:gdLst/>
              <a:ahLst/>
              <a:cxnLst/>
              <a:rect l="l" t="t" r="r" b="b"/>
              <a:pathLst>
                <a:path w="2952750" h="19684">
                  <a:moveTo>
                    <a:pt x="0" y="0"/>
                  </a:moveTo>
                  <a:lnTo>
                    <a:pt x="2952750" y="0"/>
                  </a:lnTo>
                </a:path>
                <a:path w="2952750" h="19684">
                  <a:moveTo>
                    <a:pt x="0" y="0"/>
                  </a:moveTo>
                  <a:lnTo>
                    <a:pt x="0" y="19570"/>
                  </a:lnTo>
                </a:path>
                <a:path w="2952750" h="19684">
                  <a:moveTo>
                    <a:pt x="295148" y="0"/>
                  </a:moveTo>
                  <a:lnTo>
                    <a:pt x="295148" y="19570"/>
                  </a:lnTo>
                </a:path>
                <a:path w="2952750" h="19684">
                  <a:moveTo>
                    <a:pt x="590207" y="0"/>
                  </a:moveTo>
                  <a:lnTo>
                    <a:pt x="590207" y="19570"/>
                  </a:lnTo>
                </a:path>
                <a:path w="2952750" h="19684">
                  <a:moveTo>
                    <a:pt x="885964" y="0"/>
                  </a:moveTo>
                  <a:lnTo>
                    <a:pt x="885964" y="19570"/>
                  </a:lnTo>
                </a:path>
                <a:path w="2952750" h="19684">
                  <a:moveTo>
                    <a:pt x="1181023" y="0"/>
                  </a:moveTo>
                  <a:lnTo>
                    <a:pt x="1181023" y="19570"/>
                  </a:lnTo>
                </a:path>
                <a:path w="2952750" h="19684">
                  <a:moveTo>
                    <a:pt x="1476171" y="0"/>
                  </a:moveTo>
                  <a:lnTo>
                    <a:pt x="1476171" y="19570"/>
                  </a:lnTo>
                </a:path>
                <a:path w="2952750" h="19684">
                  <a:moveTo>
                    <a:pt x="1771827" y="0"/>
                  </a:moveTo>
                  <a:lnTo>
                    <a:pt x="1771827" y="19570"/>
                  </a:lnTo>
                </a:path>
                <a:path w="2952750" h="19684">
                  <a:moveTo>
                    <a:pt x="2066988" y="0"/>
                  </a:moveTo>
                  <a:lnTo>
                    <a:pt x="2066988" y="19570"/>
                  </a:lnTo>
                </a:path>
                <a:path w="2952750" h="19684">
                  <a:moveTo>
                    <a:pt x="2362034" y="0"/>
                  </a:moveTo>
                  <a:lnTo>
                    <a:pt x="2362034" y="19570"/>
                  </a:lnTo>
                </a:path>
                <a:path w="2952750" h="19684">
                  <a:moveTo>
                    <a:pt x="2657792" y="0"/>
                  </a:moveTo>
                  <a:lnTo>
                    <a:pt x="2657792" y="19570"/>
                  </a:lnTo>
                </a:path>
                <a:path w="2952750" h="19684">
                  <a:moveTo>
                    <a:pt x="2952750" y="0"/>
                  </a:moveTo>
                  <a:lnTo>
                    <a:pt x="2952750" y="19570"/>
                  </a:lnTo>
                </a:path>
              </a:pathLst>
            </a:custGeom>
            <a:ln w="4216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070355" y="3019365"/>
              <a:ext cx="0" cy="4130040"/>
            </a:xfrm>
            <a:custGeom>
              <a:avLst/>
              <a:gdLst/>
              <a:ahLst/>
              <a:cxnLst/>
              <a:rect l="l" t="t" r="r" b="b"/>
              <a:pathLst>
                <a:path h="4130040">
                  <a:moveTo>
                    <a:pt x="0" y="0"/>
                  </a:moveTo>
                  <a:lnTo>
                    <a:pt x="0" y="4129532"/>
                  </a:lnTo>
                </a:path>
              </a:pathLst>
            </a:custGeom>
            <a:ln w="4216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050678" y="3019365"/>
              <a:ext cx="19685" cy="4130040"/>
            </a:xfrm>
            <a:custGeom>
              <a:avLst/>
              <a:gdLst/>
              <a:ahLst/>
              <a:cxnLst/>
              <a:rect l="l" t="t" r="r" b="b"/>
              <a:pathLst>
                <a:path w="19684" h="4130040">
                  <a:moveTo>
                    <a:pt x="0" y="0"/>
                  </a:moveTo>
                  <a:lnTo>
                    <a:pt x="19672" y="0"/>
                  </a:lnTo>
                </a:path>
                <a:path w="19684" h="4130040">
                  <a:moveTo>
                    <a:pt x="0" y="142074"/>
                  </a:moveTo>
                  <a:lnTo>
                    <a:pt x="19672" y="142074"/>
                  </a:lnTo>
                </a:path>
                <a:path w="19684" h="4130040">
                  <a:moveTo>
                    <a:pt x="0" y="284556"/>
                  </a:moveTo>
                  <a:lnTo>
                    <a:pt x="19672" y="284556"/>
                  </a:lnTo>
                </a:path>
                <a:path w="19684" h="4130040">
                  <a:moveTo>
                    <a:pt x="0" y="427037"/>
                  </a:moveTo>
                  <a:lnTo>
                    <a:pt x="19672" y="427037"/>
                  </a:lnTo>
                </a:path>
                <a:path w="19684" h="4130040">
                  <a:moveTo>
                    <a:pt x="0" y="569518"/>
                  </a:moveTo>
                  <a:lnTo>
                    <a:pt x="19672" y="569518"/>
                  </a:lnTo>
                </a:path>
                <a:path w="19684" h="4130040">
                  <a:moveTo>
                    <a:pt x="0" y="712000"/>
                  </a:moveTo>
                  <a:lnTo>
                    <a:pt x="19672" y="712000"/>
                  </a:lnTo>
                </a:path>
                <a:path w="19684" h="4130040">
                  <a:moveTo>
                    <a:pt x="0" y="854481"/>
                  </a:moveTo>
                  <a:lnTo>
                    <a:pt x="19672" y="854481"/>
                  </a:lnTo>
                </a:path>
                <a:path w="19684" h="4130040">
                  <a:moveTo>
                    <a:pt x="0" y="996962"/>
                  </a:moveTo>
                  <a:lnTo>
                    <a:pt x="19672" y="996962"/>
                  </a:lnTo>
                </a:path>
                <a:path w="19684" h="4130040">
                  <a:moveTo>
                    <a:pt x="0" y="1139444"/>
                  </a:moveTo>
                  <a:lnTo>
                    <a:pt x="19672" y="1139444"/>
                  </a:lnTo>
                </a:path>
                <a:path w="19684" h="4130040">
                  <a:moveTo>
                    <a:pt x="0" y="1281823"/>
                  </a:moveTo>
                  <a:lnTo>
                    <a:pt x="19672" y="1281823"/>
                  </a:lnTo>
                </a:path>
                <a:path w="19684" h="4130040">
                  <a:moveTo>
                    <a:pt x="0" y="1423695"/>
                  </a:moveTo>
                  <a:lnTo>
                    <a:pt x="19672" y="1423695"/>
                  </a:lnTo>
                </a:path>
                <a:path w="19684" h="4130040">
                  <a:moveTo>
                    <a:pt x="0" y="1566075"/>
                  </a:moveTo>
                  <a:lnTo>
                    <a:pt x="19672" y="1566075"/>
                  </a:lnTo>
                </a:path>
                <a:path w="19684" h="4130040">
                  <a:moveTo>
                    <a:pt x="0" y="1708556"/>
                  </a:moveTo>
                  <a:lnTo>
                    <a:pt x="19672" y="1708556"/>
                  </a:lnTo>
                </a:path>
                <a:path w="19684" h="4130040">
                  <a:moveTo>
                    <a:pt x="0" y="1851037"/>
                  </a:moveTo>
                  <a:lnTo>
                    <a:pt x="19672" y="1851037"/>
                  </a:lnTo>
                </a:path>
                <a:path w="19684" h="4130040">
                  <a:moveTo>
                    <a:pt x="0" y="1993519"/>
                  </a:moveTo>
                  <a:lnTo>
                    <a:pt x="19672" y="1993519"/>
                  </a:lnTo>
                </a:path>
                <a:path w="19684" h="4130040">
                  <a:moveTo>
                    <a:pt x="0" y="2136000"/>
                  </a:moveTo>
                  <a:lnTo>
                    <a:pt x="19672" y="2136000"/>
                  </a:lnTo>
                </a:path>
                <a:path w="19684" h="4130040">
                  <a:moveTo>
                    <a:pt x="0" y="2278481"/>
                  </a:moveTo>
                  <a:lnTo>
                    <a:pt x="19672" y="2278481"/>
                  </a:lnTo>
                </a:path>
                <a:path w="19684" h="4130040">
                  <a:moveTo>
                    <a:pt x="0" y="2420962"/>
                  </a:moveTo>
                  <a:lnTo>
                    <a:pt x="19672" y="2420962"/>
                  </a:lnTo>
                </a:path>
                <a:path w="19684" h="4130040">
                  <a:moveTo>
                    <a:pt x="0" y="2563444"/>
                  </a:moveTo>
                  <a:lnTo>
                    <a:pt x="19672" y="2563444"/>
                  </a:lnTo>
                </a:path>
                <a:path w="19684" h="4130040">
                  <a:moveTo>
                    <a:pt x="0" y="2705925"/>
                  </a:moveTo>
                  <a:lnTo>
                    <a:pt x="19672" y="2705925"/>
                  </a:lnTo>
                </a:path>
                <a:path w="19684" h="4130040">
                  <a:moveTo>
                    <a:pt x="0" y="2847708"/>
                  </a:moveTo>
                  <a:lnTo>
                    <a:pt x="19672" y="2847708"/>
                  </a:lnTo>
                </a:path>
                <a:path w="19684" h="4130040">
                  <a:moveTo>
                    <a:pt x="0" y="2990189"/>
                  </a:moveTo>
                  <a:lnTo>
                    <a:pt x="19672" y="2990189"/>
                  </a:lnTo>
                </a:path>
                <a:path w="19684" h="4130040">
                  <a:moveTo>
                    <a:pt x="0" y="3132670"/>
                  </a:moveTo>
                  <a:lnTo>
                    <a:pt x="19672" y="3132670"/>
                  </a:lnTo>
                </a:path>
                <a:path w="19684" h="4130040">
                  <a:moveTo>
                    <a:pt x="0" y="3275050"/>
                  </a:moveTo>
                  <a:lnTo>
                    <a:pt x="19672" y="3275050"/>
                  </a:lnTo>
                </a:path>
                <a:path w="19684" h="4130040">
                  <a:moveTo>
                    <a:pt x="0" y="3417531"/>
                  </a:moveTo>
                  <a:lnTo>
                    <a:pt x="19672" y="3417531"/>
                  </a:lnTo>
                </a:path>
                <a:path w="19684" h="4130040">
                  <a:moveTo>
                    <a:pt x="0" y="3560013"/>
                  </a:moveTo>
                  <a:lnTo>
                    <a:pt x="19672" y="3560013"/>
                  </a:lnTo>
                </a:path>
                <a:path w="19684" h="4130040">
                  <a:moveTo>
                    <a:pt x="0" y="3702494"/>
                  </a:moveTo>
                  <a:lnTo>
                    <a:pt x="19672" y="3702494"/>
                  </a:lnTo>
                </a:path>
                <a:path w="19684" h="4130040">
                  <a:moveTo>
                    <a:pt x="0" y="3844975"/>
                  </a:moveTo>
                  <a:lnTo>
                    <a:pt x="19672" y="3844975"/>
                  </a:lnTo>
                </a:path>
                <a:path w="19684" h="4130040">
                  <a:moveTo>
                    <a:pt x="0" y="3987457"/>
                  </a:moveTo>
                  <a:lnTo>
                    <a:pt x="19672" y="3987457"/>
                  </a:lnTo>
                </a:path>
                <a:path w="19684" h="4130040">
                  <a:moveTo>
                    <a:pt x="0" y="4129532"/>
                  </a:moveTo>
                  <a:lnTo>
                    <a:pt x="19672" y="4129532"/>
                  </a:lnTo>
                </a:path>
              </a:pathLst>
            </a:custGeom>
            <a:ln w="4216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8012138" y="3038006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69%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988455" y="3180414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67%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985541" y="3322823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67%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973590" y="3465004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66%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973590" y="3607410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66%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946952" y="3749815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64%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941226" y="3892220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64%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933943" y="4034626"/>
            <a:ext cx="14287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63%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919130" y="4177094"/>
            <a:ext cx="14287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62%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907304" y="4319499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62%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505481" y="4604693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495313" y="4747102"/>
            <a:ext cx="142875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486448" y="4889510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33%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455387" y="5031918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31%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446522" y="5174327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446450" y="5316452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411036" y="5458857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406678" y="5601263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381471" y="5743668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721303" y="6028542"/>
            <a:ext cx="14287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49%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577901" y="6170947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39%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7557348" y="6598519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574273" y="6740928"/>
            <a:ext cx="142875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39%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480719" y="6883337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33%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7543275" y="7025745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435565" y="3038060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28%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9293900" y="3180468"/>
            <a:ext cx="142875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21%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351310" y="3322877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26%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9379431" y="3465004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29%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321796" y="3607410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9254017" y="3749815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9138811" y="3892220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17%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9316132" y="4034626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9304245" y="4177094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32%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9239391" y="4319499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29%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669146" y="4604693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45%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8475712" y="4747102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33%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607210" y="4889510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43%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8562881" y="5031918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44%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449240" y="5174327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38%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511224" y="5316452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42%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8623444" y="5458857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54%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8545145" y="5601263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8353135" y="5743668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40%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8963213" y="6028542"/>
            <a:ext cx="14287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35%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8709149" y="6170947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37%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8826863" y="6598519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48%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8804543" y="6740928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44%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8695552" y="6883337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50%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8768709" y="7025745"/>
            <a:ext cx="142875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FFFFFF"/>
                </a:solidFill>
                <a:latin typeface="Roboto"/>
                <a:cs typeface="Roboto"/>
              </a:rPr>
              <a:t>46%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9917524" y="3038060"/>
            <a:ext cx="107314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5" dirty="0">
                <a:solidFill>
                  <a:srgbClr val="231F20"/>
                </a:solidFill>
                <a:latin typeface="Roboto"/>
                <a:cs typeface="Roboto"/>
              </a:rPr>
              <a:t>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9781192" y="3180468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231F20"/>
                </a:solidFill>
                <a:latin typeface="Roboto"/>
                <a:cs typeface="Roboto"/>
              </a:rPr>
              <a:t>12%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9859929" y="3322877"/>
            <a:ext cx="107314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5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9899911" y="3465004"/>
            <a:ext cx="10795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842277" y="3607410"/>
            <a:ext cx="10795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9782650" y="3749815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12%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9673481" y="3892220"/>
            <a:ext cx="14287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5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9876197" y="4034626"/>
            <a:ext cx="10795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9879123" y="4177094"/>
            <a:ext cx="10795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9807858" y="4319499"/>
            <a:ext cx="14287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5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9639368" y="4604693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231F20"/>
                </a:solidFill>
                <a:latin typeface="Roboto"/>
                <a:cs typeface="Roboto"/>
              </a:rPr>
              <a:t>21%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9456227" y="4747102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231F20"/>
                </a:solidFill>
                <a:latin typeface="Roboto"/>
                <a:cs typeface="Roboto"/>
              </a:rPr>
              <a:t>34%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9596714" y="4889510"/>
            <a:ext cx="142875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9583384" y="5031918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9478547" y="5174327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231F20"/>
                </a:solidFill>
                <a:latin typeface="Roboto"/>
                <a:cs typeface="Roboto"/>
              </a:rPr>
              <a:t>32%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9540478" y="5316452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9688236" y="5458857"/>
            <a:ext cx="14287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5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614358" y="5601263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9447554" y="5743668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34%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9717800" y="6028542"/>
            <a:ext cx="14287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5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9606888" y="6170947"/>
            <a:ext cx="14351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9745422" y="6598519"/>
            <a:ext cx="142875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9706178" y="6740928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231F20"/>
                </a:solidFill>
                <a:latin typeface="Roboto"/>
                <a:cs typeface="Roboto"/>
              </a:rPr>
              <a:t>17%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9690616" y="6883337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9701093" y="7025745"/>
            <a:ext cx="143510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0" dirty="0">
                <a:solidFill>
                  <a:srgbClr val="231F20"/>
                </a:solidFill>
                <a:latin typeface="Roboto"/>
                <a:cs typeface="Roboto"/>
              </a:rPr>
              <a:t>17%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7017998" y="7172945"/>
            <a:ext cx="10668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7296025" y="7172945"/>
            <a:ext cx="14033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591292" y="7172945"/>
            <a:ext cx="14033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7886746" y="7172945"/>
            <a:ext cx="14033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8181889" y="7172945"/>
            <a:ext cx="14033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8477343" y="7172945"/>
            <a:ext cx="14033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8772611" y="7172945"/>
            <a:ext cx="14097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9068065" y="7172945"/>
            <a:ext cx="14033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9363332" y="7172945"/>
            <a:ext cx="14097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9658786" y="7172945"/>
            <a:ext cx="14033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9936502" y="7172945"/>
            <a:ext cx="175895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5807076" y="2997845"/>
            <a:ext cx="1223010" cy="1456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14655" algn="ctr">
              <a:lnSpc>
                <a:spcPts val="535"/>
              </a:lnSpc>
              <a:spcBef>
                <a:spcPts val="135"/>
              </a:spcBef>
            </a:pP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450">
              <a:latin typeface="Roboto"/>
              <a:cs typeface="Roboto"/>
            </a:endParaRPr>
          </a:p>
          <a:p>
            <a:pPr marL="413384" algn="ctr">
              <a:lnSpc>
                <a:spcPts val="590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(280)</a:t>
            </a:r>
            <a:endParaRPr sz="500">
              <a:latin typeface="Roboto"/>
              <a:cs typeface="Roboto"/>
            </a:endParaRPr>
          </a:p>
          <a:p>
            <a:pPr marR="8255" algn="r">
              <a:lnSpc>
                <a:spcPts val="530"/>
              </a:lnSpc>
            </a:pP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450">
              <a:latin typeface="Roboto"/>
              <a:cs typeface="Roboto"/>
            </a:endParaRPr>
          </a:p>
          <a:p>
            <a:pPr marL="786765" algn="ctr">
              <a:lnSpc>
                <a:spcPts val="590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(110)</a:t>
            </a:r>
            <a:endParaRPr sz="500">
              <a:latin typeface="Roboto"/>
              <a:cs typeface="Roboto"/>
            </a:endParaRPr>
          </a:p>
          <a:p>
            <a:pPr marL="287020" algn="ctr">
              <a:lnSpc>
                <a:spcPts val="530"/>
              </a:lnSpc>
            </a:pP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Villeneuve-sur-Lot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450">
              <a:latin typeface="Roboto"/>
              <a:cs typeface="Roboto"/>
            </a:endParaRPr>
          </a:p>
          <a:p>
            <a:pPr marL="288925" algn="ctr">
              <a:lnSpc>
                <a:spcPts val="590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(110)</a:t>
            </a:r>
            <a:endParaRPr sz="500">
              <a:latin typeface="Roboto"/>
              <a:cs typeface="Roboto"/>
            </a:endParaRPr>
          </a:p>
          <a:p>
            <a:pPr marL="118110" algn="ctr">
              <a:lnSpc>
                <a:spcPts val="535"/>
              </a:lnSpc>
            </a:pP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Deux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Rives</a:t>
            </a:r>
            <a:endParaRPr sz="450">
              <a:latin typeface="Roboto"/>
              <a:cs typeface="Roboto"/>
            </a:endParaRPr>
          </a:p>
          <a:p>
            <a:pPr marL="116205" algn="ctr">
              <a:lnSpc>
                <a:spcPts val="540"/>
              </a:lnSpc>
              <a:spcBef>
                <a:spcPts val="4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(80)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40"/>
              </a:lnSpc>
            </a:pP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Châteauneuf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15"/>
              </a:lnSpc>
              <a:spcBef>
                <a:spcPts val="5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(140)</a:t>
            </a:r>
            <a:endParaRPr sz="450">
              <a:latin typeface="Roboto"/>
              <a:cs typeface="Roboto"/>
            </a:endParaRPr>
          </a:p>
          <a:p>
            <a:pPr marR="6985" algn="r">
              <a:lnSpc>
                <a:spcPts val="575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500">
              <a:latin typeface="Roboto"/>
              <a:cs typeface="Roboto"/>
            </a:endParaRPr>
          </a:p>
          <a:p>
            <a:pPr marL="651510" algn="ctr">
              <a:lnSpc>
                <a:spcPts val="515"/>
              </a:lnSpc>
              <a:spcBef>
                <a:spcPts val="3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(90)</a:t>
            </a:r>
            <a:endParaRPr sz="450">
              <a:latin typeface="Roboto"/>
              <a:cs typeface="Roboto"/>
            </a:endParaRPr>
          </a:p>
          <a:p>
            <a:pPr marL="484505" algn="ctr">
              <a:lnSpc>
                <a:spcPts val="575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Sablard</a:t>
            </a:r>
            <a:endParaRPr sz="500">
              <a:latin typeface="Roboto"/>
              <a:cs typeface="Roboto"/>
            </a:endParaRPr>
          </a:p>
          <a:p>
            <a:pPr marL="484505" algn="ctr">
              <a:lnSpc>
                <a:spcPts val="515"/>
              </a:lnSpc>
              <a:spcBef>
                <a:spcPts val="3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(160)</a:t>
            </a:r>
            <a:endParaRPr sz="450">
              <a:latin typeface="Roboto"/>
              <a:cs typeface="Roboto"/>
            </a:endParaRPr>
          </a:p>
          <a:p>
            <a:pPr marL="193040" algn="ctr">
              <a:lnSpc>
                <a:spcPts val="575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Beaulieu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les Templiers</a:t>
            </a:r>
            <a:endParaRPr sz="500">
              <a:latin typeface="Roboto"/>
              <a:cs typeface="Roboto"/>
            </a:endParaRPr>
          </a:p>
          <a:p>
            <a:pPr marL="194310" algn="ctr">
              <a:lnSpc>
                <a:spcPts val="515"/>
              </a:lnSpc>
              <a:spcBef>
                <a:spcPts val="3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(70)</a:t>
            </a:r>
            <a:endParaRPr sz="450">
              <a:latin typeface="Roboto"/>
              <a:cs typeface="Roboto"/>
            </a:endParaRPr>
          </a:p>
          <a:p>
            <a:pPr marL="34925" algn="ctr">
              <a:lnSpc>
                <a:spcPts val="575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Centre Ville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Avant-Garde</a:t>
            </a:r>
            <a:endParaRPr sz="500">
              <a:latin typeface="Roboto"/>
              <a:cs typeface="Roboto"/>
            </a:endParaRPr>
          </a:p>
          <a:p>
            <a:pPr marL="34290" algn="ctr">
              <a:lnSpc>
                <a:spcPts val="515"/>
              </a:lnSpc>
              <a:spcBef>
                <a:spcPts val="3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(90)</a:t>
            </a:r>
            <a:endParaRPr sz="450">
              <a:latin typeface="Roboto"/>
              <a:cs typeface="Roboto"/>
            </a:endParaRPr>
          </a:p>
          <a:p>
            <a:pPr marL="117475" marR="8890" algn="ctr">
              <a:lnSpc>
                <a:spcPts val="590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 Niort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Pontreau Colline Saint André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(110)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774922" y="4563998"/>
            <a:ext cx="1256030" cy="13144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93090" marR="8255" algn="ctr">
              <a:lnSpc>
                <a:spcPts val="590"/>
              </a:lnSpc>
              <a:spcBef>
                <a:spcPts val="114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Bor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x 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B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ac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lan 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(140)</a:t>
            </a:r>
            <a:endParaRPr sz="500">
              <a:latin typeface="Roboto"/>
              <a:cs typeface="Roboto"/>
            </a:endParaRPr>
          </a:p>
          <a:p>
            <a:pPr marL="370840" algn="ctr">
              <a:lnSpc>
                <a:spcPts val="505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Agen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500">
              <a:latin typeface="Roboto"/>
              <a:cs typeface="Roboto"/>
            </a:endParaRPr>
          </a:p>
          <a:p>
            <a:pPr marL="371475" algn="ctr">
              <a:lnSpc>
                <a:spcPts val="585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(270)</a:t>
            </a:r>
            <a:endParaRPr sz="500">
              <a:latin typeface="Roboto"/>
              <a:cs typeface="Roboto"/>
            </a:endParaRPr>
          </a:p>
          <a:p>
            <a:pPr marL="514350" algn="ctr">
              <a:lnSpc>
                <a:spcPts val="530"/>
              </a:lnSpc>
            </a:pP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Beaubreuil</a:t>
            </a:r>
            <a:endParaRPr sz="450">
              <a:latin typeface="Roboto"/>
              <a:cs typeface="Roboto"/>
            </a:endParaRPr>
          </a:p>
          <a:p>
            <a:pPr marL="514350" algn="ctr">
              <a:lnSpc>
                <a:spcPts val="590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(540)</a:t>
            </a:r>
            <a:endParaRPr sz="500">
              <a:latin typeface="Roboto"/>
              <a:cs typeface="Roboto"/>
            </a:endParaRPr>
          </a:p>
          <a:p>
            <a:pPr marL="627380" algn="ctr">
              <a:lnSpc>
                <a:spcPts val="530"/>
              </a:lnSpc>
            </a:pP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Carriet</a:t>
            </a:r>
            <a:endParaRPr sz="450">
              <a:latin typeface="Roboto"/>
              <a:cs typeface="Roboto"/>
            </a:endParaRPr>
          </a:p>
          <a:p>
            <a:pPr marL="628650" algn="ctr">
              <a:lnSpc>
                <a:spcPts val="590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(310)</a:t>
            </a:r>
            <a:endParaRPr sz="500">
              <a:latin typeface="Roboto"/>
              <a:cs typeface="Roboto"/>
            </a:endParaRPr>
          </a:p>
          <a:p>
            <a:pPr marL="618490" algn="ctr">
              <a:lnSpc>
                <a:spcPts val="530"/>
              </a:lnSpc>
            </a:pP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endParaRPr sz="450">
              <a:latin typeface="Roboto"/>
              <a:cs typeface="Roboto"/>
            </a:endParaRPr>
          </a:p>
          <a:p>
            <a:pPr marL="618490" algn="ctr">
              <a:lnSpc>
                <a:spcPts val="590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(410)</a:t>
            </a:r>
            <a:endParaRPr sz="500">
              <a:latin typeface="Roboto"/>
              <a:cs typeface="Roboto"/>
            </a:endParaRPr>
          </a:p>
          <a:p>
            <a:pPr marL="406400" algn="ctr">
              <a:lnSpc>
                <a:spcPts val="535"/>
              </a:lnSpc>
            </a:pP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450">
              <a:latin typeface="Roboto"/>
              <a:cs typeface="Roboto"/>
            </a:endParaRPr>
          </a:p>
          <a:p>
            <a:pPr marL="407034" algn="ctr">
              <a:lnSpc>
                <a:spcPts val="540"/>
              </a:lnSpc>
              <a:spcBef>
                <a:spcPts val="4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(110)</a:t>
            </a:r>
            <a:endParaRPr sz="450">
              <a:latin typeface="Roboto"/>
              <a:cs typeface="Roboto"/>
            </a:endParaRPr>
          </a:p>
          <a:p>
            <a:pPr marL="310515" algn="ctr">
              <a:lnSpc>
                <a:spcPts val="540"/>
              </a:lnSpc>
            </a:pP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Petit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Marseille</a:t>
            </a:r>
            <a:endParaRPr sz="450">
              <a:latin typeface="Roboto"/>
              <a:cs typeface="Roboto"/>
            </a:endParaRPr>
          </a:p>
          <a:p>
            <a:pPr marL="313690" algn="ctr">
              <a:lnSpc>
                <a:spcPts val="515"/>
              </a:lnSpc>
              <a:spcBef>
                <a:spcPts val="5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(70)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75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 Le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Champ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de courses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15"/>
              </a:lnSpc>
              <a:spcBef>
                <a:spcPts val="3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(100)</a:t>
            </a:r>
            <a:endParaRPr sz="450">
              <a:latin typeface="Roboto"/>
              <a:cs typeface="Roboto"/>
            </a:endParaRPr>
          </a:p>
          <a:p>
            <a:pPr marL="170180" algn="ctr">
              <a:lnSpc>
                <a:spcPts val="575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Montanou</a:t>
            </a:r>
            <a:endParaRPr sz="500">
              <a:latin typeface="Roboto"/>
              <a:cs typeface="Roboto"/>
            </a:endParaRPr>
          </a:p>
          <a:p>
            <a:pPr marL="168910" algn="ctr">
              <a:lnSpc>
                <a:spcPct val="100000"/>
              </a:lnSpc>
              <a:spcBef>
                <a:spcPts val="3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(200)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6146362" y="5988192"/>
            <a:ext cx="880110" cy="316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  <a:p>
            <a:pPr marL="60960" algn="ctr">
              <a:lnSpc>
                <a:spcPts val="515"/>
              </a:lnSpc>
              <a:spcBef>
                <a:spcPts val="3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81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12700" marR="6350" algn="ctr">
              <a:lnSpc>
                <a:spcPts val="590"/>
              </a:lnSpc>
            </a:pP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Q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P 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la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France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mé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ropo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li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ai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ne  (470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850)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5963820" y="6557851"/>
            <a:ext cx="1065530" cy="6019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50875" marR="6985" indent="-133350">
              <a:lnSpc>
                <a:spcPts val="590"/>
              </a:lnSpc>
              <a:spcBef>
                <a:spcPts val="114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Nouvel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e-Aqu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ai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e 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(392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800)</a:t>
            </a:r>
            <a:endParaRPr sz="500">
              <a:latin typeface="Roboto"/>
              <a:cs typeface="Roboto"/>
            </a:endParaRPr>
          </a:p>
          <a:p>
            <a:pPr marL="193675" algn="ctr">
              <a:lnSpc>
                <a:spcPts val="500"/>
              </a:lnSpc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450">
              <a:latin typeface="Roboto"/>
              <a:cs typeface="Roboto"/>
            </a:endParaRPr>
          </a:p>
          <a:p>
            <a:pPr marL="194310" algn="ctr">
              <a:lnSpc>
                <a:spcPts val="590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(3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24 43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30"/>
              </a:lnSpc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90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99 41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427355" algn="ctr">
              <a:lnSpc>
                <a:spcPts val="530"/>
              </a:lnSpc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450">
              <a:latin typeface="Roboto"/>
              <a:cs typeface="Roboto"/>
            </a:endParaRPr>
          </a:p>
          <a:p>
            <a:pPr marL="426084" algn="ctr">
              <a:lnSpc>
                <a:spcPts val="595"/>
              </a:lnSpc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(4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36 69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7758747" y="264706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509" y="0"/>
                </a:moveTo>
                <a:lnTo>
                  <a:pt x="0" y="0"/>
                </a:lnTo>
                <a:lnTo>
                  <a:pt x="0" y="39509"/>
                </a:lnTo>
                <a:lnTo>
                  <a:pt x="39509" y="39509"/>
                </a:lnTo>
                <a:lnTo>
                  <a:pt x="39509" y="0"/>
                </a:lnTo>
                <a:close/>
              </a:path>
            </a:pathLst>
          </a:custGeom>
          <a:solidFill>
            <a:srgbClr val="815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7803863" y="2589072"/>
            <a:ext cx="1562100" cy="3613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25" b="1" spc="7" baseline="5050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825" b="1" baseline="50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25" b="1" spc="15" baseline="505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825" b="1" spc="7" baseline="50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25" b="1" spc="15" baseline="5050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825" b="1" spc="7" baseline="50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25" b="1" spc="15" baseline="5050" dirty="0">
                <a:solidFill>
                  <a:srgbClr val="231F20"/>
                </a:solidFill>
                <a:latin typeface="Roboto"/>
                <a:cs typeface="Roboto"/>
              </a:rPr>
              <a:t>d'1</a:t>
            </a:r>
            <a:r>
              <a:rPr sz="825" b="1" spc="7" baseline="50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25" b="1" spc="15" baseline="5050" dirty="0">
                <a:solidFill>
                  <a:srgbClr val="231F20"/>
                </a:solidFill>
                <a:latin typeface="Roboto"/>
                <a:cs typeface="Roboto"/>
              </a:rPr>
              <a:t>personne  </a:t>
            </a:r>
            <a:r>
              <a:rPr sz="825" b="1" spc="112" baseline="50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i="1" spc="10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450" i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i="1" spc="10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7758747" y="276381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509" y="0"/>
                </a:moveTo>
                <a:lnTo>
                  <a:pt x="0" y="0"/>
                </a:lnTo>
                <a:lnTo>
                  <a:pt x="0" y="39509"/>
                </a:lnTo>
                <a:lnTo>
                  <a:pt x="39509" y="39509"/>
                </a:lnTo>
                <a:lnTo>
                  <a:pt x="3950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758747" y="288056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509" y="0"/>
                </a:moveTo>
                <a:lnTo>
                  <a:pt x="0" y="0"/>
                </a:lnTo>
                <a:lnTo>
                  <a:pt x="0" y="39509"/>
                </a:lnTo>
                <a:lnTo>
                  <a:pt x="39509" y="39509"/>
                </a:lnTo>
                <a:lnTo>
                  <a:pt x="39509" y="0"/>
                </a:lnTo>
                <a:close/>
              </a:path>
            </a:pathLst>
          </a:custGeom>
          <a:solidFill>
            <a:srgbClr val="FFF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5347214" y="2658460"/>
            <a:ext cx="1386205" cy="201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2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d'une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personne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2018)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8462385" y="4396663"/>
            <a:ext cx="1244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i="1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950">
              <a:latin typeface="Roboto"/>
              <a:cs typeface="Roboto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383849" y="1477324"/>
            <a:ext cx="9535795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8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800" spc="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8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première</a:t>
            </a:r>
            <a:r>
              <a:rPr sz="1800" spc="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fois</a:t>
            </a:r>
            <a:r>
              <a:rPr sz="18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800" spc="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nombre</a:t>
            </a:r>
            <a:r>
              <a:rPr sz="1800" spc="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800" spc="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par</a:t>
            </a:r>
            <a:r>
              <a:rPr sz="1800" spc="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logement</a:t>
            </a:r>
            <a:r>
              <a:rPr sz="1800" spc="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s’accroît.</a:t>
            </a:r>
            <a:r>
              <a:rPr sz="18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Pourtant,</a:t>
            </a:r>
            <a:r>
              <a:rPr sz="1800" spc="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49%</a:t>
            </a:r>
            <a:r>
              <a:rPr sz="1800" spc="2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800" spc="-4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sont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occupés par une personne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seule.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DB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078181" y="443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59637" y="8864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738010" y="590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408102" y="7391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002080" y="148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 txBox="1"/>
          <p:nvPr/>
        </p:nvSpPr>
        <p:spPr>
          <a:xfrm>
            <a:off x="2302427" y="45452"/>
            <a:ext cx="2417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cadre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vie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0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49" name="object 249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23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50" name="object 25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7300" y="1543855"/>
            <a:ext cx="3717925" cy="55372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844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résidences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principales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sur-occupées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estimations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28972" y="2628725"/>
            <a:ext cx="2661920" cy="1572260"/>
            <a:chOff x="1928972" y="2628725"/>
            <a:chExt cx="2661920" cy="1572260"/>
          </a:xfrm>
        </p:grpSpPr>
        <p:sp>
          <p:nvSpPr>
            <p:cNvPr id="15" name="object 15"/>
            <p:cNvSpPr/>
            <p:nvPr/>
          </p:nvSpPr>
          <p:spPr>
            <a:xfrm>
              <a:off x="1952294" y="2645104"/>
              <a:ext cx="2355850" cy="1520190"/>
            </a:xfrm>
            <a:custGeom>
              <a:avLst/>
              <a:gdLst/>
              <a:ahLst/>
              <a:cxnLst/>
              <a:rect l="l" t="t" r="r" b="b"/>
              <a:pathLst>
                <a:path w="2355850" h="1520189">
                  <a:moveTo>
                    <a:pt x="547890" y="663600"/>
                  </a:moveTo>
                  <a:lnTo>
                    <a:pt x="0" y="663600"/>
                  </a:lnTo>
                  <a:lnTo>
                    <a:pt x="0" y="856310"/>
                  </a:lnTo>
                  <a:lnTo>
                    <a:pt x="547890" y="856310"/>
                  </a:lnTo>
                  <a:lnTo>
                    <a:pt x="547890" y="663600"/>
                  </a:lnTo>
                  <a:close/>
                </a:path>
                <a:path w="2355850" h="1520189">
                  <a:moveTo>
                    <a:pt x="978192" y="1106449"/>
                  </a:moveTo>
                  <a:lnTo>
                    <a:pt x="0" y="1106449"/>
                  </a:lnTo>
                  <a:lnTo>
                    <a:pt x="0" y="1298397"/>
                  </a:lnTo>
                  <a:lnTo>
                    <a:pt x="978192" y="1298397"/>
                  </a:lnTo>
                  <a:lnTo>
                    <a:pt x="978192" y="1106449"/>
                  </a:lnTo>
                  <a:close/>
                </a:path>
                <a:path w="2355850" h="1520189">
                  <a:moveTo>
                    <a:pt x="1051013" y="1327099"/>
                  </a:moveTo>
                  <a:lnTo>
                    <a:pt x="0" y="1327099"/>
                  </a:lnTo>
                  <a:lnTo>
                    <a:pt x="0" y="1519809"/>
                  </a:lnTo>
                  <a:lnTo>
                    <a:pt x="1051013" y="1519809"/>
                  </a:lnTo>
                  <a:lnTo>
                    <a:pt x="1051013" y="1327099"/>
                  </a:lnTo>
                  <a:close/>
                </a:path>
                <a:path w="2355850" h="1520189">
                  <a:moveTo>
                    <a:pt x="1251864" y="0"/>
                  </a:moveTo>
                  <a:lnTo>
                    <a:pt x="0" y="0"/>
                  </a:lnTo>
                  <a:lnTo>
                    <a:pt x="0" y="192709"/>
                  </a:lnTo>
                  <a:lnTo>
                    <a:pt x="1251864" y="192709"/>
                  </a:lnTo>
                  <a:lnTo>
                    <a:pt x="1251864" y="0"/>
                  </a:lnTo>
                  <a:close/>
                </a:path>
                <a:path w="2355850" h="1520189">
                  <a:moveTo>
                    <a:pt x="1503426" y="885024"/>
                  </a:moveTo>
                  <a:lnTo>
                    <a:pt x="0" y="885024"/>
                  </a:lnTo>
                  <a:lnTo>
                    <a:pt x="0" y="1076972"/>
                  </a:lnTo>
                  <a:lnTo>
                    <a:pt x="1503426" y="1076972"/>
                  </a:lnTo>
                  <a:lnTo>
                    <a:pt x="1503426" y="885024"/>
                  </a:lnTo>
                  <a:close/>
                </a:path>
                <a:path w="2355850" h="1520189">
                  <a:moveTo>
                    <a:pt x="2355342" y="221424"/>
                  </a:moveTo>
                  <a:lnTo>
                    <a:pt x="0" y="221424"/>
                  </a:lnTo>
                  <a:lnTo>
                    <a:pt x="0" y="414134"/>
                  </a:lnTo>
                  <a:lnTo>
                    <a:pt x="2355342" y="414134"/>
                  </a:lnTo>
                  <a:lnTo>
                    <a:pt x="2355342" y="221424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52291" y="4179110"/>
              <a:ext cx="2635885" cy="21590"/>
            </a:xfrm>
            <a:custGeom>
              <a:avLst/>
              <a:gdLst/>
              <a:ahLst/>
              <a:cxnLst/>
              <a:rect l="l" t="t" r="r" b="b"/>
              <a:pathLst>
                <a:path w="2635885" h="21589">
                  <a:moveTo>
                    <a:pt x="0" y="0"/>
                  </a:moveTo>
                  <a:lnTo>
                    <a:pt x="2635732" y="0"/>
                  </a:lnTo>
                </a:path>
                <a:path w="2635885" h="21589">
                  <a:moveTo>
                    <a:pt x="0" y="0"/>
                  </a:moveTo>
                  <a:lnTo>
                    <a:pt x="0" y="21336"/>
                  </a:lnTo>
                </a:path>
                <a:path w="2635885" h="21589">
                  <a:moveTo>
                    <a:pt x="329323" y="0"/>
                  </a:moveTo>
                  <a:lnTo>
                    <a:pt x="329323" y="21336"/>
                  </a:lnTo>
                </a:path>
                <a:path w="2635885" h="21589">
                  <a:moveTo>
                    <a:pt x="658990" y="0"/>
                  </a:moveTo>
                  <a:lnTo>
                    <a:pt x="658990" y="21336"/>
                  </a:lnTo>
                </a:path>
                <a:path w="2635885" h="21589">
                  <a:moveTo>
                    <a:pt x="988529" y="0"/>
                  </a:moveTo>
                  <a:lnTo>
                    <a:pt x="988529" y="21336"/>
                  </a:lnTo>
                </a:path>
                <a:path w="2635885" h="21589">
                  <a:moveTo>
                    <a:pt x="1318082" y="0"/>
                  </a:moveTo>
                  <a:lnTo>
                    <a:pt x="1318082" y="21336"/>
                  </a:lnTo>
                </a:path>
                <a:path w="2635885" h="21589">
                  <a:moveTo>
                    <a:pt x="1647634" y="0"/>
                  </a:moveTo>
                  <a:lnTo>
                    <a:pt x="1647634" y="21336"/>
                  </a:lnTo>
                </a:path>
                <a:path w="2635885" h="21589">
                  <a:moveTo>
                    <a:pt x="1976412" y="0"/>
                  </a:moveTo>
                  <a:lnTo>
                    <a:pt x="1976412" y="21336"/>
                  </a:lnTo>
                </a:path>
                <a:path w="2635885" h="21589">
                  <a:moveTo>
                    <a:pt x="2305964" y="0"/>
                  </a:moveTo>
                  <a:lnTo>
                    <a:pt x="2305964" y="21336"/>
                  </a:lnTo>
                </a:path>
                <a:path w="2635885" h="21589">
                  <a:moveTo>
                    <a:pt x="2635732" y="0"/>
                  </a:moveTo>
                  <a:lnTo>
                    <a:pt x="2635732" y="21336"/>
                  </a:lnTo>
                </a:path>
              </a:pathLst>
            </a:custGeom>
            <a:ln w="4597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52291" y="2631024"/>
              <a:ext cx="0" cy="1548130"/>
            </a:xfrm>
            <a:custGeom>
              <a:avLst/>
              <a:gdLst/>
              <a:ahLst/>
              <a:cxnLst/>
              <a:rect l="l" t="t" r="r" b="b"/>
              <a:pathLst>
                <a:path h="1548129">
                  <a:moveTo>
                    <a:pt x="0" y="0"/>
                  </a:moveTo>
                  <a:lnTo>
                    <a:pt x="0" y="1548091"/>
                  </a:lnTo>
                </a:path>
              </a:pathLst>
            </a:custGeom>
            <a:ln w="4597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28972" y="2631024"/>
              <a:ext cx="23495" cy="1548130"/>
            </a:xfrm>
            <a:custGeom>
              <a:avLst/>
              <a:gdLst/>
              <a:ahLst/>
              <a:cxnLst/>
              <a:rect l="l" t="t" r="r" b="b"/>
              <a:pathLst>
                <a:path w="23494" h="1548129">
                  <a:moveTo>
                    <a:pt x="0" y="0"/>
                  </a:moveTo>
                  <a:lnTo>
                    <a:pt x="23317" y="0"/>
                  </a:lnTo>
                </a:path>
                <a:path w="23494" h="1548129">
                  <a:moveTo>
                    <a:pt x="0" y="221526"/>
                  </a:moveTo>
                  <a:lnTo>
                    <a:pt x="23317" y="221526"/>
                  </a:lnTo>
                </a:path>
                <a:path w="23494" h="1548129">
                  <a:moveTo>
                    <a:pt x="0" y="442188"/>
                  </a:moveTo>
                  <a:lnTo>
                    <a:pt x="23317" y="442188"/>
                  </a:lnTo>
                </a:path>
                <a:path w="23494" h="1548129">
                  <a:moveTo>
                    <a:pt x="0" y="663613"/>
                  </a:moveTo>
                  <a:lnTo>
                    <a:pt x="23317" y="663613"/>
                  </a:lnTo>
                </a:path>
                <a:path w="23494" h="1548129">
                  <a:moveTo>
                    <a:pt x="0" y="884364"/>
                  </a:moveTo>
                  <a:lnTo>
                    <a:pt x="23317" y="884364"/>
                  </a:lnTo>
                </a:path>
                <a:path w="23494" h="1548129">
                  <a:moveTo>
                    <a:pt x="0" y="1105789"/>
                  </a:moveTo>
                  <a:lnTo>
                    <a:pt x="23317" y="1105789"/>
                  </a:lnTo>
                </a:path>
                <a:path w="23494" h="1548129">
                  <a:moveTo>
                    <a:pt x="0" y="1327213"/>
                  </a:moveTo>
                  <a:lnTo>
                    <a:pt x="23317" y="1327213"/>
                  </a:lnTo>
                </a:path>
                <a:path w="23494" h="1548129">
                  <a:moveTo>
                    <a:pt x="0" y="1548091"/>
                  </a:moveTo>
                  <a:lnTo>
                    <a:pt x="23317" y="1548091"/>
                  </a:lnTo>
                </a:path>
              </a:pathLst>
            </a:custGeom>
            <a:ln w="4597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28746" y="2685597"/>
            <a:ext cx="1149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32762" y="2906928"/>
            <a:ext cx="15430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24221" y="3348831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80103" y="3570009"/>
            <a:ext cx="11430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55314" y="3791186"/>
            <a:ext cx="11430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27893" y="4012701"/>
            <a:ext cx="11430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6149" y="4202258"/>
            <a:ext cx="4546600" cy="5289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552575">
              <a:lnSpc>
                <a:spcPct val="100000"/>
              </a:lnSpc>
              <a:spcBef>
                <a:spcPts val="165"/>
              </a:spcBef>
              <a:tabLst>
                <a:tab pos="1882139" algn="l"/>
                <a:tab pos="2211705" algn="l"/>
                <a:tab pos="2541270" algn="l"/>
                <a:tab pos="2870835" algn="l"/>
                <a:tab pos="3181350" algn="l"/>
                <a:tab pos="3510915" algn="l"/>
                <a:tab pos="3840479" algn="l"/>
                <a:tab pos="4170045" algn="l"/>
              </a:tabLst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0%	2%	4%	6%	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8%	10%	12%	14%	16%</a:t>
            </a:r>
            <a:endParaRPr sz="500">
              <a:latin typeface="Roboto"/>
              <a:cs typeface="Roboto"/>
            </a:endParaRPr>
          </a:p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Évolution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du peuplement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dans les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résidences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principales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fichiers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détail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2013-2018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6569" y="2633878"/>
            <a:ext cx="1042035" cy="4235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5250" algn="ctr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50">
              <a:latin typeface="Roboto"/>
              <a:cs typeface="Roboto"/>
            </a:endParaRPr>
          </a:p>
          <a:p>
            <a:pPr marL="95250" algn="ctr">
              <a:lnSpc>
                <a:spcPct val="10000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(7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55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362585" marR="5080" indent="-350520">
              <a:lnSpc>
                <a:spcPct val="105300"/>
              </a:lnSpc>
              <a:spcBef>
                <a:spcPts val="350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métropolitaine </a:t>
            </a:r>
            <a:r>
              <a:rPr sz="55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(287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740)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9793" y="3297858"/>
            <a:ext cx="1259840" cy="865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98170" algn="ctr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50">
              <a:latin typeface="Roboto"/>
              <a:cs typeface="Roboto"/>
            </a:endParaRPr>
          </a:p>
          <a:p>
            <a:pPr marL="598170" algn="ctr">
              <a:lnSpc>
                <a:spcPct val="10000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(93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040)</a:t>
            </a:r>
            <a:endParaRPr sz="550">
              <a:latin typeface="Roboto"/>
              <a:cs typeface="Roboto"/>
            </a:endParaRPr>
          </a:p>
          <a:p>
            <a:pPr marL="229235" algn="ctr">
              <a:lnSpc>
                <a:spcPct val="100000"/>
              </a:lnSpc>
              <a:spcBef>
                <a:spcPts val="39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  <a:p>
            <a:pPr marL="232410" algn="ctr">
              <a:lnSpc>
                <a:spcPct val="10000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356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890)</a:t>
            </a:r>
            <a:endParaRPr sz="550">
              <a:latin typeface="Roboto"/>
              <a:cs typeface="Roboto"/>
            </a:endParaRPr>
          </a:p>
          <a:p>
            <a:pPr marL="471170" marR="6350" indent="-459105">
              <a:lnSpc>
                <a:spcPct val="105500"/>
              </a:lnSpc>
              <a:spcBef>
                <a:spcPts val="34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(156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590)</a:t>
            </a:r>
            <a:endParaRPr sz="550">
              <a:latin typeface="Roboto"/>
              <a:cs typeface="Roboto"/>
            </a:endParaRPr>
          </a:p>
          <a:p>
            <a:pPr marL="508634" algn="ctr">
              <a:lnSpc>
                <a:spcPct val="100000"/>
              </a:lnSpc>
              <a:spcBef>
                <a:spcPts val="39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50">
              <a:latin typeface="Roboto"/>
              <a:cs typeface="Roboto"/>
            </a:endParaRPr>
          </a:p>
          <a:p>
            <a:pPr marL="508000" algn="ctr">
              <a:lnSpc>
                <a:spcPct val="10000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850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070)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6707" y="2250893"/>
            <a:ext cx="1250950" cy="3124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  <a:p>
            <a:pPr marL="12065" marR="5080" algn="ctr">
              <a:lnSpc>
                <a:spcPct val="104500"/>
              </a:lnSpc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(Nb de résidences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principales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sur-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occupées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en 2018)</a:t>
            </a:r>
            <a:endParaRPr sz="600">
              <a:latin typeface="Roboto"/>
              <a:cs typeface="Robo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65958" y="5963056"/>
            <a:ext cx="1817370" cy="277495"/>
            <a:chOff x="2765958" y="5963056"/>
            <a:chExt cx="1817370" cy="277495"/>
          </a:xfrm>
        </p:grpSpPr>
        <p:sp>
          <p:nvSpPr>
            <p:cNvPr id="30" name="object 30"/>
            <p:cNvSpPr/>
            <p:nvPr/>
          </p:nvSpPr>
          <p:spPr>
            <a:xfrm>
              <a:off x="2765958" y="5963056"/>
              <a:ext cx="458470" cy="277495"/>
            </a:xfrm>
            <a:custGeom>
              <a:avLst/>
              <a:gdLst/>
              <a:ahLst/>
              <a:cxnLst/>
              <a:rect l="l" t="t" r="r" b="b"/>
              <a:pathLst>
                <a:path w="458469" h="277495">
                  <a:moveTo>
                    <a:pt x="458241" y="0"/>
                  </a:moveTo>
                  <a:lnTo>
                    <a:pt x="0" y="0"/>
                  </a:lnTo>
                  <a:lnTo>
                    <a:pt x="0" y="277342"/>
                  </a:lnTo>
                  <a:lnTo>
                    <a:pt x="458241" y="277342"/>
                  </a:lnTo>
                  <a:lnTo>
                    <a:pt x="458241" y="0"/>
                  </a:lnTo>
                  <a:close/>
                </a:path>
              </a:pathLst>
            </a:custGeom>
            <a:solidFill>
              <a:srgbClr val="C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4199" y="5963056"/>
              <a:ext cx="1108075" cy="277495"/>
            </a:xfrm>
            <a:custGeom>
              <a:avLst/>
              <a:gdLst/>
              <a:ahLst/>
              <a:cxnLst/>
              <a:rect l="l" t="t" r="r" b="b"/>
              <a:pathLst>
                <a:path w="1108075" h="277495">
                  <a:moveTo>
                    <a:pt x="1107478" y="0"/>
                  </a:moveTo>
                  <a:lnTo>
                    <a:pt x="0" y="0"/>
                  </a:lnTo>
                  <a:lnTo>
                    <a:pt x="0" y="277342"/>
                  </a:lnTo>
                  <a:lnTo>
                    <a:pt x="1107478" y="277342"/>
                  </a:lnTo>
                  <a:lnTo>
                    <a:pt x="1107478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31665" y="5963056"/>
              <a:ext cx="198120" cy="277495"/>
            </a:xfrm>
            <a:custGeom>
              <a:avLst/>
              <a:gdLst/>
              <a:ahLst/>
              <a:cxnLst/>
              <a:rect l="l" t="t" r="r" b="b"/>
              <a:pathLst>
                <a:path w="198120" h="277495">
                  <a:moveTo>
                    <a:pt x="198107" y="0"/>
                  </a:moveTo>
                  <a:lnTo>
                    <a:pt x="0" y="0"/>
                  </a:lnTo>
                  <a:lnTo>
                    <a:pt x="0" y="277342"/>
                  </a:lnTo>
                  <a:lnTo>
                    <a:pt x="198107" y="277342"/>
                  </a:lnTo>
                  <a:lnTo>
                    <a:pt x="198107" y="0"/>
                  </a:lnTo>
                  <a:close/>
                </a:path>
              </a:pathLst>
            </a:custGeom>
            <a:solidFill>
              <a:srgbClr val="FFD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29772" y="5963056"/>
              <a:ext cx="53340" cy="277495"/>
            </a:xfrm>
            <a:custGeom>
              <a:avLst/>
              <a:gdLst/>
              <a:ahLst/>
              <a:cxnLst/>
              <a:rect l="l" t="t" r="r" b="b"/>
              <a:pathLst>
                <a:path w="53339" h="277495">
                  <a:moveTo>
                    <a:pt x="53124" y="0"/>
                  </a:moveTo>
                  <a:lnTo>
                    <a:pt x="0" y="0"/>
                  </a:lnTo>
                  <a:lnTo>
                    <a:pt x="0" y="277342"/>
                  </a:lnTo>
                  <a:lnTo>
                    <a:pt x="53124" y="277342"/>
                  </a:lnTo>
                  <a:lnTo>
                    <a:pt x="53124" y="0"/>
                  </a:lnTo>
                  <a:close/>
                </a:path>
              </a:pathLst>
            </a:custGeom>
            <a:solidFill>
              <a:srgbClr val="FFE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475204" y="6296228"/>
            <a:ext cx="3110865" cy="333375"/>
            <a:chOff x="1475204" y="6296228"/>
            <a:chExt cx="3110865" cy="333375"/>
          </a:xfrm>
        </p:grpSpPr>
        <p:sp>
          <p:nvSpPr>
            <p:cNvPr id="35" name="object 35"/>
            <p:cNvSpPr/>
            <p:nvPr/>
          </p:nvSpPr>
          <p:spPr>
            <a:xfrm>
              <a:off x="2855086" y="6296228"/>
              <a:ext cx="443865" cy="277495"/>
            </a:xfrm>
            <a:custGeom>
              <a:avLst/>
              <a:gdLst/>
              <a:ahLst/>
              <a:cxnLst/>
              <a:rect l="l" t="t" r="r" b="b"/>
              <a:pathLst>
                <a:path w="443864" h="277495">
                  <a:moveTo>
                    <a:pt x="443839" y="0"/>
                  </a:moveTo>
                  <a:lnTo>
                    <a:pt x="0" y="0"/>
                  </a:lnTo>
                  <a:lnTo>
                    <a:pt x="0" y="277342"/>
                  </a:lnTo>
                  <a:lnTo>
                    <a:pt x="443839" y="277342"/>
                  </a:lnTo>
                  <a:lnTo>
                    <a:pt x="443839" y="0"/>
                  </a:lnTo>
                  <a:close/>
                </a:path>
              </a:pathLst>
            </a:custGeom>
            <a:solidFill>
              <a:srgbClr val="C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98926" y="6296228"/>
              <a:ext cx="1154430" cy="277495"/>
            </a:xfrm>
            <a:custGeom>
              <a:avLst/>
              <a:gdLst/>
              <a:ahLst/>
              <a:cxnLst/>
              <a:rect l="l" t="t" r="r" b="b"/>
              <a:pathLst>
                <a:path w="1154429" h="277495">
                  <a:moveTo>
                    <a:pt x="1154302" y="0"/>
                  </a:moveTo>
                  <a:lnTo>
                    <a:pt x="0" y="0"/>
                  </a:lnTo>
                  <a:lnTo>
                    <a:pt x="0" y="277342"/>
                  </a:lnTo>
                  <a:lnTo>
                    <a:pt x="1154302" y="277342"/>
                  </a:lnTo>
                  <a:lnTo>
                    <a:pt x="1154302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53242" y="6296228"/>
              <a:ext cx="99060" cy="277495"/>
            </a:xfrm>
            <a:custGeom>
              <a:avLst/>
              <a:gdLst/>
              <a:ahLst/>
              <a:cxnLst/>
              <a:rect l="l" t="t" r="r" b="b"/>
              <a:pathLst>
                <a:path w="99060" h="277495">
                  <a:moveTo>
                    <a:pt x="99047" y="0"/>
                  </a:moveTo>
                  <a:lnTo>
                    <a:pt x="0" y="0"/>
                  </a:lnTo>
                  <a:lnTo>
                    <a:pt x="0" y="277342"/>
                  </a:lnTo>
                  <a:lnTo>
                    <a:pt x="99047" y="277342"/>
                  </a:lnTo>
                  <a:lnTo>
                    <a:pt x="99047" y="0"/>
                  </a:lnTo>
                  <a:close/>
                </a:path>
              </a:pathLst>
            </a:custGeom>
            <a:solidFill>
              <a:srgbClr val="FFD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52276" y="6296228"/>
              <a:ext cx="31115" cy="277495"/>
            </a:xfrm>
            <a:custGeom>
              <a:avLst/>
              <a:gdLst/>
              <a:ahLst/>
              <a:cxnLst/>
              <a:rect l="l" t="t" r="r" b="b"/>
              <a:pathLst>
                <a:path w="31114" h="277495">
                  <a:moveTo>
                    <a:pt x="30619" y="0"/>
                  </a:moveTo>
                  <a:lnTo>
                    <a:pt x="0" y="0"/>
                  </a:lnTo>
                  <a:lnTo>
                    <a:pt x="0" y="277342"/>
                  </a:lnTo>
                  <a:lnTo>
                    <a:pt x="30619" y="277342"/>
                  </a:lnTo>
                  <a:lnTo>
                    <a:pt x="30619" y="0"/>
                  </a:lnTo>
                  <a:close/>
                </a:path>
              </a:pathLst>
            </a:custGeom>
            <a:solidFill>
              <a:srgbClr val="FFE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8017" y="6600849"/>
              <a:ext cx="3105150" cy="28575"/>
            </a:xfrm>
            <a:custGeom>
              <a:avLst/>
              <a:gdLst/>
              <a:ahLst/>
              <a:cxnLst/>
              <a:rect l="l" t="t" r="r" b="b"/>
              <a:pathLst>
                <a:path w="3105150" h="28575">
                  <a:moveTo>
                    <a:pt x="0" y="0"/>
                  </a:moveTo>
                  <a:lnTo>
                    <a:pt x="3104883" y="0"/>
                  </a:lnTo>
                </a:path>
                <a:path w="3105150" h="28575">
                  <a:moveTo>
                    <a:pt x="0" y="0"/>
                  </a:moveTo>
                  <a:lnTo>
                    <a:pt x="0" y="28549"/>
                  </a:lnTo>
                </a:path>
                <a:path w="3105150" h="28575">
                  <a:moveTo>
                    <a:pt x="620687" y="0"/>
                  </a:moveTo>
                  <a:lnTo>
                    <a:pt x="620687" y="28549"/>
                  </a:lnTo>
                </a:path>
                <a:path w="3105150" h="28575">
                  <a:moveTo>
                    <a:pt x="1242009" y="0"/>
                  </a:moveTo>
                  <a:lnTo>
                    <a:pt x="1242009" y="28549"/>
                  </a:lnTo>
                </a:path>
                <a:path w="3105150" h="28575">
                  <a:moveTo>
                    <a:pt x="1863242" y="0"/>
                  </a:moveTo>
                  <a:lnTo>
                    <a:pt x="1863242" y="28549"/>
                  </a:lnTo>
                </a:path>
                <a:path w="3105150" h="28575">
                  <a:moveTo>
                    <a:pt x="2483650" y="0"/>
                  </a:moveTo>
                  <a:lnTo>
                    <a:pt x="2483650" y="28549"/>
                  </a:lnTo>
                </a:path>
                <a:path w="3105150" h="28575">
                  <a:moveTo>
                    <a:pt x="3104883" y="0"/>
                  </a:moveTo>
                  <a:lnTo>
                    <a:pt x="3104883" y="28549"/>
                  </a:lnTo>
                </a:path>
              </a:pathLst>
            </a:custGeom>
            <a:ln w="5626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4533366" y="4965433"/>
            <a:ext cx="49530" cy="277495"/>
          </a:xfrm>
          <a:custGeom>
            <a:avLst/>
            <a:gdLst/>
            <a:ahLst/>
            <a:cxnLst/>
            <a:rect l="l" t="t" r="r" b="b"/>
            <a:pathLst>
              <a:path w="49529" h="277495">
                <a:moveTo>
                  <a:pt x="49529" y="0"/>
                </a:moveTo>
                <a:lnTo>
                  <a:pt x="0" y="0"/>
                </a:lnTo>
                <a:lnTo>
                  <a:pt x="0" y="277342"/>
                </a:lnTo>
                <a:lnTo>
                  <a:pt x="49529" y="277342"/>
                </a:lnTo>
                <a:lnTo>
                  <a:pt x="49529" y="0"/>
                </a:lnTo>
                <a:close/>
              </a:path>
            </a:pathLst>
          </a:custGeom>
          <a:solidFill>
            <a:srgbClr val="FFE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53178" y="5297703"/>
            <a:ext cx="29845" cy="277495"/>
          </a:xfrm>
          <a:custGeom>
            <a:avLst/>
            <a:gdLst/>
            <a:ahLst/>
            <a:cxnLst/>
            <a:rect l="l" t="t" r="r" b="b"/>
            <a:pathLst>
              <a:path w="29845" h="277495">
                <a:moveTo>
                  <a:pt x="29717" y="0"/>
                </a:moveTo>
                <a:lnTo>
                  <a:pt x="0" y="0"/>
                </a:lnTo>
                <a:lnTo>
                  <a:pt x="0" y="277342"/>
                </a:lnTo>
                <a:lnTo>
                  <a:pt x="29717" y="277342"/>
                </a:lnTo>
                <a:lnTo>
                  <a:pt x="29717" y="0"/>
                </a:lnTo>
                <a:close/>
              </a:path>
            </a:pathLst>
          </a:custGeom>
          <a:solidFill>
            <a:srgbClr val="FFE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478013" y="4965433"/>
            <a:ext cx="1271905" cy="277495"/>
          </a:xfrm>
          <a:prstGeom prst="rect">
            <a:avLst/>
          </a:prstGeom>
          <a:solidFill>
            <a:srgbClr val="815C00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650" b="1" spc="-5" dirty="0">
                <a:solidFill>
                  <a:srgbClr val="FFFFFF"/>
                </a:solidFill>
                <a:latin typeface="Roboto"/>
                <a:cs typeface="Roboto"/>
              </a:rPr>
              <a:t>41%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78013" y="5297703"/>
            <a:ext cx="1370330" cy="277495"/>
          </a:xfrm>
          <a:prstGeom prst="rect">
            <a:avLst/>
          </a:prstGeom>
          <a:solidFill>
            <a:srgbClr val="815C0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44%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78013" y="5963056"/>
            <a:ext cx="1288415" cy="277495"/>
          </a:xfrm>
          <a:prstGeom prst="rect">
            <a:avLst/>
          </a:prstGeom>
          <a:solidFill>
            <a:srgbClr val="815C0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41%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78025" y="6296228"/>
            <a:ext cx="1377315" cy="277495"/>
          </a:xfrm>
          <a:prstGeom prst="rect">
            <a:avLst/>
          </a:prstGeom>
          <a:solidFill>
            <a:srgbClr val="815C0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44%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49740" y="4965433"/>
            <a:ext cx="428625" cy="277495"/>
          </a:xfrm>
          <a:prstGeom prst="rect">
            <a:avLst/>
          </a:prstGeom>
          <a:solidFill>
            <a:srgbClr val="C18900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</a:pPr>
            <a:r>
              <a:rPr sz="650" b="1" spc="-5" dirty="0">
                <a:solidFill>
                  <a:srgbClr val="FFFFFF"/>
                </a:solidFill>
                <a:latin typeface="Roboto"/>
                <a:cs typeface="Roboto"/>
              </a:rPr>
              <a:t>14%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47886" y="5297703"/>
            <a:ext cx="419100" cy="277495"/>
          </a:xfrm>
          <a:prstGeom prst="rect">
            <a:avLst/>
          </a:prstGeom>
          <a:solidFill>
            <a:srgbClr val="C1890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</a:pP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13%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04421" y="6035913"/>
            <a:ext cx="18288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15%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86530" y="6368735"/>
            <a:ext cx="18288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14%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78365" y="4965433"/>
            <a:ext cx="1145540" cy="277495"/>
          </a:xfrm>
          <a:prstGeom prst="rect">
            <a:avLst/>
          </a:prstGeom>
          <a:solidFill>
            <a:srgbClr val="FFB703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66516" y="5297703"/>
            <a:ext cx="1190625" cy="277495"/>
          </a:xfrm>
          <a:prstGeom prst="rect">
            <a:avLst/>
          </a:prstGeom>
          <a:solidFill>
            <a:srgbClr val="FFB70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38%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87878" y="6035913"/>
            <a:ext cx="18288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36%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86045" y="6368735"/>
            <a:ext cx="18288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23575" y="4965433"/>
            <a:ext cx="210185" cy="277495"/>
          </a:xfrm>
          <a:prstGeom prst="rect">
            <a:avLst/>
          </a:prstGeom>
          <a:solidFill>
            <a:srgbClr val="FFD368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7%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56836" y="5297703"/>
            <a:ext cx="112395" cy="277495"/>
          </a:xfrm>
          <a:prstGeom prst="rect">
            <a:avLst/>
          </a:prstGeom>
          <a:solidFill>
            <a:srgbClr val="FFD368"/>
          </a:solidFill>
        </p:spPr>
        <p:txBody>
          <a:bodyPr vert="horz" wrap="square" lIns="0" tIns="5080" rIns="0" bIns="0" rtlCol="0">
            <a:spAutoFit/>
          </a:bodyPr>
          <a:lstStyle/>
          <a:p>
            <a:pPr marR="12065">
              <a:lnSpc>
                <a:spcPct val="100000"/>
              </a:lnSpc>
              <a:spcBef>
                <a:spcPts val="40"/>
              </a:spcBef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3%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364113" y="6035913"/>
            <a:ext cx="33274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6%  </a:t>
            </a:r>
            <a:r>
              <a:rPr sz="650" b="1" spc="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2%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36042" y="6368735"/>
            <a:ext cx="28321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3%</a:t>
            </a:r>
            <a:r>
              <a:rPr sz="650" b="1" spc="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1%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66150" y="5037408"/>
            <a:ext cx="13462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2%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85780" y="5370434"/>
            <a:ext cx="13462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dirty="0">
                <a:solidFill>
                  <a:srgbClr val="231F20"/>
                </a:solidFill>
                <a:latin typeface="Roboto"/>
                <a:cs typeface="Roboto"/>
              </a:rPr>
              <a:t>1%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07237" y="6641599"/>
            <a:ext cx="14097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8330" algn="l"/>
                <a:tab pos="1229360" algn="l"/>
              </a:tabLst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	20%	40%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45284" y="6641599"/>
            <a:ext cx="19304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60%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66417" y="6641599"/>
            <a:ext cx="19304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80%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62288" y="6641599"/>
            <a:ext cx="24384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100%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2135" y="4974537"/>
            <a:ext cx="746760" cy="241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7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165</a:t>
            </a:r>
            <a:r>
              <a:rPr sz="7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560</a:t>
            </a:r>
            <a:r>
              <a:rPr sz="7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62142" y="5307565"/>
            <a:ext cx="746125" cy="24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Hor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7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674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720</a:t>
            </a:r>
            <a:r>
              <a:rPr sz="7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2142" y="5973019"/>
            <a:ext cx="746125" cy="24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7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162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370</a:t>
            </a:r>
            <a:r>
              <a:rPr sz="7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62130" y="6305331"/>
            <a:ext cx="746760" cy="241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Hor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7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643</a:t>
            </a:r>
            <a:r>
              <a:rPr sz="7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190</a:t>
            </a:r>
            <a:r>
              <a:rPr sz="7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7850" y="5156972"/>
            <a:ext cx="131445" cy="22796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7850" y="6154217"/>
            <a:ext cx="131445" cy="22923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2013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36371" y="69909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615" y="0"/>
                </a:moveTo>
                <a:lnTo>
                  <a:pt x="0" y="0"/>
                </a:lnTo>
                <a:lnTo>
                  <a:pt x="0" y="48615"/>
                </a:lnTo>
                <a:lnTo>
                  <a:pt x="48615" y="48615"/>
                </a:lnTo>
                <a:lnTo>
                  <a:pt x="48615" y="0"/>
                </a:lnTo>
                <a:close/>
              </a:path>
            </a:pathLst>
          </a:custGeom>
          <a:solidFill>
            <a:srgbClr val="815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3931" y="6940337"/>
            <a:ext cx="123571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7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Sous-peuplement</a:t>
            </a:r>
            <a:r>
              <a:rPr sz="7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prononcé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125726" y="69909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615" y="0"/>
                </a:moveTo>
                <a:lnTo>
                  <a:pt x="0" y="0"/>
                </a:lnTo>
                <a:lnTo>
                  <a:pt x="0" y="48615"/>
                </a:lnTo>
                <a:lnTo>
                  <a:pt x="48615" y="48615"/>
                </a:lnTo>
                <a:lnTo>
                  <a:pt x="48615" y="0"/>
                </a:lnTo>
                <a:close/>
              </a:path>
            </a:pathLst>
          </a:custGeom>
          <a:solidFill>
            <a:srgbClr val="C1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183526" y="6940337"/>
            <a:ext cx="116522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7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Sous-peuplement</a:t>
            </a:r>
            <a:r>
              <a:rPr sz="7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modéré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515042" y="69909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615" y="0"/>
                </a:moveTo>
                <a:lnTo>
                  <a:pt x="0" y="0"/>
                </a:lnTo>
                <a:lnTo>
                  <a:pt x="0" y="48615"/>
                </a:lnTo>
                <a:lnTo>
                  <a:pt x="48615" y="48615"/>
                </a:lnTo>
                <a:lnTo>
                  <a:pt x="48615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573119" y="6940337"/>
            <a:ext cx="90995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7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Situation</a:t>
            </a:r>
            <a:r>
              <a:rPr sz="7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"normale"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36371" y="720623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615" y="0"/>
                </a:moveTo>
                <a:lnTo>
                  <a:pt x="0" y="0"/>
                </a:lnTo>
                <a:lnTo>
                  <a:pt x="0" y="48615"/>
                </a:lnTo>
                <a:lnTo>
                  <a:pt x="48615" y="48615"/>
                </a:lnTo>
                <a:lnTo>
                  <a:pt x="48615" y="0"/>
                </a:lnTo>
                <a:close/>
              </a:path>
            </a:pathLst>
          </a:custGeom>
          <a:solidFill>
            <a:srgbClr val="FFD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93931" y="7155548"/>
            <a:ext cx="105791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7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Surpeuplement</a:t>
            </a:r>
            <a:r>
              <a:rPr sz="7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modéré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125726" y="720623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615" y="0"/>
                </a:moveTo>
                <a:lnTo>
                  <a:pt x="0" y="0"/>
                </a:lnTo>
                <a:lnTo>
                  <a:pt x="0" y="48615"/>
                </a:lnTo>
                <a:lnTo>
                  <a:pt x="48615" y="48615"/>
                </a:lnTo>
                <a:lnTo>
                  <a:pt x="48615" y="0"/>
                </a:lnTo>
                <a:close/>
              </a:path>
            </a:pathLst>
          </a:custGeom>
          <a:solidFill>
            <a:srgbClr val="FFE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183526" y="7155548"/>
            <a:ext cx="112331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7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Surpeuplement</a:t>
            </a:r>
            <a:r>
              <a:rPr sz="7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accentué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409870" y="435955"/>
            <a:ext cx="922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800" b="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b="0" dirty="0">
                <a:solidFill>
                  <a:srgbClr val="231F20"/>
                </a:solidFill>
                <a:latin typeface="Roboto"/>
                <a:cs typeface="Roboto"/>
              </a:rPr>
              <a:t>8% </a:t>
            </a:r>
            <a:r>
              <a:rPr sz="1800" b="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800" b="0" dirty="0">
                <a:solidFill>
                  <a:srgbClr val="231F20"/>
                </a:solidFill>
                <a:latin typeface="Roboto"/>
                <a:cs typeface="Roboto"/>
              </a:rPr>
              <a:t>logements sont sur-occupés</a:t>
            </a:r>
            <a:r>
              <a:rPr sz="1800" b="0" spc="-5" dirty="0">
                <a:solidFill>
                  <a:srgbClr val="231F20"/>
                </a:solidFill>
                <a:latin typeface="Roboto"/>
                <a:cs typeface="Roboto"/>
              </a:rPr>
              <a:t> dans </a:t>
            </a:r>
            <a:r>
              <a:rPr sz="1800" b="0" dirty="0">
                <a:solidFill>
                  <a:srgbClr val="231F20"/>
                </a:solidFill>
                <a:latin typeface="Roboto"/>
                <a:cs typeface="Roboto"/>
              </a:rPr>
              <a:t>les QP </a:t>
            </a:r>
            <a:r>
              <a:rPr sz="1800" b="0" spc="-10" dirty="0">
                <a:solidFill>
                  <a:srgbClr val="231F20"/>
                </a:solidFill>
                <a:latin typeface="Roboto"/>
                <a:cs typeface="Roboto"/>
              </a:rPr>
              <a:t>avec</a:t>
            </a:r>
            <a:r>
              <a:rPr sz="1800" b="0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1800" b="0" spc="-10" dirty="0">
                <a:solidFill>
                  <a:srgbClr val="231F20"/>
                </a:solidFill>
                <a:latin typeface="Roboto"/>
                <a:cs typeface="Roboto"/>
              </a:rPr>
              <a:t> très</a:t>
            </a:r>
            <a:r>
              <a:rPr sz="1800" b="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b="0" dirty="0">
                <a:solidFill>
                  <a:srgbClr val="231F20"/>
                </a:solidFill>
                <a:latin typeface="Roboto"/>
                <a:cs typeface="Roboto"/>
              </a:rPr>
              <a:t>forts </a:t>
            </a:r>
            <a:r>
              <a:rPr sz="1800" b="0" spc="-5" dirty="0">
                <a:solidFill>
                  <a:srgbClr val="231F20"/>
                </a:solidFill>
                <a:latin typeface="Roboto"/>
                <a:cs typeface="Roboto"/>
              </a:rPr>
              <a:t>écarts</a:t>
            </a:r>
            <a:r>
              <a:rPr sz="1800" b="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b="0" spc="-10" dirty="0">
                <a:solidFill>
                  <a:srgbClr val="231F20"/>
                </a:solidFill>
                <a:latin typeface="Roboto"/>
                <a:cs typeface="Roboto"/>
              </a:rPr>
              <a:t>entre</a:t>
            </a:r>
            <a:r>
              <a:rPr sz="1800" b="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b="0" dirty="0">
                <a:solidFill>
                  <a:srgbClr val="231F20"/>
                </a:solidFill>
                <a:latin typeface="Roboto"/>
                <a:cs typeface="Roboto"/>
              </a:rPr>
              <a:t>quartiers.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09870" y="826871"/>
            <a:ext cx="9535160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8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8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l’instant</a:t>
            </a:r>
            <a:r>
              <a:rPr sz="18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18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d’évolution</a:t>
            </a:r>
            <a:r>
              <a:rPr sz="18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18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surpeuplement,</a:t>
            </a:r>
            <a:r>
              <a:rPr sz="18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mais</a:t>
            </a:r>
            <a:r>
              <a:rPr sz="18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avec</a:t>
            </a:r>
            <a:r>
              <a:rPr sz="18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8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progression</a:t>
            </a:r>
            <a:r>
              <a:rPr sz="18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18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nombre</a:t>
            </a:r>
            <a:r>
              <a:rPr sz="18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800" spc="-4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par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logement...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458117" y="2205926"/>
            <a:ext cx="2119630" cy="815975"/>
          </a:xfrm>
          <a:custGeom>
            <a:avLst/>
            <a:gdLst/>
            <a:ahLst/>
            <a:cxnLst/>
            <a:rect l="l" t="t" r="r" b="b"/>
            <a:pathLst>
              <a:path w="2119629" h="815975">
                <a:moveTo>
                  <a:pt x="2119401" y="0"/>
                </a:moveTo>
                <a:lnTo>
                  <a:pt x="0" y="0"/>
                </a:lnTo>
                <a:lnTo>
                  <a:pt x="0" y="815517"/>
                </a:lnTo>
                <a:lnTo>
                  <a:pt x="2119401" y="815517"/>
                </a:lnTo>
                <a:lnTo>
                  <a:pt x="2119401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3" name="object 83"/>
          <p:cNvGraphicFramePr>
            <a:graphicFrameLocks noGrp="1"/>
          </p:cNvGraphicFramePr>
          <p:nvPr/>
        </p:nvGraphicFramePr>
        <p:xfrm>
          <a:off x="5458117" y="4141723"/>
          <a:ext cx="2550795" cy="1733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977">
                <a:tc>
                  <a:txBody>
                    <a:bodyPr/>
                    <a:lstStyle/>
                    <a:p>
                      <a:pPr marL="107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Rochefort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 Le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Petit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Marseille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9050">
                      <a:solidFill>
                        <a:srgbClr val="EDE4E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15,1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L w="19050">
                      <a:solidFill>
                        <a:srgbClr val="EDE4EA"/>
                      </a:solidFill>
                      <a:prstDash val="solid"/>
                    </a:lnL>
                    <a:solidFill>
                      <a:srgbClr val="EB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6">
                <a:tc>
                  <a:txBody>
                    <a:bodyPr/>
                    <a:lstStyle/>
                    <a:p>
                      <a:pPr marL="107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Les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Coutures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26,5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solidFill>
                      <a:srgbClr val="EB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16">
                <a:tc>
                  <a:txBody>
                    <a:bodyPr/>
                    <a:lstStyle/>
                    <a:p>
                      <a:pPr marL="107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Bergerac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Nord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9050">
                      <a:solidFill>
                        <a:srgbClr val="F4EDF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32,9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4EDF1"/>
                      </a:solidFill>
                      <a:prstDash val="solid"/>
                    </a:lnL>
                    <a:solidFill>
                      <a:srgbClr val="EB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16">
                <a:tc>
                  <a:txBody>
                    <a:bodyPr/>
                    <a:lstStyle/>
                    <a:p>
                      <a:pPr marL="107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 La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Couronne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 L'Etang Des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Moines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9050">
                      <a:solidFill>
                        <a:srgbClr val="ECE3E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L w="19050">
                      <a:solidFill>
                        <a:srgbClr val="ECE3EA"/>
                      </a:solidFill>
                      <a:prstDash val="solid"/>
                    </a:lnL>
                    <a:solidFill>
                      <a:srgbClr val="EB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16">
                <a:tc>
                  <a:txBody>
                    <a:bodyPr/>
                    <a:lstStyle/>
                    <a:p>
                      <a:pPr marL="107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Gradignan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Malartic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9050">
                      <a:solidFill>
                        <a:srgbClr val="F0EAE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16,8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0EAED"/>
                      </a:solidFill>
                      <a:prstDash val="solid"/>
                    </a:lnL>
                    <a:solidFill>
                      <a:srgbClr val="EB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16">
                <a:tc>
                  <a:txBody>
                    <a:bodyPr/>
                    <a:lstStyle/>
                    <a:p>
                      <a:pPr marL="107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Tonneins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 Coeur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ville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9050">
                      <a:solidFill>
                        <a:srgbClr val="F6F1F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23,2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6F1F4"/>
                      </a:solidFill>
                      <a:prstDash val="solid"/>
                    </a:lnL>
                    <a:solidFill>
                      <a:srgbClr val="EB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51">
                <a:tc>
                  <a:txBody>
                    <a:bodyPr/>
                    <a:lstStyle/>
                    <a:p>
                      <a:pPr marL="107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 Mérignac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Yser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 Pont De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Madame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9050">
                      <a:solidFill>
                        <a:srgbClr val="E9DCE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22,0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L w="19050">
                      <a:solidFill>
                        <a:srgbClr val="E9DCE3"/>
                      </a:solidFill>
                      <a:prstDash val="solid"/>
                    </a:lnL>
                    <a:solidFill>
                      <a:srgbClr val="EB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781">
                <a:tc>
                  <a:txBody>
                    <a:bodyPr/>
                    <a:lstStyle/>
                    <a:p>
                      <a:pPr marL="10795">
                        <a:lnSpc>
                          <a:spcPts val="695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Saint-Michel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19050">
                      <a:solidFill>
                        <a:srgbClr val="EADEE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695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38,3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19050">
                      <a:solidFill>
                        <a:srgbClr val="EADEE4"/>
                      </a:solidFill>
                      <a:prstDash val="solid"/>
                    </a:lnL>
                    <a:solidFill>
                      <a:srgbClr val="EE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082">
                <a:tc>
                  <a:txBody>
                    <a:bodyPr/>
                    <a:lstStyle/>
                    <a:p>
                      <a:pPr marL="10795">
                        <a:lnSpc>
                          <a:spcPts val="70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 Sainte-Livrade-sur-Lot -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Bastide au bord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du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Lot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R w="19050">
                      <a:solidFill>
                        <a:srgbClr val="F8F4F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705"/>
                        </a:lnSpc>
                        <a:spcBef>
                          <a:spcPts val="10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28,7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8F4F6"/>
                      </a:solidFill>
                      <a:prstDash val="solid"/>
                    </a:lnL>
                    <a:solidFill>
                      <a:srgbClr val="EE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568">
                <a:tc>
                  <a:txBody>
                    <a:bodyPr/>
                    <a:lstStyle/>
                    <a:p>
                      <a:pPr marL="107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Coutras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 Quartier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Du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centre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13,6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D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2012">
                <a:tc>
                  <a:txBody>
                    <a:bodyPr/>
                    <a:lstStyle/>
                    <a:p>
                      <a:pPr marL="10795">
                        <a:lnSpc>
                          <a:spcPts val="700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de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Nouvelle-Aquitaine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7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39,7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911">
                <a:tc>
                  <a:txBody>
                    <a:bodyPr/>
                    <a:lstStyle/>
                    <a:p>
                      <a:pPr marL="10795">
                        <a:lnSpc>
                          <a:spcPts val="7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Hors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QP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7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19,7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923">
                <a:tc>
                  <a:txBody>
                    <a:bodyPr/>
                    <a:lstStyle/>
                    <a:p>
                      <a:pPr marL="107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15,2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911">
                <a:tc>
                  <a:txBody>
                    <a:bodyPr/>
                    <a:lstStyle/>
                    <a:p>
                      <a:pPr marL="107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Communes de Nouvelle-Aquitaine ayant un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25,0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917">
                <a:tc>
                  <a:txBody>
                    <a:bodyPr/>
                    <a:lstStyle/>
                    <a:p>
                      <a:pPr marL="107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 QP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34,8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923">
                <a:tc>
                  <a:txBody>
                    <a:bodyPr/>
                    <a:lstStyle/>
                    <a:p>
                      <a:pPr marL="107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 ne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 de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23,6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873">
                <a:tc>
                  <a:txBody>
                    <a:bodyPr/>
                    <a:lstStyle/>
                    <a:p>
                      <a:pPr marL="107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600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24,1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4" name="object 84"/>
          <p:cNvSpPr txBox="1"/>
          <p:nvPr/>
        </p:nvSpPr>
        <p:spPr>
          <a:xfrm>
            <a:off x="5456741" y="2998444"/>
            <a:ext cx="1798955" cy="10452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Sud</a:t>
            </a:r>
            <a:endParaRPr sz="600">
              <a:latin typeface="Roboto"/>
              <a:cs typeface="Roboto"/>
            </a:endParaRPr>
          </a:p>
          <a:p>
            <a:pPr marL="12700" marR="481965">
              <a:lnSpc>
                <a:spcPct val="111500"/>
              </a:lnSpc>
              <a:spcBef>
                <a:spcPts val="5"/>
              </a:spcBef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 Agen, Pont-du-Casse - Montanou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 Soyaux -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Champ De Manoeuvre</a:t>
            </a:r>
            <a:endParaRPr sz="600">
              <a:latin typeface="Roboto"/>
              <a:cs typeface="Roboto"/>
            </a:endParaRPr>
          </a:p>
          <a:p>
            <a:pPr marL="12700" marR="5080">
              <a:lnSpc>
                <a:spcPct val="11150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 Poitiers,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Saint-Benoît -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Clos Gauthier les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Sables </a:t>
            </a:r>
            <a:r>
              <a:rPr sz="6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 Niort -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Tour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Chabot Gavacherie</a:t>
            </a:r>
            <a:endParaRPr sz="600">
              <a:latin typeface="Roboto"/>
              <a:cs typeface="Roboto"/>
            </a:endParaRPr>
          </a:p>
          <a:p>
            <a:pPr marL="12700" marR="947419">
              <a:lnSpc>
                <a:spcPct val="11150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 Niort - Clou Bouchet </a:t>
            </a:r>
            <a:r>
              <a:rPr sz="600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 Bel Air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Buxerolles,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Provence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 Lac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Renardières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Ozon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772787" y="2481335"/>
            <a:ext cx="1705610" cy="2362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80"/>
              </a:spcBef>
            </a:pP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6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600" i="1" dirty="0">
                <a:solidFill>
                  <a:srgbClr val="FFFFFF"/>
                </a:solidFill>
                <a:latin typeface="Roboto"/>
                <a:cs typeface="Roboto"/>
              </a:rPr>
              <a:t>(triés</a:t>
            </a:r>
            <a:r>
              <a:rPr sz="600" i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i="1" dirty="0">
                <a:solidFill>
                  <a:srgbClr val="FFFFFF"/>
                </a:solidFill>
                <a:latin typeface="Roboto"/>
                <a:cs typeface="Roboto"/>
              </a:rPr>
              <a:t>à partir</a:t>
            </a:r>
            <a:r>
              <a:rPr sz="600" i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i="1" dirty="0">
                <a:solidFill>
                  <a:srgbClr val="FFFFFF"/>
                </a:solidFill>
                <a:latin typeface="Roboto"/>
                <a:cs typeface="Roboto"/>
              </a:rPr>
              <a:t>de la part</a:t>
            </a:r>
            <a:r>
              <a:rPr sz="600" i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i="1" dirty="0">
                <a:solidFill>
                  <a:srgbClr val="FFFFFF"/>
                </a:solidFill>
                <a:latin typeface="Roboto"/>
                <a:cs typeface="Roboto"/>
              </a:rPr>
              <a:t>des mineurs</a:t>
            </a:r>
            <a:r>
              <a:rPr sz="600" i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i="1" dirty="0">
                <a:solidFill>
                  <a:srgbClr val="FFFFFF"/>
                </a:solidFill>
                <a:latin typeface="Roboto"/>
                <a:cs typeface="Roboto"/>
              </a:rPr>
              <a:t>vulnérables)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577531" y="2205926"/>
            <a:ext cx="431800" cy="815975"/>
          </a:xfrm>
          <a:custGeom>
            <a:avLst/>
            <a:gdLst/>
            <a:ahLst/>
            <a:cxnLst/>
            <a:rect l="l" t="t" r="r" b="b"/>
            <a:pathLst>
              <a:path w="431800" h="815975">
                <a:moveTo>
                  <a:pt x="431520" y="0"/>
                </a:moveTo>
                <a:lnTo>
                  <a:pt x="0" y="0"/>
                </a:lnTo>
                <a:lnTo>
                  <a:pt x="0" y="815517"/>
                </a:lnTo>
                <a:lnTo>
                  <a:pt x="431520" y="815517"/>
                </a:lnTo>
                <a:lnTo>
                  <a:pt x="431520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7577531" y="3122333"/>
            <a:ext cx="431800" cy="918844"/>
            <a:chOff x="7577531" y="3122333"/>
            <a:chExt cx="431800" cy="918844"/>
          </a:xfrm>
        </p:grpSpPr>
        <p:sp>
          <p:nvSpPr>
            <p:cNvPr id="88" name="object 88"/>
            <p:cNvSpPr/>
            <p:nvPr/>
          </p:nvSpPr>
          <p:spPr>
            <a:xfrm>
              <a:off x="7577531" y="3122333"/>
              <a:ext cx="14604" cy="103505"/>
            </a:xfrm>
            <a:custGeom>
              <a:avLst/>
              <a:gdLst/>
              <a:ahLst/>
              <a:cxnLst/>
              <a:rect l="l" t="t" r="r" b="b"/>
              <a:pathLst>
                <a:path w="14604" h="103505">
                  <a:moveTo>
                    <a:pt x="0" y="102933"/>
                  </a:moveTo>
                  <a:lnTo>
                    <a:pt x="14554" y="102933"/>
                  </a:lnTo>
                  <a:lnTo>
                    <a:pt x="14554" y="0"/>
                  </a:lnTo>
                  <a:lnTo>
                    <a:pt x="0" y="0"/>
                  </a:lnTo>
                  <a:lnTo>
                    <a:pt x="0" y="102933"/>
                  </a:lnTo>
                  <a:close/>
                </a:path>
              </a:pathLst>
            </a:custGeom>
            <a:solidFill>
              <a:srgbClr val="C5A3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577531" y="3224288"/>
              <a:ext cx="15875" cy="103505"/>
            </a:xfrm>
            <a:custGeom>
              <a:avLst/>
              <a:gdLst/>
              <a:ahLst/>
              <a:cxnLst/>
              <a:rect l="l" t="t" r="r" b="b"/>
              <a:pathLst>
                <a:path w="15875" h="103504">
                  <a:moveTo>
                    <a:pt x="15582" y="0"/>
                  </a:moveTo>
                  <a:lnTo>
                    <a:pt x="0" y="0"/>
                  </a:lnTo>
                  <a:lnTo>
                    <a:pt x="0" y="103149"/>
                  </a:lnTo>
                  <a:lnTo>
                    <a:pt x="15582" y="103149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EBD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577531" y="3326422"/>
              <a:ext cx="15875" cy="103505"/>
            </a:xfrm>
            <a:custGeom>
              <a:avLst/>
              <a:gdLst/>
              <a:ahLst/>
              <a:cxnLst/>
              <a:rect l="l" t="t" r="r" b="b"/>
              <a:pathLst>
                <a:path w="15875" h="103504">
                  <a:moveTo>
                    <a:pt x="15582" y="0"/>
                  </a:moveTo>
                  <a:lnTo>
                    <a:pt x="0" y="0"/>
                  </a:lnTo>
                  <a:lnTo>
                    <a:pt x="0" y="102946"/>
                  </a:lnTo>
                  <a:lnTo>
                    <a:pt x="15582" y="102946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FC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592085" y="3326422"/>
              <a:ext cx="417195" cy="103505"/>
            </a:xfrm>
            <a:custGeom>
              <a:avLst/>
              <a:gdLst/>
              <a:ahLst/>
              <a:cxnLst/>
              <a:rect l="l" t="t" r="r" b="b"/>
              <a:pathLst>
                <a:path w="417195" h="103504">
                  <a:moveTo>
                    <a:pt x="416928" y="0"/>
                  </a:moveTo>
                  <a:lnTo>
                    <a:pt x="0" y="0"/>
                  </a:lnTo>
                  <a:lnTo>
                    <a:pt x="0" y="102946"/>
                  </a:lnTo>
                  <a:lnTo>
                    <a:pt x="416928" y="102946"/>
                  </a:lnTo>
                  <a:lnTo>
                    <a:pt x="416928" y="0"/>
                  </a:lnTo>
                  <a:close/>
                </a:path>
              </a:pathLst>
            </a:custGeom>
            <a:solidFill>
              <a:srgbClr val="F8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577531" y="3428339"/>
              <a:ext cx="15875" cy="103505"/>
            </a:xfrm>
            <a:custGeom>
              <a:avLst/>
              <a:gdLst/>
              <a:ahLst/>
              <a:cxnLst/>
              <a:rect l="l" t="t" r="r" b="b"/>
              <a:pathLst>
                <a:path w="15875" h="103504">
                  <a:moveTo>
                    <a:pt x="15582" y="0"/>
                  </a:moveTo>
                  <a:lnTo>
                    <a:pt x="0" y="0"/>
                  </a:lnTo>
                  <a:lnTo>
                    <a:pt x="0" y="102946"/>
                  </a:lnTo>
                  <a:lnTo>
                    <a:pt x="15582" y="102946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FB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592085" y="3428339"/>
              <a:ext cx="417195" cy="103505"/>
            </a:xfrm>
            <a:custGeom>
              <a:avLst/>
              <a:gdLst/>
              <a:ahLst/>
              <a:cxnLst/>
              <a:rect l="l" t="t" r="r" b="b"/>
              <a:pathLst>
                <a:path w="417195" h="103504">
                  <a:moveTo>
                    <a:pt x="416928" y="0"/>
                  </a:moveTo>
                  <a:lnTo>
                    <a:pt x="0" y="0"/>
                  </a:lnTo>
                  <a:lnTo>
                    <a:pt x="0" y="102946"/>
                  </a:lnTo>
                  <a:lnTo>
                    <a:pt x="416928" y="102946"/>
                  </a:lnTo>
                  <a:lnTo>
                    <a:pt x="416928" y="0"/>
                  </a:lnTo>
                  <a:close/>
                </a:path>
              </a:pathLst>
            </a:custGeom>
            <a:solidFill>
              <a:srgbClr val="FD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77531" y="3530257"/>
              <a:ext cx="15875" cy="103505"/>
            </a:xfrm>
            <a:custGeom>
              <a:avLst/>
              <a:gdLst/>
              <a:ahLst/>
              <a:cxnLst/>
              <a:rect l="l" t="t" r="r" b="b"/>
              <a:pathLst>
                <a:path w="15875" h="103504">
                  <a:moveTo>
                    <a:pt x="15582" y="0"/>
                  </a:moveTo>
                  <a:lnTo>
                    <a:pt x="0" y="0"/>
                  </a:lnTo>
                  <a:lnTo>
                    <a:pt x="0" y="102933"/>
                  </a:lnTo>
                  <a:lnTo>
                    <a:pt x="15582" y="102933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F8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92085" y="3530257"/>
              <a:ext cx="417195" cy="103505"/>
            </a:xfrm>
            <a:custGeom>
              <a:avLst/>
              <a:gdLst/>
              <a:ahLst/>
              <a:cxnLst/>
              <a:rect l="l" t="t" r="r" b="b"/>
              <a:pathLst>
                <a:path w="417195" h="103504">
                  <a:moveTo>
                    <a:pt x="416928" y="0"/>
                  </a:moveTo>
                  <a:lnTo>
                    <a:pt x="0" y="0"/>
                  </a:lnTo>
                  <a:lnTo>
                    <a:pt x="0" y="102933"/>
                  </a:lnTo>
                  <a:lnTo>
                    <a:pt x="416928" y="102933"/>
                  </a:lnTo>
                  <a:lnTo>
                    <a:pt x="416928" y="0"/>
                  </a:lnTo>
                  <a:close/>
                </a:path>
              </a:pathLst>
            </a:custGeom>
            <a:solidFill>
              <a:srgbClr val="F7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77531" y="3632174"/>
              <a:ext cx="15875" cy="103505"/>
            </a:xfrm>
            <a:custGeom>
              <a:avLst/>
              <a:gdLst/>
              <a:ahLst/>
              <a:cxnLst/>
              <a:rect l="l" t="t" r="r" b="b"/>
              <a:pathLst>
                <a:path w="15875" h="103504">
                  <a:moveTo>
                    <a:pt x="15582" y="0"/>
                  </a:moveTo>
                  <a:lnTo>
                    <a:pt x="0" y="0"/>
                  </a:lnTo>
                  <a:lnTo>
                    <a:pt x="0" y="102946"/>
                  </a:lnTo>
                  <a:lnTo>
                    <a:pt x="15582" y="102946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F7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592085" y="3632174"/>
              <a:ext cx="417195" cy="103505"/>
            </a:xfrm>
            <a:custGeom>
              <a:avLst/>
              <a:gdLst/>
              <a:ahLst/>
              <a:cxnLst/>
              <a:rect l="l" t="t" r="r" b="b"/>
              <a:pathLst>
                <a:path w="417195" h="103504">
                  <a:moveTo>
                    <a:pt x="416928" y="0"/>
                  </a:moveTo>
                  <a:lnTo>
                    <a:pt x="0" y="0"/>
                  </a:lnTo>
                  <a:lnTo>
                    <a:pt x="0" y="102946"/>
                  </a:lnTo>
                  <a:lnTo>
                    <a:pt x="416928" y="102946"/>
                  </a:lnTo>
                  <a:lnTo>
                    <a:pt x="416928" y="0"/>
                  </a:lnTo>
                  <a:close/>
                </a:path>
              </a:pathLst>
            </a:custGeom>
            <a:solidFill>
              <a:srgbClr val="F3E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577531" y="3734092"/>
              <a:ext cx="15875" cy="103505"/>
            </a:xfrm>
            <a:custGeom>
              <a:avLst/>
              <a:gdLst/>
              <a:ahLst/>
              <a:cxnLst/>
              <a:rect l="l" t="t" r="r" b="b"/>
              <a:pathLst>
                <a:path w="15875" h="103504">
                  <a:moveTo>
                    <a:pt x="15582" y="0"/>
                  </a:moveTo>
                  <a:lnTo>
                    <a:pt x="0" y="0"/>
                  </a:lnTo>
                  <a:lnTo>
                    <a:pt x="0" y="102933"/>
                  </a:lnTo>
                  <a:lnTo>
                    <a:pt x="15582" y="102933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FB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592085" y="3734092"/>
              <a:ext cx="417195" cy="103505"/>
            </a:xfrm>
            <a:custGeom>
              <a:avLst/>
              <a:gdLst/>
              <a:ahLst/>
              <a:cxnLst/>
              <a:rect l="l" t="t" r="r" b="b"/>
              <a:pathLst>
                <a:path w="417195" h="103504">
                  <a:moveTo>
                    <a:pt x="416928" y="0"/>
                  </a:moveTo>
                  <a:lnTo>
                    <a:pt x="0" y="0"/>
                  </a:lnTo>
                  <a:lnTo>
                    <a:pt x="0" y="102933"/>
                  </a:lnTo>
                  <a:lnTo>
                    <a:pt x="416928" y="102933"/>
                  </a:lnTo>
                  <a:lnTo>
                    <a:pt x="416928" y="0"/>
                  </a:lnTo>
                  <a:close/>
                </a:path>
              </a:pathLst>
            </a:custGeom>
            <a:solidFill>
              <a:srgbClr val="FB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77531" y="3835996"/>
              <a:ext cx="15875" cy="103505"/>
            </a:xfrm>
            <a:custGeom>
              <a:avLst/>
              <a:gdLst/>
              <a:ahLst/>
              <a:cxnLst/>
              <a:rect l="l" t="t" r="r" b="b"/>
              <a:pathLst>
                <a:path w="15875" h="103504">
                  <a:moveTo>
                    <a:pt x="15582" y="0"/>
                  </a:moveTo>
                  <a:lnTo>
                    <a:pt x="0" y="0"/>
                  </a:lnTo>
                  <a:lnTo>
                    <a:pt x="0" y="102946"/>
                  </a:lnTo>
                  <a:lnTo>
                    <a:pt x="15582" y="102946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FA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592085" y="3835996"/>
              <a:ext cx="417195" cy="103505"/>
            </a:xfrm>
            <a:custGeom>
              <a:avLst/>
              <a:gdLst/>
              <a:ahLst/>
              <a:cxnLst/>
              <a:rect l="l" t="t" r="r" b="b"/>
              <a:pathLst>
                <a:path w="417195" h="103504">
                  <a:moveTo>
                    <a:pt x="416928" y="0"/>
                  </a:moveTo>
                  <a:lnTo>
                    <a:pt x="0" y="0"/>
                  </a:lnTo>
                  <a:lnTo>
                    <a:pt x="0" y="102946"/>
                  </a:lnTo>
                  <a:lnTo>
                    <a:pt x="416928" y="102946"/>
                  </a:lnTo>
                  <a:lnTo>
                    <a:pt x="416928" y="0"/>
                  </a:lnTo>
                  <a:close/>
                </a:path>
              </a:pathLst>
            </a:custGeom>
            <a:solidFill>
              <a:srgbClr val="FD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77531" y="3937927"/>
              <a:ext cx="15875" cy="103505"/>
            </a:xfrm>
            <a:custGeom>
              <a:avLst/>
              <a:gdLst/>
              <a:ahLst/>
              <a:cxnLst/>
              <a:rect l="l" t="t" r="r" b="b"/>
              <a:pathLst>
                <a:path w="15875" h="103504">
                  <a:moveTo>
                    <a:pt x="15582" y="0"/>
                  </a:moveTo>
                  <a:lnTo>
                    <a:pt x="0" y="0"/>
                  </a:lnTo>
                  <a:lnTo>
                    <a:pt x="0" y="102946"/>
                  </a:lnTo>
                  <a:lnTo>
                    <a:pt x="15582" y="102946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FA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92085" y="3937927"/>
              <a:ext cx="417195" cy="103505"/>
            </a:xfrm>
            <a:custGeom>
              <a:avLst/>
              <a:gdLst/>
              <a:ahLst/>
              <a:cxnLst/>
              <a:rect l="l" t="t" r="r" b="b"/>
              <a:pathLst>
                <a:path w="417195" h="103504">
                  <a:moveTo>
                    <a:pt x="416928" y="0"/>
                  </a:moveTo>
                  <a:lnTo>
                    <a:pt x="0" y="0"/>
                  </a:lnTo>
                  <a:lnTo>
                    <a:pt x="0" y="102946"/>
                  </a:lnTo>
                  <a:lnTo>
                    <a:pt x="416928" y="102946"/>
                  </a:lnTo>
                  <a:lnTo>
                    <a:pt x="416928" y="0"/>
                  </a:lnTo>
                  <a:close/>
                </a:path>
              </a:pathLst>
            </a:custGeom>
            <a:solidFill>
              <a:srgbClr val="F7F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7597913" y="2582952"/>
            <a:ext cx="405765" cy="349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9100"/>
              </a:lnSpc>
              <a:spcBef>
                <a:spcPts val="95"/>
              </a:spcBef>
            </a:pP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L</a:t>
            </a: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ogem</a:t>
            </a: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nt  sur- </a:t>
            </a: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peuplé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621591" y="3007709"/>
            <a:ext cx="17081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61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592600" y="3122333"/>
            <a:ext cx="416559" cy="103505"/>
          </a:xfrm>
          <a:prstGeom prst="rect">
            <a:avLst/>
          </a:prstGeom>
          <a:solidFill>
            <a:srgbClr val="B992AD"/>
          </a:solidFill>
        </p:spPr>
        <p:txBody>
          <a:bodyPr vert="horz" wrap="square" lIns="0" tIns="63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5"/>
              </a:spcBef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62,0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621591" y="3211799"/>
            <a:ext cx="17081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60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621591" y="3304452"/>
            <a:ext cx="170815" cy="739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37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55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577531" y="2505684"/>
            <a:ext cx="431800" cy="7620"/>
          </a:xfrm>
          <a:custGeom>
            <a:avLst/>
            <a:gdLst/>
            <a:ahLst/>
            <a:cxnLst/>
            <a:rect l="l" t="t" r="r" b="b"/>
            <a:pathLst>
              <a:path w="431800" h="7619">
                <a:moveTo>
                  <a:pt x="431482" y="0"/>
                </a:moveTo>
                <a:lnTo>
                  <a:pt x="0" y="0"/>
                </a:lnTo>
                <a:lnTo>
                  <a:pt x="0" y="7200"/>
                </a:lnTo>
                <a:lnTo>
                  <a:pt x="431482" y="7200"/>
                </a:lnTo>
                <a:lnTo>
                  <a:pt x="43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5441299" y="1566414"/>
            <a:ext cx="3589020" cy="5105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mineurs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logement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surpeuplés</a:t>
            </a:r>
            <a:endParaRPr sz="1400">
              <a:latin typeface="Roboto"/>
              <a:cs typeface="Roboto"/>
            </a:endParaRPr>
          </a:p>
          <a:p>
            <a:pPr marL="21590">
              <a:lnSpc>
                <a:spcPct val="100000"/>
              </a:lnSpc>
              <a:spcBef>
                <a:spcPts val="390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Sou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16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fichiers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2018 - </a:t>
            </a:r>
            <a:r>
              <a:rPr sz="1000" i="1" spc="-4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raitement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 ©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Compas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DB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78181" y="443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9637" y="8864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38010" y="590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08102" y="7391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02080" y="148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2302427" y="45452"/>
            <a:ext cx="2417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cadre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vie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0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21" name="object 121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24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22" name="object 1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124" name="Image 123">
            <a:extLst>
              <a:ext uri="{FF2B5EF4-FFF2-40B4-BE49-F238E27FC236}">
                <a16:creationId xmlns:a16="http://schemas.microsoft.com/office/drawing/2014/main" id="{AD198DB7-4294-6579-9466-FB44D084DE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4868" y="1260526"/>
            <a:ext cx="4999639" cy="62450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446676"/>
            <a:ext cx="71126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Quels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enjeux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liés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à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l’isolement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dans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les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3656" y="943203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3150" y="953797"/>
            <a:ext cx="3732529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d’une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seule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personne</a:t>
            </a:r>
            <a:endParaRPr sz="1400">
              <a:latin typeface="Roboto"/>
              <a:cs typeface="Roboto"/>
            </a:endParaRPr>
          </a:p>
          <a:p>
            <a:pPr marL="2667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estimations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71805" y="2341773"/>
            <a:ext cx="3503295" cy="4485005"/>
            <a:chOff x="1771805" y="2341773"/>
            <a:chExt cx="3503295" cy="4485005"/>
          </a:xfrm>
        </p:grpSpPr>
        <p:sp>
          <p:nvSpPr>
            <p:cNvPr id="17" name="object 17"/>
            <p:cNvSpPr/>
            <p:nvPr/>
          </p:nvSpPr>
          <p:spPr>
            <a:xfrm>
              <a:off x="1793100" y="2349334"/>
              <a:ext cx="2983865" cy="226060"/>
            </a:xfrm>
            <a:custGeom>
              <a:avLst/>
              <a:gdLst/>
              <a:ahLst/>
              <a:cxnLst/>
              <a:rect l="l" t="t" r="r" b="b"/>
              <a:pathLst>
                <a:path w="2983865" h="226060">
                  <a:moveTo>
                    <a:pt x="2913748" y="154343"/>
                  </a:moveTo>
                  <a:lnTo>
                    <a:pt x="0" y="154343"/>
                  </a:lnTo>
                  <a:lnTo>
                    <a:pt x="0" y="225577"/>
                  </a:lnTo>
                  <a:lnTo>
                    <a:pt x="2913748" y="225577"/>
                  </a:lnTo>
                  <a:lnTo>
                    <a:pt x="2913748" y="154343"/>
                  </a:lnTo>
                  <a:close/>
                </a:path>
                <a:path w="2983865" h="226060">
                  <a:moveTo>
                    <a:pt x="2983446" y="0"/>
                  </a:moveTo>
                  <a:lnTo>
                    <a:pt x="0" y="0"/>
                  </a:lnTo>
                  <a:lnTo>
                    <a:pt x="0" y="72009"/>
                  </a:lnTo>
                  <a:lnTo>
                    <a:pt x="2983446" y="72009"/>
                  </a:lnTo>
                  <a:lnTo>
                    <a:pt x="2983446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00" y="2421343"/>
              <a:ext cx="2879725" cy="71755"/>
            </a:xfrm>
            <a:custGeom>
              <a:avLst/>
              <a:gdLst/>
              <a:ahLst/>
              <a:cxnLst/>
              <a:rect l="l" t="t" r="r" b="b"/>
              <a:pathLst>
                <a:path w="2879725" h="71755">
                  <a:moveTo>
                    <a:pt x="2879166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2879166" y="71234"/>
                  </a:lnTo>
                  <a:lnTo>
                    <a:pt x="2879166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93100" y="2657119"/>
              <a:ext cx="2905125" cy="71755"/>
            </a:xfrm>
            <a:custGeom>
              <a:avLst/>
              <a:gdLst/>
              <a:ahLst/>
              <a:cxnLst/>
              <a:rect l="l" t="t" r="r" b="b"/>
              <a:pathLst>
                <a:path w="2905125" h="71755">
                  <a:moveTo>
                    <a:pt x="2904858" y="0"/>
                  </a:moveTo>
                  <a:lnTo>
                    <a:pt x="0" y="0"/>
                  </a:lnTo>
                  <a:lnTo>
                    <a:pt x="0" y="71348"/>
                  </a:lnTo>
                  <a:lnTo>
                    <a:pt x="2904858" y="71348"/>
                  </a:lnTo>
                  <a:lnTo>
                    <a:pt x="2904858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93087" y="2574912"/>
              <a:ext cx="3074670" cy="226060"/>
            </a:xfrm>
            <a:custGeom>
              <a:avLst/>
              <a:gdLst/>
              <a:ahLst/>
              <a:cxnLst/>
              <a:rect l="l" t="t" r="r" b="b"/>
              <a:pathLst>
                <a:path w="3074670" h="226060">
                  <a:moveTo>
                    <a:pt x="2687421" y="0"/>
                  </a:moveTo>
                  <a:lnTo>
                    <a:pt x="12" y="0"/>
                  </a:lnTo>
                  <a:lnTo>
                    <a:pt x="12" y="71234"/>
                  </a:lnTo>
                  <a:lnTo>
                    <a:pt x="2687421" y="71234"/>
                  </a:lnTo>
                  <a:lnTo>
                    <a:pt x="2687421" y="0"/>
                  </a:lnTo>
                  <a:close/>
                </a:path>
                <a:path w="3074670" h="226060">
                  <a:moveTo>
                    <a:pt x="3074568" y="153555"/>
                  </a:moveTo>
                  <a:lnTo>
                    <a:pt x="0" y="153555"/>
                  </a:lnTo>
                  <a:lnTo>
                    <a:pt x="0" y="225450"/>
                  </a:lnTo>
                  <a:lnTo>
                    <a:pt x="3074568" y="225450"/>
                  </a:lnTo>
                  <a:lnTo>
                    <a:pt x="3074568" y="153555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93100" y="3118472"/>
              <a:ext cx="2792095" cy="226060"/>
            </a:xfrm>
            <a:custGeom>
              <a:avLst/>
              <a:gdLst/>
              <a:ahLst/>
              <a:cxnLst/>
              <a:rect l="l" t="t" r="r" b="b"/>
              <a:pathLst>
                <a:path w="2792095" h="226060">
                  <a:moveTo>
                    <a:pt x="2774886" y="154330"/>
                  </a:moveTo>
                  <a:lnTo>
                    <a:pt x="0" y="154330"/>
                  </a:lnTo>
                  <a:lnTo>
                    <a:pt x="0" y="225564"/>
                  </a:lnTo>
                  <a:lnTo>
                    <a:pt x="2774886" y="225564"/>
                  </a:lnTo>
                  <a:lnTo>
                    <a:pt x="2774886" y="154330"/>
                  </a:lnTo>
                  <a:close/>
                </a:path>
                <a:path w="2792095" h="226060">
                  <a:moveTo>
                    <a:pt x="2791790" y="0"/>
                  </a:moveTo>
                  <a:lnTo>
                    <a:pt x="0" y="0"/>
                  </a:lnTo>
                  <a:lnTo>
                    <a:pt x="0" y="72021"/>
                  </a:lnTo>
                  <a:lnTo>
                    <a:pt x="2791790" y="72021"/>
                  </a:lnTo>
                  <a:lnTo>
                    <a:pt x="2791790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93100" y="3190481"/>
              <a:ext cx="2470150" cy="71755"/>
            </a:xfrm>
            <a:custGeom>
              <a:avLst/>
              <a:gdLst/>
              <a:ahLst/>
              <a:cxnLst/>
              <a:rect l="l" t="t" r="r" b="b"/>
              <a:pathLst>
                <a:path w="2470150" h="71754">
                  <a:moveTo>
                    <a:pt x="2469959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2469959" y="71234"/>
                  </a:lnTo>
                  <a:lnTo>
                    <a:pt x="2469959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93100" y="3426256"/>
              <a:ext cx="2753360" cy="71755"/>
            </a:xfrm>
            <a:custGeom>
              <a:avLst/>
              <a:gdLst/>
              <a:ahLst/>
              <a:cxnLst/>
              <a:rect l="l" t="t" r="r" b="b"/>
              <a:pathLst>
                <a:path w="2753360" h="71754">
                  <a:moveTo>
                    <a:pt x="2752826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2752826" y="71234"/>
                  </a:lnTo>
                  <a:lnTo>
                    <a:pt x="2752826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93100" y="3344037"/>
              <a:ext cx="2370455" cy="71755"/>
            </a:xfrm>
            <a:custGeom>
              <a:avLst/>
              <a:gdLst/>
              <a:ahLst/>
              <a:cxnLst/>
              <a:rect l="l" t="t" r="r" b="b"/>
              <a:pathLst>
                <a:path w="2370454" h="71754">
                  <a:moveTo>
                    <a:pt x="2370074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2370074" y="71234"/>
                  </a:lnTo>
                  <a:lnTo>
                    <a:pt x="2370074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93100" y="3579825"/>
              <a:ext cx="2709545" cy="72390"/>
            </a:xfrm>
            <a:custGeom>
              <a:avLst/>
              <a:gdLst/>
              <a:ahLst/>
              <a:cxnLst/>
              <a:rect l="l" t="t" r="r" b="b"/>
              <a:pathLst>
                <a:path w="2709545" h="72389">
                  <a:moveTo>
                    <a:pt x="2709468" y="0"/>
                  </a:moveTo>
                  <a:lnTo>
                    <a:pt x="0" y="0"/>
                  </a:lnTo>
                  <a:lnTo>
                    <a:pt x="0" y="72009"/>
                  </a:lnTo>
                  <a:lnTo>
                    <a:pt x="2709468" y="72009"/>
                  </a:lnTo>
                  <a:lnTo>
                    <a:pt x="2709468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93100" y="3497491"/>
              <a:ext cx="2866390" cy="72390"/>
            </a:xfrm>
            <a:custGeom>
              <a:avLst/>
              <a:gdLst/>
              <a:ahLst/>
              <a:cxnLst/>
              <a:rect l="l" t="t" r="r" b="b"/>
              <a:pathLst>
                <a:path w="2866390" h="72389">
                  <a:moveTo>
                    <a:pt x="2865996" y="0"/>
                  </a:moveTo>
                  <a:lnTo>
                    <a:pt x="0" y="0"/>
                  </a:lnTo>
                  <a:lnTo>
                    <a:pt x="0" y="72009"/>
                  </a:lnTo>
                  <a:lnTo>
                    <a:pt x="2865996" y="72009"/>
                  </a:lnTo>
                  <a:lnTo>
                    <a:pt x="2865996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93100" y="3734041"/>
              <a:ext cx="2675255" cy="71755"/>
            </a:xfrm>
            <a:custGeom>
              <a:avLst/>
              <a:gdLst/>
              <a:ahLst/>
              <a:cxnLst/>
              <a:rect l="l" t="t" r="r" b="b"/>
              <a:pathLst>
                <a:path w="2675254" h="71754">
                  <a:moveTo>
                    <a:pt x="2675001" y="0"/>
                  </a:moveTo>
                  <a:lnTo>
                    <a:pt x="0" y="0"/>
                  </a:lnTo>
                  <a:lnTo>
                    <a:pt x="0" y="71348"/>
                  </a:lnTo>
                  <a:lnTo>
                    <a:pt x="2675001" y="71348"/>
                  </a:lnTo>
                  <a:lnTo>
                    <a:pt x="2675001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3087" y="3651821"/>
              <a:ext cx="2692400" cy="226060"/>
            </a:xfrm>
            <a:custGeom>
              <a:avLst/>
              <a:gdLst/>
              <a:ahLst/>
              <a:cxnLst/>
              <a:rect l="l" t="t" r="r" b="b"/>
              <a:pathLst>
                <a:path w="2692400" h="226060">
                  <a:moveTo>
                    <a:pt x="2457564" y="0"/>
                  </a:moveTo>
                  <a:lnTo>
                    <a:pt x="12" y="0"/>
                  </a:lnTo>
                  <a:lnTo>
                    <a:pt x="12" y="71234"/>
                  </a:lnTo>
                  <a:lnTo>
                    <a:pt x="2457564" y="71234"/>
                  </a:lnTo>
                  <a:lnTo>
                    <a:pt x="2457564" y="0"/>
                  </a:lnTo>
                  <a:close/>
                </a:path>
                <a:path w="2692400" h="226060">
                  <a:moveTo>
                    <a:pt x="2691917" y="153568"/>
                  </a:moveTo>
                  <a:lnTo>
                    <a:pt x="0" y="153568"/>
                  </a:lnTo>
                  <a:lnTo>
                    <a:pt x="0" y="225463"/>
                  </a:lnTo>
                  <a:lnTo>
                    <a:pt x="2691917" y="225463"/>
                  </a:lnTo>
                  <a:lnTo>
                    <a:pt x="2691917" y="153568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3087" y="4041825"/>
              <a:ext cx="1500505" cy="225425"/>
            </a:xfrm>
            <a:custGeom>
              <a:avLst/>
              <a:gdLst/>
              <a:ahLst/>
              <a:cxnLst/>
              <a:rect l="l" t="t" r="r" b="b"/>
              <a:pathLst>
                <a:path w="1500504" h="225425">
                  <a:moveTo>
                    <a:pt x="1491513" y="153568"/>
                  </a:moveTo>
                  <a:lnTo>
                    <a:pt x="12" y="153568"/>
                  </a:lnTo>
                  <a:lnTo>
                    <a:pt x="12" y="224802"/>
                  </a:lnTo>
                  <a:lnTo>
                    <a:pt x="1491513" y="224802"/>
                  </a:lnTo>
                  <a:lnTo>
                    <a:pt x="1491513" y="153568"/>
                  </a:lnTo>
                  <a:close/>
                </a:path>
                <a:path w="1500504" h="225425">
                  <a:moveTo>
                    <a:pt x="1500390" y="0"/>
                  </a:moveTo>
                  <a:lnTo>
                    <a:pt x="0" y="0"/>
                  </a:lnTo>
                  <a:lnTo>
                    <a:pt x="0" y="71348"/>
                  </a:lnTo>
                  <a:lnTo>
                    <a:pt x="1500390" y="71348"/>
                  </a:lnTo>
                  <a:lnTo>
                    <a:pt x="1500390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3100" y="4113174"/>
              <a:ext cx="1423035" cy="71755"/>
            </a:xfrm>
            <a:custGeom>
              <a:avLst/>
              <a:gdLst/>
              <a:ahLst/>
              <a:cxnLst/>
              <a:rect l="l" t="t" r="r" b="b"/>
              <a:pathLst>
                <a:path w="1423035" h="71754">
                  <a:moveTo>
                    <a:pt x="1422463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1422463" y="71234"/>
                  </a:lnTo>
                  <a:lnTo>
                    <a:pt x="1422463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3100" y="4348949"/>
              <a:ext cx="1461770" cy="72390"/>
            </a:xfrm>
            <a:custGeom>
              <a:avLst/>
              <a:gdLst/>
              <a:ahLst/>
              <a:cxnLst/>
              <a:rect l="l" t="t" r="r" b="b"/>
              <a:pathLst>
                <a:path w="1461770" h="72389">
                  <a:moveTo>
                    <a:pt x="1461427" y="0"/>
                  </a:moveTo>
                  <a:lnTo>
                    <a:pt x="0" y="0"/>
                  </a:lnTo>
                  <a:lnTo>
                    <a:pt x="0" y="72008"/>
                  </a:lnTo>
                  <a:lnTo>
                    <a:pt x="1461427" y="72008"/>
                  </a:lnTo>
                  <a:lnTo>
                    <a:pt x="1461427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93100" y="4266628"/>
              <a:ext cx="1709420" cy="72390"/>
            </a:xfrm>
            <a:custGeom>
              <a:avLst/>
              <a:gdLst/>
              <a:ahLst/>
              <a:cxnLst/>
              <a:rect l="l" t="t" r="r" b="b"/>
              <a:pathLst>
                <a:path w="1709420" h="72389">
                  <a:moveTo>
                    <a:pt x="1708950" y="0"/>
                  </a:moveTo>
                  <a:lnTo>
                    <a:pt x="0" y="0"/>
                  </a:lnTo>
                  <a:lnTo>
                    <a:pt x="0" y="72008"/>
                  </a:lnTo>
                  <a:lnTo>
                    <a:pt x="1708950" y="72008"/>
                  </a:lnTo>
                  <a:lnTo>
                    <a:pt x="1708950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93100" y="4503178"/>
              <a:ext cx="1435100" cy="71755"/>
            </a:xfrm>
            <a:custGeom>
              <a:avLst/>
              <a:gdLst/>
              <a:ahLst/>
              <a:cxnLst/>
              <a:rect l="l" t="t" r="r" b="b"/>
              <a:pathLst>
                <a:path w="1435100" h="71754">
                  <a:moveTo>
                    <a:pt x="1434972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1434972" y="71234"/>
                  </a:lnTo>
                  <a:lnTo>
                    <a:pt x="1434972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93100" y="4420958"/>
              <a:ext cx="1609090" cy="71755"/>
            </a:xfrm>
            <a:custGeom>
              <a:avLst/>
              <a:gdLst/>
              <a:ahLst/>
              <a:cxnLst/>
              <a:rect l="l" t="t" r="r" b="b"/>
              <a:pathLst>
                <a:path w="1609089" h="71754">
                  <a:moveTo>
                    <a:pt x="1609064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1609064" y="71234"/>
                  </a:lnTo>
                  <a:lnTo>
                    <a:pt x="1609064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93100" y="4656734"/>
              <a:ext cx="1344295" cy="72390"/>
            </a:xfrm>
            <a:custGeom>
              <a:avLst/>
              <a:gdLst/>
              <a:ahLst/>
              <a:cxnLst/>
              <a:rect l="l" t="t" r="r" b="b"/>
              <a:pathLst>
                <a:path w="1344295" h="72389">
                  <a:moveTo>
                    <a:pt x="1343863" y="0"/>
                  </a:moveTo>
                  <a:lnTo>
                    <a:pt x="0" y="0"/>
                  </a:lnTo>
                  <a:lnTo>
                    <a:pt x="0" y="72009"/>
                  </a:lnTo>
                  <a:lnTo>
                    <a:pt x="1343863" y="72009"/>
                  </a:lnTo>
                  <a:lnTo>
                    <a:pt x="1343863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93100" y="4574413"/>
              <a:ext cx="1048385" cy="72390"/>
            </a:xfrm>
            <a:custGeom>
              <a:avLst/>
              <a:gdLst/>
              <a:ahLst/>
              <a:cxnLst/>
              <a:rect l="l" t="t" r="r" b="b"/>
              <a:pathLst>
                <a:path w="1048385" h="72389">
                  <a:moveTo>
                    <a:pt x="1047826" y="0"/>
                  </a:moveTo>
                  <a:lnTo>
                    <a:pt x="0" y="0"/>
                  </a:lnTo>
                  <a:lnTo>
                    <a:pt x="0" y="72008"/>
                  </a:lnTo>
                  <a:lnTo>
                    <a:pt x="1047826" y="72008"/>
                  </a:lnTo>
                  <a:lnTo>
                    <a:pt x="1047826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93100" y="4810963"/>
              <a:ext cx="1317625" cy="71755"/>
            </a:xfrm>
            <a:custGeom>
              <a:avLst/>
              <a:gdLst/>
              <a:ahLst/>
              <a:cxnLst/>
              <a:rect l="l" t="t" r="r" b="b"/>
              <a:pathLst>
                <a:path w="1317625" h="71754">
                  <a:moveTo>
                    <a:pt x="1317409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1317409" y="71234"/>
                  </a:lnTo>
                  <a:lnTo>
                    <a:pt x="1317409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93100" y="4728743"/>
              <a:ext cx="1418590" cy="71755"/>
            </a:xfrm>
            <a:custGeom>
              <a:avLst/>
              <a:gdLst/>
              <a:ahLst/>
              <a:cxnLst/>
              <a:rect l="l" t="t" r="r" b="b"/>
              <a:pathLst>
                <a:path w="1418589" h="71754">
                  <a:moveTo>
                    <a:pt x="1418069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1418069" y="71234"/>
                  </a:lnTo>
                  <a:lnTo>
                    <a:pt x="1418069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93100" y="4964518"/>
              <a:ext cx="1317625" cy="71755"/>
            </a:xfrm>
            <a:custGeom>
              <a:avLst/>
              <a:gdLst/>
              <a:ahLst/>
              <a:cxnLst/>
              <a:rect l="l" t="t" r="r" b="b"/>
              <a:pathLst>
                <a:path w="1317625" h="71754">
                  <a:moveTo>
                    <a:pt x="1317409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1317409" y="71234"/>
                  </a:lnTo>
                  <a:lnTo>
                    <a:pt x="1317409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93100" y="4882197"/>
              <a:ext cx="1326515" cy="71755"/>
            </a:xfrm>
            <a:custGeom>
              <a:avLst/>
              <a:gdLst/>
              <a:ahLst/>
              <a:cxnLst/>
              <a:rect l="l" t="t" r="r" b="b"/>
              <a:pathLst>
                <a:path w="1326514" h="71754">
                  <a:moveTo>
                    <a:pt x="1326299" y="0"/>
                  </a:moveTo>
                  <a:lnTo>
                    <a:pt x="0" y="0"/>
                  </a:lnTo>
                  <a:lnTo>
                    <a:pt x="0" y="71348"/>
                  </a:lnTo>
                  <a:lnTo>
                    <a:pt x="1326299" y="71348"/>
                  </a:lnTo>
                  <a:lnTo>
                    <a:pt x="1326299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93100" y="5118087"/>
              <a:ext cx="1213485" cy="72390"/>
            </a:xfrm>
            <a:custGeom>
              <a:avLst/>
              <a:gdLst/>
              <a:ahLst/>
              <a:cxnLst/>
              <a:rect l="l" t="t" r="r" b="b"/>
              <a:pathLst>
                <a:path w="1213485" h="72389">
                  <a:moveTo>
                    <a:pt x="1213142" y="0"/>
                  </a:moveTo>
                  <a:lnTo>
                    <a:pt x="0" y="0"/>
                  </a:lnTo>
                  <a:lnTo>
                    <a:pt x="0" y="72008"/>
                  </a:lnTo>
                  <a:lnTo>
                    <a:pt x="1213142" y="72008"/>
                  </a:lnTo>
                  <a:lnTo>
                    <a:pt x="1213142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93100" y="5035753"/>
              <a:ext cx="1426210" cy="72390"/>
            </a:xfrm>
            <a:custGeom>
              <a:avLst/>
              <a:gdLst/>
              <a:ahLst/>
              <a:cxnLst/>
              <a:rect l="l" t="t" r="r" b="b"/>
              <a:pathLst>
                <a:path w="1426210" h="72389">
                  <a:moveTo>
                    <a:pt x="1426197" y="0"/>
                  </a:moveTo>
                  <a:lnTo>
                    <a:pt x="0" y="0"/>
                  </a:lnTo>
                  <a:lnTo>
                    <a:pt x="0" y="72008"/>
                  </a:lnTo>
                  <a:lnTo>
                    <a:pt x="1426197" y="72008"/>
                  </a:lnTo>
                  <a:lnTo>
                    <a:pt x="1426197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93100" y="5272303"/>
              <a:ext cx="1200785" cy="71755"/>
            </a:xfrm>
            <a:custGeom>
              <a:avLst/>
              <a:gdLst/>
              <a:ahLst/>
              <a:cxnLst/>
              <a:rect l="l" t="t" r="r" b="b"/>
              <a:pathLst>
                <a:path w="1200785" h="71754">
                  <a:moveTo>
                    <a:pt x="1200619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1200619" y="71234"/>
                  </a:lnTo>
                  <a:lnTo>
                    <a:pt x="1200619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3100" y="5190096"/>
              <a:ext cx="1348740" cy="71755"/>
            </a:xfrm>
            <a:custGeom>
              <a:avLst/>
              <a:gdLst/>
              <a:ahLst/>
              <a:cxnLst/>
              <a:rect l="l" t="t" r="r" b="b"/>
              <a:pathLst>
                <a:path w="1348739" h="71754">
                  <a:moveTo>
                    <a:pt x="1348257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1348257" y="71234"/>
                  </a:lnTo>
                  <a:lnTo>
                    <a:pt x="1348257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93100" y="5425871"/>
              <a:ext cx="1126490" cy="72390"/>
            </a:xfrm>
            <a:custGeom>
              <a:avLst/>
              <a:gdLst/>
              <a:ahLst/>
              <a:cxnLst/>
              <a:rect l="l" t="t" r="r" b="b"/>
              <a:pathLst>
                <a:path w="1126489" h="72389">
                  <a:moveTo>
                    <a:pt x="1126426" y="0"/>
                  </a:moveTo>
                  <a:lnTo>
                    <a:pt x="0" y="0"/>
                  </a:lnTo>
                  <a:lnTo>
                    <a:pt x="0" y="72009"/>
                  </a:lnTo>
                  <a:lnTo>
                    <a:pt x="1126426" y="72009"/>
                  </a:lnTo>
                  <a:lnTo>
                    <a:pt x="1126426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93100" y="5343537"/>
              <a:ext cx="1296670" cy="226060"/>
            </a:xfrm>
            <a:custGeom>
              <a:avLst/>
              <a:gdLst/>
              <a:ahLst/>
              <a:cxnLst/>
              <a:rect l="l" t="t" r="r" b="b"/>
              <a:pathLst>
                <a:path w="1296670" h="226060">
                  <a:moveTo>
                    <a:pt x="1087564" y="154343"/>
                  </a:moveTo>
                  <a:lnTo>
                    <a:pt x="0" y="154343"/>
                  </a:lnTo>
                  <a:lnTo>
                    <a:pt x="0" y="225577"/>
                  </a:lnTo>
                  <a:lnTo>
                    <a:pt x="1087564" y="225577"/>
                  </a:lnTo>
                  <a:lnTo>
                    <a:pt x="1087564" y="154343"/>
                  </a:lnTo>
                  <a:close/>
                </a:path>
                <a:path w="1296670" h="226060">
                  <a:moveTo>
                    <a:pt x="1296123" y="0"/>
                  </a:moveTo>
                  <a:lnTo>
                    <a:pt x="0" y="0"/>
                  </a:lnTo>
                  <a:lnTo>
                    <a:pt x="0" y="72009"/>
                  </a:lnTo>
                  <a:lnTo>
                    <a:pt x="1296123" y="72009"/>
                  </a:lnTo>
                  <a:lnTo>
                    <a:pt x="1296123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93100" y="5733656"/>
              <a:ext cx="2128520" cy="226060"/>
            </a:xfrm>
            <a:custGeom>
              <a:avLst/>
              <a:gdLst/>
              <a:ahLst/>
              <a:cxnLst/>
              <a:rect l="l" t="t" r="r" b="b"/>
              <a:pathLst>
                <a:path w="2128520" h="226060">
                  <a:moveTo>
                    <a:pt x="1704555" y="154216"/>
                  </a:moveTo>
                  <a:lnTo>
                    <a:pt x="0" y="154216"/>
                  </a:lnTo>
                  <a:lnTo>
                    <a:pt x="0" y="225463"/>
                  </a:lnTo>
                  <a:lnTo>
                    <a:pt x="1704555" y="225463"/>
                  </a:lnTo>
                  <a:lnTo>
                    <a:pt x="1704555" y="154216"/>
                  </a:lnTo>
                  <a:close/>
                </a:path>
                <a:path w="2128520" h="226060">
                  <a:moveTo>
                    <a:pt x="2128482" y="0"/>
                  </a:moveTo>
                  <a:lnTo>
                    <a:pt x="0" y="0"/>
                  </a:lnTo>
                  <a:lnTo>
                    <a:pt x="0" y="71247"/>
                  </a:lnTo>
                  <a:lnTo>
                    <a:pt x="2128482" y="71247"/>
                  </a:lnTo>
                  <a:lnTo>
                    <a:pt x="2128482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93100" y="5804890"/>
              <a:ext cx="2040255" cy="226060"/>
            </a:xfrm>
            <a:custGeom>
              <a:avLst/>
              <a:gdLst/>
              <a:ahLst/>
              <a:cxnLst/>
              <a:rect l="l" t="t" r="r" b="b"/>
              <a:pathLst>
                <a:path w="2040254" h="226060">
                  <a:moveTo>
                    <a:pt x="1595894" y="154216"/>
                  </a:moveTo>
                  <a:lnTo>
                    <a:pt x="0" y="154216"/>
                  </a:lnTo>
                  <a:lnTo>
                    <a:pt x="0" y="225564"/>
                  </a:lnTo>
                  <a:lnTo>
                    <a:pt x="1595894" y="225564"/>
                  </a:lnTo>
                  <a:lnTo>
                    <a:pt x="1595894" y="154216"/>
                  </a:lnTo>
                  <a:close/>
                </a:path>
                <a:path w="2040254" h="226060">
                  <a:moveTo>
                    <a:pt x="2040229" y="0"/>
                  </a:moveTo>
                  <a:lnTo>
                    <a:pt x="0" y="0"/>
                  </a:lnTo>
                  <a:lnTo>
                    <a:pt x="0" y="72009"/>
                  </a:lnTo>
                  <a:lnTo>
                    <a:pt x="2040229" y="72009"/>
                  </a:lnTo>
                  <a:lnTo>
                    <a:pt x="2040229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93087" y="6194996"/>
              <a:ext cx="1694180" cy="226060"/>
            </a:xfrm>
            <a:custGeom>
              <a:avLst/>
              <a:gdLst/>
              <a:ahLst/>
              <a:cxnLst/>
              <a:rect l="l" t="t" r="r" b="b"/>
              <a:pathLst>
                <a:path w="1694179" h="226060">
                  <a:moveTo>
                    <a:pt x="1644307" y="0"/>
                  </a:moveTo>
                  <a:lnTo>
                    <a:pt x="12" y="0"/>
                  </a:lnTo>
                  <a:lnTo>
                    <a:pt x="12" y="71894"/>
                  </a:lnTo>
                  <a:lnTo>
                    <a:pt x="1644307" y="71894"/>
                  </a:lnTo>
                  <a:lnTo>
                    <a:pt x="1644307" y="0"/>
                  </a:lnTo>
                  <a:close/>
                </a:path>
                <a:path w="1694179" h="226060">
                  <a:moveTo>
                    <a:pt x="1693595" y="154228"/>
                  </a:moveTo>
                  <a:lnTo>
                    <a:pt x="0" y="154228"/>
                  </a:lnTo>
                  <a:lnTo>
                    <a:pt x="0" y="225463"/>
                  </a:lnTo>
                  <a:lnTo>
                    <a:pt x="1693595" y="225463"/>
                  </a:lnTo>
                  <a:lnTo>
                    <a:pt x="1693595" y="154228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93100" y="6266891"/>
              <a:ext cx="1516380" cy="71755"/>
            </a:xfrm>
            <a:custGeom>
              <a:avLst/>
              <a:gdLst/>
              <a:ahLst/>
              <a:cxnLst/>
              <a:rect l="l" t="t" r="r" b="b"/>
              <a:pathLst>
                <a:path w="1516379" h="71754">
                  <a:moveTo>
                    <a:pt x="1515757" y="0"/>
                  </a:moveTo>
                  <a:lnTo>
                    <a:pt x="0" y="0"/>
                  </a:lnTo>
                  <a:lnTo>
                    <a:pt x="0" y="71348"/>
                  </a:lnTo>
                  <a:lnTo>
                    <a:pt x="1515757" y="71348"/>
                  </a:lnTo>
                  <a:lnTo>
                    <a:pt x="1515757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93087" y="6502780"/>
              <a:ext cx="1419225" cy="72390"/>
            </a:xfrm>
            <a:custGeom>
              <a:avLst/>
              <a:gdLst/>
              <a:ahLst/>
              <a:cxnLst/>
              <a:rect l="l" t="t" r="r" b="b"/>
              <a:pathLst>
                <a:path w="1419225" h="72390">
                  <a:moveTo>
                    <a:pt x="1418844" y="0"/>
                  </a:moveTo>
                  <a:lnTo>
                    <a:pt x="0" y="0"/>
                  </a:lnTo>
                  <a:lnTo>
                    <a:pt x="0" y="72008"/>
                  </a:lnTo>
                  <a:lnTo>
                    <a:pt x="1418844" y="72008"/>
                  </a:lnTo>
                  <a:lnTo>
                    <a:pt x="141884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93100" y="6420459"/>
              <a:ext cx="1583690" cy="72390"/>
            </a:xfrm>
            <a:custGeom>
              <a:avLst/>
              <a:gdLst/>
              <a:ahLst/>
              <a:cxnLst/>
              <a:rect l="l" t="t" r="r" b="b"/>
              <a:pathLst>
                <a:path w="1583689" h="72389">
                  <a:moveTo>
                    <a:pt x="1583372" y="0"/>
                  </a:moveTo>
                  <a:lnTo>
                    <a:pt x="0" y="0"/>
                  </a:lnTo>
                  <a:lnTo>
                    <a:pt x="0" y="72009"/>
                  </a:lnTo>
                  <a:lnTo>
                    <a:pt x="1583372" y="72009"/>
                  </a:lnTo>
                  <a:lnTo>
                    <a:pt x="1583372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93100" y="6657009"/>
              <a:ext cx="1602740" cy="71755"/>
            </a:xfrm>
            <a:custGeom>
              <a:avLst/>
              <a:gdLst/>
              <a:ahLst/>
              <a:cxnLst/>
              <a:rect l="l" t="t" r="r" b="b"/>
              <a:pathLst>
                <a:path w="1602739" h="71754">
                  <a:moveTo>
                    <a:pt x="1602473" y="0"/>
                  </a:moveTo>
                  <a:lnTo>
                    <a:pt x="0" y="0"/>
                  </a:lnTo>
                  <a:lnTo>
                    <a:pt x="0" y="71234"/>
                  </a:lnTo>
                  <a:lnTo>
                    <a:pt x="1602473" y="71234"/>
                  </a:lnTo>
                  <a:lnTo>
                    <a:pt x="1602473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93087" y="6574790"/>
              <a:ext cx="1490345" cy="224790"/>
            </a:xfrm>
            <a:custGeom>
              <a:avLst/>
              <a:gdLst/>
              <a:ahLst/>
              <a:cxnLst/>
              <a:rect l="l" t="t" r="r" b="b"/>
              <a:pathLst>
                <a:path w="1490345" h="224790">
                  <a:moveTo>
                    <a:pt x="1300518" y="0"/>
                  </a:moveTo>
                  <a:lnTo>
                    <a:pt x="12" y="0"/>
                  </a:lnTo>
                  <a:lnTo>
                    <a:pt x="12" y="71234"/>
                  </a:lnTo>
                  <a:lnTo>
                    <a:pt x="1300518" y="71234"/>
                  </a:lnTo>
                  <a:lnTo>
                    <a:pt x="1300518" y="0"/>
                  </a:lnTo>
                  <a:close/>
                </a:path>
                <a:path w="1490345" h="224790">
                  <a:moveTo>
                    <a:pt x="1490078" y="153466"/>
                  </a:moveTo>
                  <a:lnTo>
                    <a:pt x="0" y="153466"/>
                  </a:lnTo>
                  <a:lnTo>
                    <a:pt x="0" y="224701"/>
                  </a:lnTo>
                  <a:lnTo>
                    <a:pt x="1490078" y="224701"/>
                  </a:lnTo>
                  <a:lnTo>
                    <a:pt x="1490078" y="153466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93100" y="6805190"/>
              <a:ext cx="3479165" cy="21590"/>
            </a:xfrm>
            <a:custGeom>
              <a:avLst/>
              <a:gdLst/>
              <a:ahLst/>
              <a:cxnLst/>
              <a:rect l="l" t="t" r="r" b="b"/>
              <a:pathLst>
                <a:path w="3479165" h="21590">
                  <a:moveTo>
                    <a:pt x="0" y="0"/>
                  </a:moveTo>
                  <a:lnTo>
                    <a:pt x="3479152" y="0"/>
                  </a:lnTo>
                </a:path>
                <a:path w="3479165" h="21590">
                  <a:moveTo>
                    <a:pt x="0" y="0"/>
                  </a:moveTo>
                  <a:lnTo>
                    <a:pt x="0" y="21297"/>
                  </a:lnTo>
                </a:path>
                <a:path w="3479165" h="21590">
                  <a:moveTo>
                    <a:pt x="435229" y="0"/>
                  </a:moveTo>
                  <a:lnTo>
                    <a:pt x="435229" y="21297"/>
                  </a:lnTo>
                </a:path>
                <a:path w="3479165" h="21590">
                  <a:moveTo>
                    <a:pt x="870115" y="0"/>
                  </a:moveTo>
                  <a:lnTo>
                    <a:pt x="870115" y="21297"/>
                  </a:lnTo>
                </a:path>
                <a:path w="3479165" h="21590">
                  <a:moveTo>
                    <a:pt x="1304899" y="0"/>
                  </a:moveTo>
                  <a:lnTo>
                    <a:pt x="1304899" y="21297"/>
                  </a:lnTo>
                </a:path>
                <a:path w="3479165" h="21590">
                  <a:moveTo>
                    <a:pt x="1739798" y="0"/>
                  </a:moveTo>
                  <a:lnTo>
                    <a:pt x="1739798" y="21297"/>
                  </a:lnTo>
                </a:path>
                <a:path w="3479165" h="21590">
                  <a:moveTo>
                    <a:pt x="2174684" y="0"/>
                  </a:moveTo>
                  <a:lnTo>
                    <a:pt x="2174684" y="21297"/>
                  </a:lnTo>
                </a:path>
                <a:path w="3479165" h="21590">
                  <a:moveTo>
                    <a:pt x="2609583" y="0"/>
                  </a:moveTo>
                  <a:lnTo>
                    <a:pt x="2609583" y="21297"/>
                  </a:lnTo>
                </a:path>
                <a:path w="3479165" h="21590">
                  <a:moveTo>
                    <a:pt x="3044482" y="0"/>
                  </a:moveTo>
                  <a:lnTo>
                    <a:pt x="3044482" y="21297"/>
                  </a:lnTo>
                </a:path>
                <a:path w="3479165" h="21590">
                  <a:moveTo>
                    <a:pt x="3479152" y="0"/>
                  </a:moveTo>
                  <a:lnTo>
                    <a:pt x="3479152" y="21297"/>
                  </a:lnTo>
                </a:path>
              </a:pathLst>
            </a:custGeom>
            <a:ln w="4597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93100" y="2344072"/>
              <a:ext cx="0" cy="4461510"/>
            </a:xfrm>
            <a:custGeom>
              <a:avLst/>
              <a:gdLst/>
              <a:ahLst/>
              <a:cxnLst/>
              <a:rect l="l" t="t" r="r" b="b"/>
              <a:pathLst>
                <a:path h="4461509">
                  <a:moveTo>
                    <a:pt x="0" y="0"/>
                  </a:moveTo>
                  <a:lnTo>
                    <a:pt x="0" y="4461116"/>
                  </a:lnTo>
                </a:path>
              </a:pathLst>
            </a:custGeom>
            <a:ln w="4597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1805" y="2344072"/>
              <a:ext cx="21590" cy="4461510"/>
            </a:xfrm>
            <a:custGeom>
              <a:avLst/>
              <a:gdLst/>
              <a:ahLst/>
              <a:cxnLst/>
              <a:rect l="l" t="t" r="r" b="b"/>
              <a:pathLst>
                <a:path w="21589" h="4461509">
                  <a:moveTo>
                    <a:pt x="0" y="0"/>
                  </a:moveTo>
                  <a:lnTo>
                    <a:pt x="21297" y="0"/>
                  </a:lnTo>
                </a:path>
                <a:path w="21589" h="4461509">
                  <a:moveTo>
                    <a:pt x="0" y="153670"/>
                  </a:moveTo>
                  <a:lnTo>
                    <a:pt x="21297" y="153670"/>
                  </a:lnTo>
                </a:path>
                <a:path w="21589" h="4461509">
                  <a:moveTo>
                    <a:pt x="0" y="308000"/>
                  </a:moveTo>
                  <a:lnTo>
                    <a:pt x="21297" y="308000"/>
                  </a:lnTo>
                </a:path>
                <a:path w="21589" h="4461509">
                  <a:moveTo>
                    <a:pt x="0" y="922807"/>
                  </a:moveTo>
                  <a:lnTo>
                    <a:pt x="21297" y="922807"/>
                  </a:lnTo>
                </a:path>
                <a:path w="21589" h="4461509">
                  <a:moveTo>
                    <a:pt x="0" y="1077023"/>
                  </a:moveTo>
                  <a:lnTo>
                    <a:pt x="21297" y="1077023"/>
                  </a:lnTo>
                </a:path>
                <a:path w="21589" h="4461509">
                  <a:moveTo>
                    <a:pt x="0" y="1230591"/>
                  </a:moveTo>
                  <a:lnTo>
                    <a:pt x="21297" y="1230591"/>
                  </a:lnTo>
                </a:path>
                <a:path w="21589" h="4461509">
                  <a:moveTo>
                    <a:pt x="0" y="1384147"/>
                  </a:moveTo>
                  <a:lnTo>
                    <a:pt x="21297" y="1384147"/>
                  </a:lnTo>
                </a:path>
                <a:path w="21589" h="4461509">
                  <a:moveTo>
                    <a:pt x="0" y="1538376"/>
                  </a:moveTo>
                  <a:lnTo>
                    <a:pt x="21297" y="1538376"/>
                  </a:lnTo>
                </a:path>
                <a:path w="21589" h="4461509">
                  <a:moveTo>
                    <a:pt x="0" y="1691932"/>
                  </a:moveTo>
                  <a:lnTo>
                    <a:pt x="21297" y="1691932"/>
                  </a:lnTo>
                </a:path>
                <a:path w="21589" h="4461509">
                  <a:moveTo>
                    <a:pt x="0" y="1846160"/>
                  </a:moveTo>
                  <a:lnTo>
                    <a:pt x="21297" y="1846160"/>
                  </a:lnTo>
                </a:path>
                <a:path w="21589" h="4461509">
                  <a:moveTo>
                    <a:pt x="0" y="1999716"/>
                  </a:moveTo>
                  <a:lnTo>
                    <a:pt x="21297" y="1999716"/>
                  </a:lnTo>
                </a:path>
                <a:path w="21589" h="4461509">
                  <a:moveTo>
                    <a:pt x="0" y="2153945"/>
                  </a:moveTo>
                  <a:lnTo>
                    <a:pt x="21297" y="2153945"/>
                  </a:lnTo>
                </a:path>
                <a:path w="21589" h="4461509">
                  <a:moveTo>
                    <a:pt x="0" y="2307501"/>
                  </a:moveTo>
                  <a:lnTo>
                    <a:pt x="21297" y="2307501"/>
                  </a:lnTo>
                </a:path>
                <a:path w="21589" h="4461509">
                  <a:moveTo>
                    <a:pt x="0" y="2461069"/>
                  </a:moveTo>
                  <a:lnTo>
                    <a:pt x="21297" y="2461069"/>
                  </a:lnTo>
                </a:path>
                <a:path w="21589" h="4461509">
                  <a:moveTo>
                    <a:pt x="0" y="2615285"/>
                  </a:moveTo>
                  <a:lnTo>
                    <a:pt x="21297" y="2615285"/>
                  </a:lnTo>
                </a:path>
                <a:path w="21589" h="4461509">
                  <a:moveTo>
                    <a:pt x="0" y="2768854"/>
                  </a:moveTo>
                  <a:lnTo>
                    <a:pt x="21297" y="2768854"/>
                  </a:lnTo>
                </a:path>
                <a:path w="21589" h="4461509">
                  <a:moveTo>
                    <a:pt x="0" y="2923070"/>
                  </a:moveTo>
                  <a:lnTo>
                    <a:pt x="21297" y="2923070"/>
                  </a:lnTo>
                </a:path>
                <a:path w="21589" h="4461509">
                  <a:moveTo>
                    <a:pt x="0" y="3076638"/>
                  </a:moveTo>
                  <a:lnTo>
                    <a:pt x="21297" y="3076638"/>
                  </a:lnTo>
                </a:path>
                <a:path w="21589" h="4461509">
                  <a:moveTo>
                    <a:pt x="0" y="3230194"/>
                  </a:moveTo>
                  <a:lnTo>
                    <a:pt x="21297" y="3230194"/>
                  </a:lnTo>
                </a:path>
                <a:path w="21589" h="4461509">
                  <a:moveTo>
                    <a:pt x="0" y="3384423"/>
                  </a:moveTo>
                  <a:lnTo>
                    <a:pt x="21297" y="3384423"/>
                  </a:lnTo>
                </a:path>
                <a:path w="21589" h="4461509">
                  <a:moveTo>
                    <a:pt x="0" y="3537978"/>
                  </a:moveTo>
                  <a:lnTo>
                    <a:pt x="21297" y="3537978"/>
                  </a:lnTo>
                </a:path>
                <a:path w="21589" h="4461509">
                  <a:moveTo>
                    <a:pt x="0" y="3692207"/>
                  </a:moveTo>
                  <a:lnTo>
                    <a:pt x="21297" y="3692207"/>
                  </a:lnTo>
                </a:path>
                <a:path w="21589" h="4461509">
                  <a:moveTo>
                    <a:pt x="0" y="3845763"/>
                  </a:moveTo>
                  <a:lnTo>
                    <a:pt x="21297" y="3845763"/>
                  </a:lnTo>
                </a:path>
                <a:path w="21589" h="4461509">
                  <a:moveTo>
                    <a:pt x="0" y="3999217"/>
                  </a:moveTo>
                  <a:lnTo>
                    <a:pt x="21297" y="3999217"/>
                  </a:lnTo>
                </a:path>
                <a:path w="21589" h="4461509">
                  <a:moveTo>
                    <a:pt x="0" y="4153547"/>
                  </a:moveTo>
                  <a:lnTo>
                    <a:pt x="21297" y="4153547"/>
                  </a:lnTo>
                </a:path>
                <a:path w="21589" h="4461509">
                  <a:moveTo>
                    <a:pt x="0" y="4307116"/>
                  </a:moveTo>
                  <a:lnTo>
                    <a:pt x="21297" y="4307116"/>
                  </a:lnTo>
                </a:path>
                <a:path w="21589" h="4461509">
                  <a:moveTo>
                    <a:pt x="0" y="4461116"/>
                  </a:moveTo>
                  <a:lnTo>
                    <a:pt x="21297" y="4461116"/>
                  </a:lnTo>
                </a:path>
              </a:pathLst>
            </a:custGeom>
            <a:ln w="4597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1771805" y="280552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297" y="0"/>
                </a:lnTo>
              </a:path>
            </a:pathLst>
          </a:custGeom>
          <a:ln w="4597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800946" y="2328759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31347" y="2482650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22681" y="2636405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09751" y="3097941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92284" y="3251832"/>
            <a:ext cx="1530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64%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70415" y="3405587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526949" y="3559477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317759" y="4021608"/>
            <a:ext cx="1530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09060" y="4175508"/>
            <a:ext cx="1530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78441" y="4329273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52409" y="4483173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60959" y="463693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34860" y="479083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34860" y="494473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030596" y="5098503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017446" y="5252403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43665" y="5406168"/>
            <a:ext cx="1530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45836" y="571396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49%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522105" y="5867733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461273" y="617539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510775" y="632929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36021" y="648319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419865" y="6636963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96668" y="2400437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505134" y="2554192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287805" y="316961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187671" y="3323374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683466" y="3477264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74603" y="3631155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492174" y="3713943"/>
            <a:ext cx="171450" cy="177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58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62%</a:t>
            </a:r>
            <a:endParaRPr sz="500">
              <a:latin typeface="Roboto"/>
              <a:cs typeface="Roboto"/>
            </a:endParaRPr>
          </a:p>
          <a:p>
            <a:pPr marL="29845">
              <a:lnSpc>
                <a:spcPts val="580"/>
              </a:lnSpc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239278" y="4092556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526409" y="4246446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426276" y="4400336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865147" y="4554091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234945" y="4707982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143613" y="4861737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243746" y="5015627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165481" y="516951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113349" y="5323273"/>
            <a:ext cx="1530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904348" y="5477164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857751" y="5784809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413276" y="5938700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332912" y="6246345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400616" y="6400100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117614" y="6553991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307049" y="6664107"/>
            <a:ext cx="300990" cy="274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34%</a:t>
            </a:r>
            <a:endParaRPr sz="500">
              <a:latin typeface="Roboto"/>
              <a:cs typeface="Roboto"/>
            </a:endParaRPr>
          </a:p>
          <a:p>
            <a:pPr marL="163830">
              <a:lnSpc>
                <a:spcPct val="100000"/>
              </a:lnSpc>
              <a:spcBef>
                <a:spcPts val="38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737151" y="6832730"/>
            <a:ext cx="113664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153396" y="6832730"/>
            <a:ext cx="14986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588322" y="6832730"/>
            <a:ext cx="14986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023315" y="6832730"/>
            <a:ext cx="14986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893234" y="6832730"/>
            <a:ext cx="15049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328362" y="6832730"/>
            <a:ext cx="14986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60%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763355" y="6832730"/>
            <a:ext cx="14986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198281" y="6832730"/>
            <a:ext cx="14986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80%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38169" y="2320856"/>
            <a:ext cx="101028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2715" algn="ctr">
              <a:lnSpc>
                <a:spcPct val="100000"/>
              </a:lnSpc>
              <a:spcBef>
                <a:spcPts val="130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500">
              <a:latin typeface="Roboto"/>
              <a:cs typeface="Roboto"/>
            </a:endParaRPr>
          </a:p>
          <a:p>
            <a:pPr marL="130810" algn="ctr">
              <a:lnSpc>
                <a:spcPts val="585"/>
              </a:lnSpc>
              <a:spcBef>
                <a:spcPts val="4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(5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280</a:t>
            </a:r>
            <a:r>
              <a:rPr sz="5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537845" algn="ctr">
              <a:lnSpc>
                <a:spcPts val="585"/>
              </a:lnSpc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500">
              <a:latin typeface="Roboto"/>
              <a:cs typeface="Roboto"/>
            </a:endParaRPr>
          </a:p>
          <a:p>
            <a:pPr marL="537210" algn="ctr">
              <a:lnSpc>
                <a:spcPts val="585"/>
              </a:lnSpc>
              <a:spcBef>
                <a:spcPts val="3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(610</a:t>
            </a:r>
            <a:r>
              <a:rPr sz="5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Villeneuve-sur-Lot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970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60527" y="3090098"/>
            <a:ext cx="1285875" cy="803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71195" algn="ctr">
              <a:lnSpc>
                <a:spcPct val="100000"/>
              </a:lnSpc>
              <a:spcBef>
                <a:spcPts val="130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500">
              <a:latin typeface="Roboto"/>
              <a:cs typeface="Roboto"/>
            </a:endParaRPr>
          </a:p>
          <a:p>
            <a:pPr marL="669925" algn="ctr">
              <a:lnSpc>
                <a:spcPts val="585"/>
              </a:lnSpc>
              <a:spcBef>
                <a:spcPts val="4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490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487680" algn="ctr">
              <a:lnSpc>
                <a:spcPts val="585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Sablard</a:t>
            </a:r>
            <a:endParaRPr sz="500">
              <a:latin typeface="Roboto"/>
              <a:cs typeface="Roboto"/>
            </a:endParaRPr>
          </a:p>
          <a:p>
            <a:pPr marL="488315" algn="ctr">
              <a:lnSpc>
                <a:spcPts val="585"/>
              </a:lnSpc>
              <a:spcBef>
                <a:spcPts val="3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520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168275" algn="ctr">
              <a:lnSpc>
                <a:spcPts val="585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Poitiers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Beaulieu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Templiers</a:t>
            </a:r>
            <a:endParaRPr sz="500">
              <a:latin typeface="Roboto"/>
              <a:cs typeface="Roboto"/>
            </a:endParaRPr>
          </a:p>
          <a:p>
            <a:pPr marL="172085" algn="ctr">
              <a:lnSpc>
                <a:spcPts val="585"/>
              </a:lnSpc>
              <a:spcBef>
                <a:spcPts val="3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710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 Centre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 Avant-Garde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  <a:spcBef>
                <a:spcPts val="4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910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70485" algn="ctr">
              <a:lnSpc>
                <a:spcPts val="585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Pontreau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Colline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Saint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André</a:t>
            </a:r>
            <a:endParaRPr sz="500">
              <a:latin typeface="Roboto"/>
              <a:cs typeface="Roboto"/>
            </a:endParaRPr>
          </a:p>
          <a:p>
            <a:pPr marL="71755" algn="ctr">
              <a:lnSpc>
                <a:spcPct val="100000"/>
              </a:lnSpc>
              <a:spcBef>
                <a:spcPts val="3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670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84920" y="4013228"/>
            <a:ext cx="1363980" cy="157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230" marR="10160" algn="ctr">
              <a:lnSpc>
                <a:spcPct val="106000"/>
              </a:lnSpc>
              <a:spcBef>
                <a:spcPts val="9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L'Avenir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(150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627380" algn="ctr">
              <a:lnSpc>
                <a:spcPts val="575"/>
              </a:lnSpc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Bacalan</a:t>
            </a:r>
            <a:endParaRPr sz="500">
              <a:latin typeface="Roboto"/>
              <a:cs typeface="Roboto"/>
            </a:endParaRPr>
          </a:p>
          <a:p>
            <a:pPr marL="627380" algn="ctr">
              <a:lnSpc>
                <a:spcPts val="585"/>
              </a:lnSpc>
              <a:spcBef>
                <a:spcPts val="4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230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403225" algn="ctr">
              <a:lnSpc>
                <a:spcPts val="585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500">
              <a:latin typeface="Roboto"/>
              <a:cs typeface="Roboto"/>
            </a:endParaRPr>
          </a:p>
          <a:p>
            <a:pPr marL="403860" algn="ctr">
              <a:lnSpc>
                <a:spcPts val="585"/>
              </a:lnSpc>
              <a:spcBef>
                <a:spcPts val="3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270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559435" algn="ctr">
              <a:lnSpc>
                <a:spcPts val="585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Beaubreuil</a:t>
            </a:r>
            <a:endParaRPr sz="500">
              <a:latin typeface="Roboto"/>
              <a:cs typeface="Roboto"/>
            </a:endParaRPr>
          </a:p>
          <a:p>
            <a:pPr marL="560070" algn="ctr">
              <a:lnSpc>
                <a:spcPts val="585"/>
              </a:lnSpc>
              <a:spcBef>
                <a:spcPts val="3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730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682625" algn="ctr">
              <a:lnSpc>
                <a:spcPts val="585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Carriet</a:t>
            </a:r>
            <a:endParaRPr sz="500">
              <a:latin typeface="Roboto"/>
              <a:cs typeface="Roboto"/>
            </a:endParaRPr>
          </a:p>
          <a:p>
            <a:pPr marL="683895" algn="ctr">
              <a:lnSpc>
                <a:spcPts val="585"/>
              </a:lnSpc>
              <a:spcBef>
                <a:spcPts val="4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390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673100" algn="ctr">
              <a:lnSpc>
                <a:spcPts val="585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endParaRPr sz="500">
              <a:latin typeface="Roboto"/>
              <a:cs typeface="Roboto"/>
            </a:endParaRPr>
          </a:p>
          <a:p>
            <a:pPr marL="673735" algn="ctr">
              <a:lnSpc>
                <a:spcPts val="585"/>
              </a:lnSpc>
              <a:spcBef>
                <a:spcPts val="3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390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441959" algn="ctr">
              <a:lnSpc>
                <a:spcPts val="585"/>
              </a:lnSpc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500">
              <a:latin typeface="Roboto"/>
              <a:cs typeface="Roboto"/>
            </a:endParaRPr>
          </a:p>
          <a:p>
            <a:pPr marL="442595" algn="ctr">
              <a:lnSpc>
                <a:spcPts val="585"/>
              </a:lnSpc>
              <a:spcBef>
                <a:spcPts val="3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120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344805" algn="ctr">
              <a:lnSpc>
                <a:spcPts val="585"/>
              </a:lnSpc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Petit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Marseille</a:t>
            </a:r>
            <a:endParaRPr sz="500">
              <a:latin typeface="Roboto"/>
              <a:cs typeface="Roboto"/>
            </a:endParaRPr>
          </a:p>
          <a:p>
            <a:pPr marL="340995" algn="ctr">
              <a:lnSpc>
                <a:spcPts val="585"/>
              </a:lnSpc>
              <a:spcBef>
                <a:spcPts val="4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120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courses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  <a:spcBef>
                <a:spcPts val="3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120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184150" algn="ctr">
              <a:lnSpc>
                <a:spcPts val="585"/>
              </a:lnSpc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Montanou</a:t>
            </a:r>
            <a:endParaRPr sz="500">
              <a:latin typeface="Roboto"/>
              <a:cs typeface="Roboto"/>
            </a:endParaRPr>
          </a:p>
          <a:p>
            <a:pPr marL="184150" algn="ctr">
              <a:lnSpc>
                <a:spcPct val="100000"/>
              </a:lnSpc>
              <a:spcBef>
                <a:spcPts val="4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150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89927" y="5705549"/>
            <a:ext cx="1159510" cy="341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8255" algn="ctr">
              <a:lnSpc>
                <a:spcPct val="106200"/>
              </a:lnSpc>
              <a:spcBef>
                <a:spcPts val="9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la Nouvelle-Aquitaine (estimé) </a:t>
            </a:r>
            <a:r>
              <a:rPr sz="500" spc="-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(48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750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198755" algn="ctr">
              <a:lnSpc>
                <a:spcPts val="575"/>
              </a:lnSpc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marL="194945" algn="ctr">
              <a:lnSpc>
                <a:spcPct val="100000"/>
              </a:lnSpc>
              <a:spcBef>
                <a:spcPts val="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(788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780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90469" y="6167153"/>
            <a:ext cx="1157605" cy="649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1195" marR="7620" indent="-109220">
              <a:lnSpc>
                <a:spcPct val="106200"/>
              </a:lnSpc>
              <a:spcBef>
                <a:spcPts val="9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Nouvel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e-Aqu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aine  (1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058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270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208915" algn="ctr">
              <a:lnSpc>
                <a:spcPts val="575"/>
              </a:lnSpc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marL="210820" algn="ctr">
              <a:lnSpc>
                <a:spcPts val="585"/>
              </a:lnSpc>
              <a:spcBef>
                <a:spcPts val="3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(7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527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260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  <a:spcBef>
                <a:spcPts val="3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(3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126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710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466090" algn="ctr">
              <a:lnSpc>
                <a:spcPts val="585"/>
              </a:lnSpc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marL="462915" algn="ctr">
              <a:lnSpc>
                <a:spcPct val="100000"/>
              </a:lnSpc>
              <a:spcBef>
                <a:spcPts val="4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(10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686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740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899219" y="189033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42989" y="0"/>
                </a:moveTo>
                <a:lnTo>
                  <a:pt x="0" y="0"/>
                </a:lnTo>
                <a:lnTo>
                  <a:pt x="0" y="42989"/>
                </a:lnTo>
                <a:lnTo>
                  <a:pt x="42989" y="42989"/>
                </a:lnTo>
                <a:lnTo>
                  <a:pt x="42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2774003" y="1812576"/>
            <a:ext cx="508634" cy="2609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375"/>
              </a:spcBef>
            </a:pP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500" i="1" spc="10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5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10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306991" y="189033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42989" y="0"/>
                </a:moveTo>
                <a:lnTo>
                  <a:pt x="0" y="0"/>
                </a:lnTo>
                <a:lnTo>
                  <a:pt x="0" y="42989"/>
                </a:lnTo>
                <a:lnTo>
                  <a:pt x="42989" y="42989"/>
                </a:lnTo>
                <a:lnTo>
                  <a:pt x="42989" y="0"/>
                </a:lnTo>
                <a:close/>
              </a:path>
            </a:pathLst>
          </a:custGeom>
          <a:solidFill>
            <a:srgbClr val="815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3357300" y="1844295"/>
            <a:ext cx="208279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44567" y="1814242"/>
            <a:ext cx="1506220" cy="2165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5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d'une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personne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2018)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287490" y="3824806"/>
            <a:ext cx="13398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i="1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1050">
              <a:latin typeface="Roboto"/>
              <a:cs typeface="Roboto"/>
            </a:endParaRPr>
          </a:p>
        </p:txBody>
      </p:sp>
      <p:graphicFrame>
        <p:nvGraphicFramePr>
          <p:cNvPr id="124" name="object 124"/>
          <p:cNvGraphicFramePr>
            <a:graphicFrameLocks noGrp="1"/>
          </p:cNvGraphicFramePr>
          <p:nvPr/>
        </p:nvGraphicFramePr>
        <p:xfrm>
          <a:off x="400907" y="2781557"/>
          <a:ext cx="5360035" cy="336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633"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Bergerac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Des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Deux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Rives</a:t>
                      </a:r>
                      <a:endParaRPr sz="500">
                        <a:latin typeface="Roboto"/>
                        <a:cs typeface="Roboto"/>
                      </a:endParaRPr>
                    </a:p>
                    <a:p>
                      <a:pPr marL="99060" algn="ctr">
                        <a:lnSpc>
                          <a:spcPts val="530"/>
                        </a:lnSpc>
                        <a:spcBef>
                          <a:spcPts val="35"/>
                        </a:spcBef>
                      </a:pP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(1</a:t>
                      </a:r>
                      <a:r>
                        <a:rPr sz="5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090</a:t>
                      </a:r>
                      <a:r>
                        <a:rPr sz="5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)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815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00" b="1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66%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25400" marB="0">
                    <a:lnB w="76200">
                      <a:solidFill>
                        <a:srgbClr val="815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60"/>
                        </a:lnSpc>
                      </a:pPr>
                      <a:r>
                        <a:rPr sz="500" b="1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71%</a:t>
                      </a:r>
                      <a:endParaRPr sz="500">
                        <a:latin typeface="Roboto"/>
                        <a:cs typeface="Roboto"/>
                      </a:endParaRPr>
                    </a:p>
                    <a:p>
                      <a:pPr marL="775970">
                        <a:lnSpc>
                          <a:spcPts val="505"/>
                        </a:lnSpc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20%</a:t>
                      </a:r>
                      <a:endParaRPr sz="500">
                        <a:latin typeface="Roboto"/>
                        <a:cs typeface="Roboto"/>
                      </a:endParaRPr>
                    </a:p>
                    <a:p>
                      <a:pPr marL="36830">
                        <a:lnSpc>
                          <a:spcPts val="580"/>
                        </a:lnSpc>
                        <a:spcBef>
                          <a:spcPts val="204"/>
                        </a:spcBef>
                      </a:pPr>
                      <a:r>
                        <a:rPr sz="500" b="1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68%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81">
                <a:tc>
                  <a:txBody>
                    <a:bodyPr/>
                    <a:lstStyle/>
                    <a:p>
                      <a:pPr marR="20955" algn="ctr">
                        <a:lnSpc>
                          <a:spcPts val="545"/>
                        </a:lnSpc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Châtellerault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Châteauneuf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Centre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Ville</a:t>
                      </a:r>
                      <a:endParaRPr sz="500">
                        <a:latin typeface="Roboto"/>
                        <a:cs typeface="Roboto"/>
                      </a:endParaRPr>
                    </a:p>
                    <a:p>
                      <a:pPr marR="22225" algn="ctr">
                        <a:lnSpc>
                          <a:spcPts val="565"/>
                        </a:lnSpc>
                        <a:spcBef>
                          <a:spcPts val="35"/>
                        </a:spcBef>
                      </a:pP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(1</a:t>
                      </a:r>
                      <a:r>
                        <a:rPr sz="5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030</a:t>
                      </a:r>
                      <a:r>
                        <a:rPr sz="5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)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575"/>
                        </a:lnSpc>
                        <a:spcBef>
                          <a:spcPts val="530"/>
                        </a:spcBef>
                      </a:pPr>
                      <a:r>
                        <a:rPr sz="500" b="1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62%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67310" marB="0">
                    <a:lnT w="76200">
                      <a:solidFill>
                        <a:srgbClr val="815C00"/>
                      </a:solidFill>
                      <a:prstDash val="solid"/>
                    </a:lnT>
                    <a:lnB w="76200">
                      <a:solidFill>
                        <a:srgbClr val="815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70"/>
                        </a:lnSpc>
                      </a:pPr>
                      <a:r>
                        <a:rPr sz="500" b="1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66%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76200">
                      <a:solidFill>
                        <a:srgbClr val="815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555"/>
                        </a:lnSpc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10%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5" name="object 125"/>
          <p:cNvSpPr txBox="1"/>
          <p:nvPr/>
        </p:nvSpPr>
        <p:spPr>
          <a:xfrm>
            <a:off x="5441299" y="989798"/>
            <a:ext cx="2515870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Isolement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sexe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l’âge</a:t>
            </a:r>
            <a:endParaRPr sz="1400">
              <a:latin typeface="Roboto"/>
              <a:cs typeface="Roboto"/>
            </a:endParaRPr>
          </a:p>
          <a:p>
            <a:pPr marL="17145">
              <a:lnSpc>
                <a:spcPct val="100000"/>
              </a:lnSpc>
              <a:spcBef>
                <a:spcPts val="605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Sou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16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5692307" y="1784202"/>
            <a:ext cx="3687445" cy="1577975"/>
            <a:chOff x="5692307" y="1784202"/>
            <a:chExt cx="3687445" cy="1577975"/>
          </a:xfrm>
        </p:grpSpPr>
        <p:sp>
          <p:nvSpPr>
            <p:cNvPr id="127" name="object 127"/>
            <p:cNvSpPr/>
            <p:nvPr/>
          </p:nvSpPr>
          <p:spPr>
            <a:xfrm>
              <a:off x="6744461" y="2281936"/>
              <a:ext cx="229235" cy="1056005"/>
            </a:xfrm>
            <a:custGeom>
              <a:avLst/>
              <a:gdLst/>
              <a:ahLst/>
              <a:cxnLst/>
              <a:rect l="l" t="t" r="r" b="b"/>
              <a:pathLst>
                <a:path w="229234" h="1056004">
                  <a:moveTo>
                    <a:pt x="229184" y="0"/>
                  </a:moveTo>
                  <a:lnTo>
                    <a:pt x="0" y="0"/>
                  </a:lnTo>
                  <a:lnTo>
                    <a:pt x="0" y="1055877"/>
                  </a:lnTo>
                  <a:lnTo>
                    <a:pt x="229184" y="1055877"/>
                  </a:lnTo>
                  <a:lnTo>
                    <a:pt x="229184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973658" y="2768434"/>
              <a:ext cx="229235" cy="569595"/>
            </a:xfrm>
            <a:custGeom>
              <a:avLst/>
              <a:gdLst/>
              <a:ahLst/>
              <a:cxnLst/>
              <a:rect l="l" t="t" r="r" b="b"/>
              <a:pathLst>
                <a:path w="229234" h="569595">
                  <a:moveTo>
                    <a:pt x="229107" y="0"/>
                  </a:moveTo>
                  <a:lnTo>
                    <a:pt x="0" y="0"/>
                  </a:lnTo>
                  <a:lnTo>
                    <a:pt x="0" y="569391"/>
                  </a:lnTo>
                  <a:lnTo>
                    <a:pt x="229107" y="569391"/>
                  </a:lnTo>
                  <a:lnTo>
                    <a:pt x="229107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202766" y="2135403"/>
              <a:ext cx="228600" cy="1202690"/>
            </a:xfrm>
            <a:custGeom>
              <a:avLst/>
              <a:gdLst/>
              <a:ahLst/>
              <a:cxnLst/>
              <a:rect l="l" t="t" r="r" b="b"/>
              <a:pathLst>
                <a:path w="228600" h="1202689">
                  <a:moveTo>
                    <a:pt x="228460" y="0"/>
                  </a:moveTo>
                  <a:lnTo>
                    <a:pt x="0" y="0"/>
                  </a:lnTo>
                  <a:lnTo>
                    <a:pt x="0" y="1202410"/>
                  </a:lnTo>
                  <a:lnTo>
                    <a:pt x="228460" y="1202410"/>
                  </a:lnTo>
                  <a:lnTo>
                    <a:pt x="228460" y="0"/>
                  </a:lnTo>
                  <a:close/>
                </a:path>
              </a:pathLst>
            </a:custGeom>
            <a:solidFill>
              <a:srgbClr val="FFE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660411" y="2697619"/>
              <a:ext cx="229235" cy="640715"/>
            </a:xfrm>
            <a:custGeom>
              <a:avLst/>
              <a:gdLst/>
              <a:ahLst/>
              <a:cxnLst/>
              <a:rect l="l" t="t" r="r" b="b"/>
              <a:pathLst>
                <a:path w="229234" h="640714">
                  <a:moveTo>
                    <a:pt x="229107" y="0"/>
                  </a:moveTo>
                  <a:lnTo>
                    <a:pt x="0" y="0"/>
                  </a:lnTo>
                  <a:lnTo>
                    <a:pt x="0" y="640194"/>
                  </a:lnTo>
                  <a:lnTo>
                    <a:pt x="229107" y="640194"/>
                  </a:lnTo>
                  <a:lnTo>
                    <a:pt x="229107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889519" y="2521445"/>
              <a:ext cx="228600" cy="816610"/>
            </a:xfrm>
            <a:custGeom>
              <a:avLst/>
              <a:gdLst/>
              <a:ahLst/>
              <a:cxnLst/>
              <a:rect l="l" t="t" r="r" b="b"/>
              <a:pathLst>
                <a:path w="228600" h="816610">
                  <a:moveTo>
                    <a:pt x="228460" y="0"/>
                  </a:moveTo>
                  <a:lnTo>
                    <a:pt x="0" y="0"/>
                  </a:lnTo>
                  <a:lnTo>
                    <a:pt x="0" y="816381"/>
                  </a:lnTo>
                  <a:lnTo>
                    <a:pt x="228460" y="816381"/>
                  </a:lnTo>
                  <a:lnTo>
                    <a:pt x="228460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117992" y="2520073"/>
              <a:ext cx="229235" cy="817880"/>
            </a:xfrm>
            <a:custGeom>
              <a:avLst/>
              <a:gdLst/>
              <a:ahLst/>
              <a:cxnLst/>
              <a:rect l="l" t="t" r="r" b="b"/>
              <a:pathLst>
                <a:path w="229234" h="817879">
                  <a:moveTo>
                    <a:pt x="229184" y="0"/>
                  </a:moveTo>
                  <a:lnTo>
                    <a:pt x="0" y="0"/>
                  </a:lnTo>
                  <a:lnTo>
                    <a:pt x="0" y="817752"/>
                  </a:lnTo>
                  <a:lnTo>
                    <a:pt x="229184" y="817752"/>
                  </a:lnTo>
                  <a:lnTo>
                    <a:pt x="229184" y="0"/>
                  </a:lnTo>
                  <a:close/>
                </a:path>
              </a:pathLst>
            </a:custGeom>
            <a:solidFill>
              <a:srgbClr val="FFE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576284" y="2355570"/>
              <a:ext cx="228600" cy="982344"/>
            </a:xfrm>
            <a:custGeom>
              <a:avLst/>
              <a:gdLst/>
              <a:ahLst/>
              <a:cxnLst/>
              <a:rect l="l" t="t" r="r" b="b"/>
              <a:pathLst>
                <a:path w="228600" h="982345">
                  <a:moveTo>
                    <a:pt x="228460" y="0"/>
                  </a:moveTo>
                  <a:lnTo>
                    <a:pt x="0" y="0"/>
                  </a:lnTo>
                  <a:lnTo>
                    <a:pt x="0" y="982243"/>
                  </a:lnTo>
                  <a:lnTo>
                    <a:pt x="228460" y="982243"/>
                  </a:lnTo>
                  <a:lnTo>
                    <a:pt x="228460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804744" y="2626004"/>
              <a:ext cx="229235" cy="711835"/>
            </a:xfrm>
            <a:custGeom>
              <a:avLst/>
              <a:gdLst/>
              <a:ahLst/>
              <a:cxnLst/>
              <a:rect l="l" t="t" r="r" b="b"/>
              <a:pathLst>
                <a:path w="229234" h="711835">
                  <a:moveTo>
                    <a:pt x="229184" y="0"/>
                  </a:moveTo>
                  <a:lnTo>
                    <a:pt x="0" y="0"/>
                  </a:lnTo>
                  <a:lnTo>
                    <a:pt x="0" y="711809"/>
                  </a:lnTo>
                  <a:lnTo>
                    <a:pt x="229184" y="711809"/>
                  </a:lnTo>
                  <a:lnTo>
                    <a:pt x="22918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33941" y="2726461"/>
              <a:ext cx="229235" cy="611505"/>
            </a:xfrm>
            <a:custGeom>
              <a:avLst/>
              <a:gdLst/>
              <a:ahLst/>
              <a:cxnLst/>
              <a:rect l="l" t="t" r="r" b="b"/>
              <a:pathLst>
                <a:path w="229234" h="611504">
                  <a:moveTo>
                    <a:pt x="229107" y="0"/>
                  </a:moveTo>
                  <a:lnTo>
                    <a:pt x="0" y="0"/>
                  </a:lnTo>
                  <a:lnTo>
                    <a:pt x="0" y="611352"/>
                  </a:lnTo>
                  <a:lnTo>
                    <a:pt x="229107" y="611352"/>
                  </a:lnTo>
                  <a:lnTo>
                    <a:pt x="229107" y="0"/>
                  </a:lnTo>
                  <a:close/>
                </a:path>
              </a:pathLst>
            </a:custGeom>
            <a:solidFill>
              <a:srgbClr val="FFE1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057709" y="2785668"/>
              <a:ext cx="229235" cy="552450"/>
            </a:xfrm>
            <a:custGeom>
              <a:avLst/>
              <a:gdLst/>
              <a:ahLst/>
              <a:cxnLst/>
              <a:rect l="l" t="t" r="r" b="b"/>
              <a:pathLst>
                <a:path w="229235" h="552450">
                  <a:moveTo>
                    <a:pt x="229184" y="0"/>
                  </a:moveTo>
                  <a:lnTo>
                    <a:pt x="0" y="0"/>
                  </a:lnTo>
                  <a:lnTo>
                    <a:pt x="0" y="552145"/>
                  </a:lnTo>
                  <a:lnTo>
                    <a:pt x="229184" y="552145"/>
                  </a:lnTo>
                  <a:lnTo>
                    <a:pt x="22918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714508" y="1786425"/>
              <a:ext cx="0" cy="1551940"/>
            </a:xfrm>
            <a:custGeom>
              <a:avLst/>
              <a:gdLst/>
              <a:ahLst/>
              <a:cxnLst/>
              <a:rect l="l" t="t" r="r" b="b"/>
              <a:pathLst>
                <a:path h="1551939">
                  <a:moveTo>
                    <a:pt x="0" y="1551393"/>
                  </a:moveTo>
                  <a:lnTo>
                    <a:pt x="0" y="0"/>
                  </a:lnTo>
                </a:path>
              </a:pathLst>
            </a:custGeom>
            <a:ln w="430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694530" y="1786425"/>
              <a:ext cx="20320" cy="1551940"/>
            </a:xfrm>
            <a:custGeom>
              <a:avLst/>
              <a:gdLst/>
              <a:ahLst/>
              <a:cxnLst/>
              <a:rect l="l" t="t" r="r" b="b"/>
              <a:pathLst>
                <a:path w="20320" h="1551939">
                  <a:moveTo>
                    <a:pt x="0" y="1551393"/>
                  </a:moveTo>
                  <a:lnTo>
                    <a:pt x="19977" y="1551393"/>
                  </a:lnTo>
                </a:path>
                <a:path w="20320" h="1551939">
                  <a:moveTo>
                    <a:pt x="0" y="775614"/>
                  </a:moveTo>
                  <a:lnTo>
                    <a:pt x="19977" y="775614"/>
                  </a:lnTo>
                </a:path>
                <a:path w="20320" h="1551939">
                  <a:moveTo>
                    <a:pt x="0" y="516864"/>
                  </a:moveTo>
                  <a:lnTo>
                    <a:pt x="19977" y="516864"/>
                  </a:lnTo>
                </a:path>
                <a:path w="20320" h="1551939">
                  <a:moveTo>
                    <a:pt x="0" y="258838"/>
                  </a:moveTo>
                  <a:lnTo>
                    <a:pt x="19977" y="258838"/>
                  </a:lnTo>
                </a:path>
                <a:path w="20320" h="1551939">
                  <a:moveTo>
                    <a:pt x="0" y="0"/>
                  </a:moveTo>
                  <a:lnTo>
                    <a:pt x="19977" y="0"/>
                  </a:lnTo>
                </a:path>
              </a:pathLst>
            </a:custGeom>
            <a:ln w="430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714508" y="3337819"/>
              <a:ext cx="3663315" cy="22225"/>
            </a:xfrm>
            <a:custGeom>
              <a:avLst/>
              <a:gdLst/>
              <a:ahLst/>
              <a:cxnLst/>
              <a:rect l="l" t="t" r="r" b="b"/>
              <a:pathLst>
                <a:path w="3663315" h="22225">
                  <a:moveTo>
                    <a:pt x="0" y="0"/>
                  </a:moveTo>
                  <a:lnTo>
                    <a:pt x="3662845" y="0"/>
                  </a:lnTo>
                </a:path>
                <a:path w="3663315" h="22225">
                  <a:moveTo>
                    <a:pt x="0" y="0"/>
                  </a:moveTo>
                  <a:lnTo>
                    <a:pt x="0" y="21755"/>
                  </a:lnTo>
                </a:path>
                <a:path w="3663315" h="22225">
                  <a:moveTo>
                    <a:pt x="915720" y="0"/>
                  </a:moveTo>
                  <a:lnTo>
                    <a:pt x="915720" y="21755"/>
                  </a:lnTo>
                </a:path>
                <a:path w="3663315" h="22225">
                  <a:moveTo>
                    <a:pt x="1831670" y="0"/>
                  </a:moveTo>
                  <a:lnTo>
                    <a:pt x="1831670" y="21755"/>
                  </a:lnTo>
                </a:path>
                <a:path w="3663315" h="22225">
                  <a:moveTo>
                    <a:pt x="2746895" y="0"/>
                  </a:moveTo>
                  <a:lnTo>
                    <a:pt x="2746895" y="21755"/>
                  </a:lnTo>
                </a:path>
                <a:path w="3663315" h="22225">
                  <a:moveTo>
                    <a:pt x="3662845" y="0"/>
                  </a:moveTo>
                  <a:lnTo>
                    <a:pt x="3662845" y="21755"/>
                  </a:lnTo>
                </a:path>
              </a:pathLst>
            </a:custGeom>
            <a:ln w="430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/>
          <p:nvPr/>
        </p:nvSpPr>
        <p:spPr>
          <a:xfrm>
            <a:off x="5694530" y="3079463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977" y="0"/>
                </a:lnTo>
              </a:path>
            </a:pathLst>
          </a:custGeom>
          <a:ln w="4305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94530" y="282078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977" y="0"/>
                </a:lnTo>
              </a:path>
            </a:pathLst>
          </a:custGeom>
          <a:ln w="4305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5829249" y="2760941"/>
            <a:ext cx="228600" cy="577215"/>
          </a:xfrm>
          <a:prstGeom prst="rect">
            <a:avLst/>
          </a:prstGeom>
          <a:solidFill>
            <a:srgbClr val="815C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</a:pP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22%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786705" y="2756359"/>
            <a:ext cx="1454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41%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702562" y="2964364"/>
            <a:ext cx="1454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618364" y="2793450"/>
            <a:ext cx="1460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38%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099783" y="3008105"/>
            <a:ext cx="1454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21%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015572" y="2999921"/>
            <a:ext cx="1460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847488" y="2928433"/>
            <a:ext cx="1454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286893" y="1884870"/>
            <a:ext cx="229235" cy="1453515"/>
          </a:xfrm>
          <a:prstGeom prst="rect">
            <a:avLst/>
          </a:prstGeom>
          <a:solidFill>
            <a:srgbClr val="FFE19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</a:pP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56%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244481" y="2683255"/>
            <a:ext cx="1460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47%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931442" y="2875988"/>
            <a:ext cx="37401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32%      </a:t>
            </a:r>
            <a:r>
              <a:rPr sz="5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32%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9076335" y="2978944"/>
            <a:ext cx="1460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562400" y="3281524"/>
            <a:ext cx="1079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526883" y="2505420"/>
            <a:ext cx="1422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526883" y="2247102"/>
            <a:ext cx="1422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526883" y="1988234"/>
            <a:ext cx="14224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526883" y="1729916"/>
            <a:ext cx="14224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113638" y="3365932"/>
            <a:ext cx="11747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5" dirty="0">
                <a:solidFill>
                  <a:srgbClr val="231F20"/>
                </a:solidFill>
                <a:latin typeface="Roboto"/>
                <a:cs typeface="Roboto"/>
              </a:rPr>
              <a:t>Q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947570" y="3365932"/>
            <a:ext cx="28130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Hor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s </a:t>
            </a:r>
            <a:r>
              <a:rPr sz="550" b="1" spc="-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945520" y="3365932"/>
            <a:ext cx="11747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5" dirty="0">
                <a:solidFill>
                  <a:srgbClr val="231F20"/>
                </a:solidFill>
                <a:latin typeface="Roboto"/>
                <a:cs typeface="Roboto"/>
              </a:rPr>
              <a:t>Q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779245" y="3365932"/>
            <a:ext cx="28194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Hor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s </a:t>
            </a:r>
            <a:r>
              <a:rPr sz="550" b="1" spc="-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886892" y="36557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40271" y="0"/>
                </a:moveTo>
                <a:lnTo>
                  <a:pt x="0" y="0"/>
                </a:lnTo>
                <a:lnTo>
                  <a:pt x="0" y="40271"/>
                </a:lnTo>
                <a:lnTo>
                  <a:pt x="40271" y="40271"/>
                </a:lnTo>
                <a:lnTo>
                  <a:pt x="40271" y="0"/>
                </a:lnTo>
                <a:close/>
              </a:path>
            </a:pathLst>
          </a:custGeom>
          <a:solidFill>
            <a:srgbClr val="815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64120" y="36557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40271" y="0"/>
                </a:moveTo>
                <a:lnTo>
                  <a:pt x="0" y="0"/>
                </a:lnTo>
                <a:lnTo>
                  <a:pt x="0" y="40271"/>
                </a:lnTo>
                <a:lnTo>
                  <a:pt x="40271" y="40271"/>
                </a:lnTo>
                <a:lnTo>
                  <a:pt x="40271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841424" y="36557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40271" y="0"/>
                </a:moveTo>
                <a:lnTo>
                  <a:pt x="0" y="0"/>
                </a:lnTo>
                <a:lnTo>
                  <a:pt x="0" y="40271"/>
                </a:lnTo>
                <a:lnTo>
                  <a:pt x="40271" y="40271"/>
                </a:lnTo>
                <a:lnTo>
                  <a:pt x="40271" y="0"/>
                </a:lnTo>
                <a:close/>
              </a:path>
            </a:pathLst>
          </a:custGeom>
          <a:solidFill>
            <a:srgbClr val="FFE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6932838" y="3611907"/>
            <a:ext cx="134683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89584" algn="l"/>
                <a:tab pos="967105" algn="l"/>
              </a:tabLst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18-29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ans	30-59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ans	</a:t>
            </a: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60</a:t>
            </a:r>
            <a:r>
              <a:rPr sz="55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r>
              <a:rPr sz="5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55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382221" y="1641560"/>
            <a:ext cx="54673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Femmes</a:t>
            </a:r>
            <a:r>
              <a:rPr sz="5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seules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192858" y="1625523"/>
            <a:ext cx="52451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Hommes</a:t>
            </a:r>
            <a:r>
              <a:rPr sz="55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seuls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7544412" y="1648185"/>
            <a:ext cx="9525" cy="1689100"/>
          </a:xfrm>
          <a:custGeom>
            <a:avLst/>
            <a:gdLst/>
            <a:ahLst/>
            <a:cxnLst/>
            <a:rect l="l" t="t" r="r" b="b"/>
            <a:pathLst>
              <a:path w="9525" h="1689100">
                <a:moveTo>
                  <a:pt x="8940" y="0"/>
                </a:moveTo>
                <a:lnTo>
                  <a:pt x="0" y="1688503"/>
                </a:lnTo>
              </a:path>
            </a:pathLst>
          </a:custGeom>
          <a:ln w="1003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5445024" y="3778313"/>
            <a:ext cx="493204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regroupement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composés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d’un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seul </a:t>
            </a:r>
            <a:r>
              <a:rPr sz="150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adulte</a:t>
            </a:r>
            <a:r>
              <a:rPr sz="1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avec</a:t>
            </a:r>
            <a:r>
              <a:rPr sz="1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r>
              <a:rPr sz="1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enfant</a:t>
            </a:r>
            <a:r>
              <a:rPr sz="1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(personnes</a:t>
            </a:r>
            <a:r>
              <a:rPr sz="1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seules</a:t>
            </a:r>
            <a:r>
              <a:rPr sz="1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familles </a:t>
            </a:r>
            <a:r>
              <a:rPr sz="1500" spc="-3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monoparentales)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permet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d’approcher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l’ensemble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 des 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ménages pour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lesquels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il ne peut 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y avoir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qu’une 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seule </a:t>
            </a:r>
            <a:r>
              <a:rPr sz="150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5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5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revenus</a:t>
            </a:r>
            <a:r>
              <a:rPr sz="15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(à</a:t>
            </a:r>
            <a:r>
              <a:rPr sz="15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15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15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5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enfants</a:t>
            </a:r>
            <a:r>
              <a:rPr sz="15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5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sein</a:t>
            </a:r>
            <a:r>
              <a:rPr sz="15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d’une </a:t>
            </a:r>
            <a:r>
              <a:rPr sz="1500" spc="-3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famille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monoparentale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disposent d’un revenu régulier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500" spc="-3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tant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qu’apprentis par exemple).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44%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des ménages 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sont </a:t>
            </a:r>
            <a:r>
              <a:rPr sz="150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composés</a:t>
            </a:r>
            <a:r>
              <a:rPr sz="150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500" spc="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500" spc="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seules.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5445024" y="5835713"/>
            <a:ext cx="4932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Cette </a:t>
            </a:r>
            <a:r>
              <a:rPr sz="1500" spc="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analyse </a:t>
            </a:r>
            <a:r>
              <a:rPr sz="1500" spc="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permet </a:t>
            </a:r>
            <a:r>
              <a:rPr sz="15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500" spc="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modifier</a:t>
            </a:r>
            <a:r>
              <a:rPr sz="1500" spc="4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500" spc="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représentations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5445024" y="6064313"/>
            <a:ext cx="49314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6635" algn="l"/>
                <a:tab pos="1911350" algn="l"/>
                <a:tab pos="3050540" algn="l"/>
                <a:tab pos="3457575" algn="l"/>
                <a:tab pos="4396105" algn="l"/>
                <a:tab pos="4761230" algn="l"/>
              </a:tabLst>
            </a:pP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générale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s	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admise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s	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concernan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t	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s	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qua</a:t>
            </a:r>
            <a:r>
              <a:rPr sz="1500" spc="2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tier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s	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e	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445024" y="6292913"/>
            <a:ext cx="49314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politique</a:t>
            </a:r>
            <a:r>
              <a:rPr sz="1500" spc="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5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500" spc="2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ville.</a:t>
            </a:r>
            <a:r>
              <a:rPr sz="15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L’isolement</a:t>
            </a:r>
            <a:r>
              <a:rPr sz="15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résidentiel</a:t>
            </a:r>
            <a:r>
              <a:rPr sz="1500" spc="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5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adultes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445024" y="6521513"/>
            <a:ext cx="49314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5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souvent</a:t>
            </a:r>
            <a:r>
              <a:rPr sz="15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considéré</a:t>
            </a:r>
            <a:r>
              <a:rPr sz="15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5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500" spc="20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territoires</a:t>
            </a:r>
            <a:r>
              <a:rPr sz="15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où</a:t>
            </a:r>
            <a:r>
              <a:rPr sz="15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il</a:t>
            </a:r>
            <a:r>
              <a:rPr sz="1500" spc="20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y</a:t>
            </a:r>
            <a:r>
              <a:rPr sz="15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500" spc="20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500" spc="-3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étudiants</a:t>
            </a:r>
            <a:r>
              <a:rPr sz="150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50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500" spc="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territoires</a:t>
            </a:r>
            <a:r>
              <a:rPr sz="150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vieillissants,</a:t>
            </a:r>
            <a:r>
              <a:rPr sz="1500" spc="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ce</a:t>
            </a:r>
            <a:r>
              <a:rPr sz="150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1500" spc="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150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Roboto"/>
                <a:cs typeface="Roboto"/>
              </a:rPr>
              <a:t>sont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445024" y="6978713"/>
            <a:ext cx="974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1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500" spc="-70" dirty="0">
                <a:solidFill>
                  <a:srgbClr val="231F20"/>
                </a:solidFill>
                <a:latin typeface="Roboto"/>
                <a:cs typeface="Roboto"/>
              </a:rPr>
              <a:t>QP.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DB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78181" y="443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9637" y="8864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738010" y="590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08102" y="7391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02080" y="148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 txBox="1">
            <a:spLocks noGrp="1"/>
          </p:cNvSpPr>
          <p:nvPr>
            <p:ph type="title"/>
          </p:nvPr>
        </p:nvSpPr>
        <p:spPr>
          <a:xfrm>
            <a:off x="2302427" y="45452"/>
            <a:ext cx="2417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Logements</a:t>
            </a:r>
            <a:r>
              <a:rPr spc="-20" dirty="0">
                <a:solidFill>
                  <a:srgbClr val="231F20"/>
                </a:solidFill>
              </a:rPr>
              <a:t> </a:t>
            </a:r>
            <a:r>
              <a:rPr dirty="0">
                <a:solidFill>
                  <a:srgbClr val="231F20"/>
                </a:solidFill>
              </a:rPr>
              <a:t>et</a:t>
            </a:r>
            <a:r>
              <a:rPr spc="-20" dirty="0">
                <a:solidFill>
                  <a:srgbClr val="231F20"/>
                </a:solidFill>
              </a:rPr>
              <a:t> </a:t>
            </a:r>
            <a:r>
              <a:rPr spc="-5" dirty="0">
                <a:solidFill>
                  <a:srgbClr val="231F20"/>
                </a:solidFill>
              </a:rPr>
              <a:t>cadre</a:t>
            </a:r>
            <a:r>
              <a:rPr spc="-20" dirty="0">
                <a:solidFill>
                  <a:srgbClr val="231F20"/>
                </a:solidFill>
              </a:rPr>
              <a:t> </a:t>
            </a:r>
            <a:r>
              <a:rPr spc="-5" dirty="0">
                <a:solidFill>
                  <a:srgbClr val="231F20"/>
                </a:solidFill>
              </a:rPr>
              <a:t>de</a:t>
            </a:r>
            <a:r>
              <a:rPr spc="-25" dirty="0">
                <a:solidFill>
                  <a:srgbClr val="231F20"/>
                </a:solidFill>
              </a:rPr>
              <a:t> </a:t>
            </a:r>
            <a:r>
              <a:rPr dirty="0">
                <a:solidFill>
                  <a:srgbClr val="231F20"/>
                </a:solidFill>
              </a:rPr>
              <a:t>vie</a:t>
            </a:r>
          </a:p>
        </p:txBody>
      </p:sp>
      <p:sp>
        <p:nvSpPr>
          <p:cNvPr id="183" name="object 183"/>
          <p:cNvSpPr/>
          <p:nvPr/>
        </p:nvSpPr>
        <p:spPr>
          <a:xfrm>
            <a:off x="0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85" name="object 185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25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86" name="object 18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0949" y="446676"/>
            <a:ext cx="74631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5F73"/>
                </a:solidFill>
              </a:rPr>
              <a:t>Quel</a:t>
            </a:r>
            <a:r>
              <a:rPr sz="2800" spc="-10" dirty="0">
                <a:solidFill>
                  <a:srgbClr val="005F73"/>
                </a:solidFill>
              </a:rPr>
              <a:t> rôle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joue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logement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social</a:t>
            </a:r>
            <a:r>
              <a:rPr sz="2800" spc="-5" dirty="0">
                <a:solidFill>
                  <a:srgbClr val="005F73"/>
                </a:solidFill>
              </a:rPr>
              <a:t> dans</a:t>
            </a:r>
            <a:r>
              <a:rPr sz="2800" spc="-1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QP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?</a:t>
            </a:r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353656" y="943203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3800" y="1806730"/>
            <a:ext cx="5012690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logements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sociaux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au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sein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des résidences principales</a:t>
            </a:r>
            <a:endParaRPr sz="1400">
              <a:latin typeface="Roboto"/>
              <a:cs typeface="Roboto"/>
            </a:endParaRPr>
          </a:p>
          <a:p>
            <a:pPr marL="2667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estimations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et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96094" y="2916873"/>
            <a:ext cx="3260725" cy="4359910"/>
            <a:chOff x="2096094" y="2916873"/>
            <a:chExt cx="3260725" cy="4359910"/>
          </a:xfrm>
        </p:grpSpPr>
        <p:sp>
          <p:nvSpPr>
            <p:cNvPr id="17" name="object 17"/>
            <p:cNvSpPr/>
            <p:nvPr/>
          </p:nvSpPr>
          <p:spPr>
            <a:xfrm>
              <a:off x="2118499" y="2929140"/>
              <a:ext cx="3074670" cy="4316095"/>
            </a:xfrm>
            <a:custGeom>
              <a:avLst/>
              <a:gdLst/>
              <a:ahLst/>
              <a:cxnLst/>
              <a:rect l="l" t="t" r="r" b="b"/>
              <a:pathLst>
                <a:path w="3074670" h="4316095">
                  <a:moveTo>
                    <a:pt x="161925" y="2989669"/>
                  </a:moveTo>
                  <a:lnTo>
                    <a:pt x="12" y="2989669"/>
                  </a:lnTo>
                  <a:lnTo>
                    <a:pt x="12" y="3119056"/>
                  </a:lnTo>
                  <a:lnTo>
                    <a:pt x="161925" y="3119056"/>
                  </a:lnTo>
                  <a:lnTo>
                    <a:pt x="161925" y="2989669"/>
                  </a:lnTo>
                  <a:close/>
                </a:path>
                <a:path w="3074670" h="4316095">
                  <a:moveTo>
                    <a:pt x="229463" y="2839986"/>
                  </a:moveTo>
                  <a:lnTo>
                    <a:pt x="0" y="2839986"/>
                  </a:lnTo>
                  <a:lnTo>
                    <a:pt x="0" y="2970098"/>
                  </a:lnTo>
                  <a:lnTo>
                    <a:pt x="229463" y="2970098"/>
                  </a:lnTo>
                  <a:lnTo>
                    <a:pt x="229463" y="2839986"/>
                  </a:lnTo>
                  <a:close/>
                </a:path>
                <a:path w="3074670" h="4316095">
                  <a:moveTo>
                    <a:pt x="262204" y="2690304"/>
                  </a:moveTo>
                  <a:lnTo>
                    <a:pt x="25" y="2690304"/>
                  </a:lnTo>
                  <a:lnTo>
                    <a:pt x="25" y="2820517"/>
                  </a:lnTo>
                  <a:lnTo>
                    <a:pt x="262204" y="2820517"/>
                  </a:lnTo>
                  <a:lnTo>
                    <a:pt x="262204" y="2690304"/>
                  </a:lnTo>
                  <a:close/>
                </a:path>
                <a:path w="3074670" h="4316095">
                  <a:moveTo>
                    <a:pt x="278879" y="4035806"/>
                  </a:moveTo>
                  <a:lnTo>
                    <a:pt x="25" y="4035806"/>
                  </a:lnTo>
                  <a:lnTo>
                    <a:pt x="25" y="4166019"/>
                  </a:lnTo>
                  <a:lnTo>
                    <a:pt x="278879" y="4166019"/>
                  </a:lnTo>
                  <a:lnTo>
                    <a:pt x="278879" y="4035806"/>
                  </a:lnTo>
                  <a:close/>
                </a:path>
                <a:path w="3074670" h="4316095">
                  <a:moveTo>
                    <a:pt x="294208" y="2540609"/>
                  </a:moveTo>
                  <a:lnTo>
                    <a:pt x="12" y="2540609"/>
                  </a:lnTo>
                  <a:lnTo>
                    <a:pt x="12" y="2670822"/>
                  </a:lnTo>
                  <a:lnTo>
                    <a:pt x="294208" y="2670822"/>
                  </a:lnTo>
                  <a:lnTo>
                    <a:pt x="294208" y="2540609"/>
                  </a:lnTo>
                  <a:close/>
                </a:path>
                <a:path w="3074670" h="4316095">
                  <a:moveTo>
                    <a:pt x="323418" y="3737165"/>
                  </a:moveTo>
                  <a:lnTo>
                    <a:pt x="0" y="3737165"/>
                  </a:lnTo>
                  <a:lnTo>
                    <a:pt x="0" y="3866654"/>
                  </a:lnTo>
                  <a:lnTo>
                    <a:pt x="323418" y="3866654"/>
                  </a:lnTo>
                  <a:lnTo>
                    <a:pt x="323418" y="3737165"/>
                  </a:lnTo>
                  <a:close/>
                </a:path>
                <a:path w="3074670" h="4316095">
                  <a:moveTo>
                    <a:pt x="381838" y="2391651"/>
                  </a:moveTo>
                  <a:lnTo>
                    <a:pt x="12" y="2391651"/>
                  </a:lnTo>
                  <a:lnTo>
                    <a:pt x="12" y="2521140"/>
                  </a:lnTo>
                  <a:lnTo>
                    <a:pt x="381838" y="2521140"/>
                  </a:lnTo>
                  <a:lnTo>
                    <a:pt x="381838" y="2391651"/>
                  </a:lnTo>
                  <a:close/>
                </a:path>
                <a:path w="3074670" h="4316095">
                  <a:moveTo>
                    <a:pt x="507911" y="4185501"/>
                  </a:moveTo>
                  <a:lnTo>
                    <a:pt x="12" y="4185501"/>
                  </a:lnTo>
                  <a:lnTo>
                    <a:pt x="12" y="4315612"/>
                  </a:lnTo>
                  <a:lnTo>
                    <a:pt x="507911" y="4315612"/>
                  </a:lnTo>
                  <a:lnTo>
                    <a:pt x="507911" y="4185501"/>
                  </a:lnTo>
                  <a:close/>
                </a:path>
                <a:path w="3074670" h="4316095">
                  <a:moveTo>
                    <a:pt x="570484" y="3886123"/>
                  </a:moveTo>
                  <a:lnTo>
                    <a:pt x="25" y="3886123"/>
                  </a:lnTo>
                  <a:lnTo>
                    <a:pt x="25" y="4016337"/>
                  </a:lnTo>
                  <a:lnTo>
                    <a:pt x="570484" y="4016337"/>
                  </a:lnTo>
                  <a:lnTo>
                    <a:pt x="570484" y="3886123"/>
                  </a:lnTo>
                  <a:close/>
                </a:path>
                <a:path w="3074670" h="4316095">
                  <a:moveTo>
                    <a:pt x="663092" y="2242070"/>
                  </a:moveTo>
                  <a:lnTo>
                    <a:pt x="25" y="2242070"/>
                  </a:lnTo>
                  <a:lnTo>
                    <a:pt x="25" y="2372182"/>
                  </a:lnTo>
                  <a:lnTo>
                    <a:pt x="663092" y="2372182"/>
                  </a:lnTo>
                  <a:lnTo>
                    <a:pt x="663092" y="2242070"/>
                  </a:lnTo>
                  <a:close/>
                </a:path>
                <a:path w="3074670" h="4316095">
                  <a:moveTo>
                    <a:pt x="860729" y="2092388"/>
                  </a:moveTo>
                  <a:lnTo>
                    <a:pt x="12" y="2092388"/>
                  </a:lnTo>
                  <a:lnTo>
                    <a:pt x="12" y="2222601"/>
                  </a:lnTo>
                  <a:lnTo>
                    <a:pt x="860729" y="2222601"/>
                  </a:lnTo>
                  <a:lnTo>
                    <a:pt x="860729" y="2092388"/>
                  </a:lnTo>
                  <a:close/>
                </a:path>
                <a:path w="3074670" h="4316095">
                  <a:moveTo>
                    <a:pt x="892848" y="1942706"/>
                  </a:moveTo>
                  <a:lnTo>
                    <a:pt x="25" y="1942706"/>
                  </a:lnTo>
                  <a:lnTo>
                    <a:pt x="25" y="2072919"/>
                  </a:lnTo>
                  <a:lnTo>
                    <a:pt x="892848" y="2072919"/>
                  </a:lnTo>
                  <a:lnTo>
                    <a:pt x="892848" y="1942706"/>
                  </a:lnTo>
                  <a:close/>
                </a:path>
                <a:path w="3074670" h="4316095">
                  <a:moveTo>
                    <a:pt x="957478" y="1793735"/>
                  </a:moveTo>
                  <a:lnTo>
                    <a:pt x="12" y="1793735"/>
                  </a:lnTo>
                  <a:lnTo>
                    <a:pt x="12" y="1923224"/>
                  </a:lnTo>
                  <a:lnTo>
                    <a:pt x="957478" y="1923224"/>
                  </a:lnTo>
                  <a:lnTo>
                    <a:pt x="957478" y="1793735"/>
                  </a:lnTo>
                  <a:close/>
                </a:path>
                <a:path w="3074670" h="4316095">
                  <a:moveTo>
                    <a:pt x="1139177" y="1644154"/>
                  </a:moveTo>
                  <a:lnTo>
                    <a:pt x="12" y="1644154"/>
                  </a:lnTo>
                  <a:lnTo>
                    <a:pt x="12" y="1774266"/>
                  </a:lnTo>
                  <a:lnTo>
                    <a:pt x="1139177" y="1774266"/>
                  </a:lnTo>
                  <a:lnTo>
                    <a:pt x="1139177" y="1644154"/>
                  </a:lnTo>
                  <a:close/>
                </a:path>
                <a:path w="3074670" h="4316095">
                  <a:moveTo>
                    <a:pt x="2243226" y="3288207"/>
                  </a:moveTo>
                  <a:lnTo>
                    <a:pt x="0" y="3288207"/>
                  </a:lnTo>
                  <a:lnTo>
                    <a:pt x="0" y="3418421"/>
                  </a:lnTo>
                  <a:lnTo>
                    <a:pt x="2243226" y="3418421"/>
                  </a:lnTo>
                  <a:lnTo>
                    <a:pt x="2243226" y="3288207"/>
                  </a:lnTo>
                  <a:close/>
                </a:path>
                <a:path w="3074670" h="4316095">
                  <a:moveTo>
                    <a:pt x="2245918" y="3437902"/>
                  </a:moveTo>
                  <a:lnTo>
                    <a:pt x="0" y="3437902"/>
                  </a:lnTo>
                  <a:lnTo>
                    <a:pt x="0" y="3568115"/>
                  </a:lnTo>
                  <a:lnTo>
                    <a:pt x="2245918" y="3568115"/>
                  </a:lnTo>
                  <a:lnTo>
                    <a:pt x="2245918" y="3437902"/>
                  </a:lnTo>
                  <a:close/>
                </a:path>
                <a:path w="3074670" h="4316095">
                  <a:moveTo>
                    <a:pt x="3074314" y="1344803"/>
                  </a:moveTo>
                  <a:lnTo>
                    <a:pt x="0" y="1344803"/>
                  </a:lnTo>
                  <a:lnTo>
                    <a:pt x="0" y="1475003"/>
                  </a:lnTo>
                  <a:lnTo>
                    <a:pt x="3074314" y="1475003"/>
                  </a:lnTo>
                  <a:lnTo>
                    <a:pt x="3074314" y="1344803"/>
                  </a:lnTo>
                  <a:close/>
                </a:path>
                <a:path w="3074670" h="4316095">
                  <a:moveTo>
                    <a:pt x="3074314" y="1195832"/>
                  </a:moveTo>
                  <a:lnTo>
                    <a:pt x="0" y="1195832"/>
                  </a:lnTo>
                  <a:lnTo>
                    <a:pt x="0" y="1325321"/>
                  </a:lnTo>
                  <a:lnTo>
                    <a:pt x="3074314" y="1325321"/>
                  </a:lnTo>
                  <a:lnTo>
                    <a:pt x="3074314" y="1195832"/>
                  </a:lnTo>
                  <a:close/>
                </a:path>
                <a:path w="3074670" h="4316095">
                  <a:moveTo>
                    <a:pt x="3074314" y="1046137"/>
                  </a:moveTo>
                  <a:lnTo>
                    <a:pt x="0" y="1046137"/>
                  </a:lnTo>
                  <a:lnTo>
                    <a:pt x="0" y="1176350"/>
                  </a:lnTo>
                  <a:lnTo>
                    <a:pt x="3074314" y="1176350"/>
                  </a:lnTo>
                  <a:lnTo>
                    <a:pt x="3074314" y="1046137"/>
                  </a:lnTo>
                  <a:close/>
                </a:path>
                <a:path w="3074670" h="4316095">
                  <a:moveTo>
                    <a:pt x="3074314" y="896556"/>
                  </a:moveTo>
                  <a:lnTo>
                    <a:pt x="0" y="896556"/>
                  </a:lnTo>
                  <a:lnTo>
                    <a:pt x="0" y="1026668"/>
                  </a:lnTo>
                  <a:lnTo>
                    <a:pt x="3074314" y="1026668"/>
                  </a:lnTo>
                  <a:lnTo>
                    <a:pt x="3074314" y="896556"/>
                  </a:lnTo>
                  <a:close/>
                </a:path>
                <a:path w="3074670" h="4316095">
                  <a:moveTo>
                    <a:pt x="3074314" y="746874"/>
                  </a:moveTo>
                  <a:lnTo>
                    <a:pt x="0" y="746874"/>
                  </a:lnTo>
                  <a:lnTo>
                    <a:pt x="0" y="877087"/>
                  </a:lnTo>
                  <a:lnTo>
                    <a:pt x="3074314" y="877087"/>
                  </a:lnTo>
                  <a:lnTo>
                    <a:pt x="3074314" y="746874"/>
                  </a:lnTo>
                  <a:close/>
                </a:path>
                <a:path w="3074670" h="4316095">
                  <a:moveTo>
                    <a:pt x="3074314" y="597916"/>
                  </a:moveTo>
                  <a:lnTo>
                    <a:pt x="0" y="597916"/>
                  </a:lnTo>
                  <a:lnTo>
                    <a:pt x="0" y="727405"/>
                  </a:lnTo>
                  <a:lnTo>
                    <a:pt x="3074314" y="727405"/>
                  </a:lnTo>
                  <a:lnTo>
                    <a:pt x="3074314" y="597916"/>
                  </a:lnTo>
                  <a:close/>
                </a:path>
                <a:path w="3074670" h="4316095">
                  <a:moveTo>
                    <a:pt x="3074314" y="448233"/>
                  </a:moveTo>
                  <a:lnTo>
                    <a:pt x="0" y="448233"/>
                  </a:lnTo>
                  <a:lnTo>
                    <a:pt x="0" y="578446"/>
                  </a:lnTo>
                  <a:lnTo>
                    <a:pt x="3074314" y="578446"/>
                  </a:lnTo>
                  <a:lnTo>
                    <a:pt x="3074314" y="448233"/>
                  </a:lnTo>
                  <a:close/>
                </a:path>
                <a:path w="3074670" h="4316095">
                  <a:moveTo>
                    <a:pt x="3074314" y="298653"/>
                  </a:moveTo>
                  <a:lnTo>
                    <a:pt x="0" y="298653"/>
                  </a:lnTo>
                  <a:lnTo>
                    <a:pt x="0" y="428764"/>
                  </a:lnTo>
                  <a:lnTo>
                    <a:pt x="3074314" y="428764"/>
                  </a:lnTo>
                  <a:lnTo>
                    <a:pt x="3074314" y="298653"/>
                  </a:lnTo>
                  <a:close/>
                </a:path>
                <a:path w="3074670" h="4316095">
                  <a:moveTo>
                    <a:pt x="3074314" y="148958"/>
                  </a:moveTo>
                  <a:lnTo>
                    <a:pt x="0" y="148958"/>
                  </a:lnTo>
                  <a:lnTo>
                    <a:pt x="0" y="279069"/>
                  </a:lnTo>
                  <a:lnTo>
                    <a:pt x="3074314" y="279069"/>
                  </a:lnTo>
                  <a:lnTo>
                    <a:pt x="3074314" y="148958"/>
                  </a:lnTo>
                  <a:close/>
                </a:path>
                <a:path w="3074670" h="4316095">
                  <a:moveTo>
                    <a:pt x="3074314" y="0"/>
                  </a:moveTo>
                  <a:lnTo>
                    <a:pt x="0" y="0"/>
                  </a:lnTo>
                  <a:lnTo>
                    <a:pt x="0" y="129501"/>
                  </a:lnTo>
                  <a:lnTo>
                    <a:pt x="3074314" y="129501"/>
                  </a:lnTo>
                  <a:lnTo>
                    <a:pt x="3074314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18516" y="7254170"/>
              <a:ext cx="3235960" cy="20320"/>
            </a:xfrm>
            <a:custGeom>
              <a:avLst/>
              <a:gdLst/>
              <a:ahLst/>
              <a:cxnLst/>
              <a:rect l="l" t="t" r="r" b="b"/>
              <a:pathLst>
                <a:path w="3235960" h="20320">
                  <a:moveTo>
                    <a:pt x="0" y="0"/>
                  </a:moveTo>
                  <a:lnTo>
                    <a:pt x="3235794" y="0"/>
                  </a:lnTo>
                </a:path>
                <a:path w="3235960" h="20320">
                  <a:moveTo>
                    <a:pt x="0" y="0"/>
                  </a:moveTo>
                  <a:lnTo>
                    <a:pt x="0" y="20205"/>
                  </a:lnTo>
                </a:path>
                <a:path w="3235960" h="20320">
                  <a:moveTo>
                    <a:pt x="323405" y="0"/>
                  </a:moveTo>
                  <a:lnTo>
                    <a:pt x="323405" y="20205"/>
                  </a:lnTo>
                </a:path>
                <a:path w="3235960" h="20320">
                  <a:moveTo>
                    <a:pt x="647115" y="0"/>
                  </a:moveTo>
                  <a:lnTo>
                    <a:pt x="647115" y="20205"/>
                  </a:lnTo>
                </a:path>
                <a:path w="3235960" h="20320">
                  <a:moveTo>
                    <a:pt x="970724" y="0"/>
                  </a:moveTo>
                  <a:lnTo>
                    <a:pt x="970724" y="20205"/>
                  </a:lnTo>
                </a:path>
                <a:path w="3235960" h="20320">
                  <a:moveTo>
                    <a:pt x="1294447" y="0"/>
                  </a:moveTo>
                  <a:lnTo>
                    <a:pt x="1294447" y="20205"/>
                  </a:lnTo>
                </a:path>
                <a:path w="3235960" h="20320">
                  <a:moveTo>
                    <a:pt x="1618056" y="0"/>
                  </a:moveTo>
                  <a:lnTo>
                    <a:pt x="1618056" y="20205"/>
                  </a:lnTo>
                </a:path>
                <a:path w="3235960" h="20320">
                  <a:moveTo>
                    <a:pt x="1941766" y="0"/>
                  </a:moveTo>
                  <a:lnTo>
                    <a:pt x="1941766" y="20205"/>
                  </a:lnTo>
                </a:path>
                <a:path w="3235960" h="20320">
                  <a:moveTo>
                    <a:pt x="2264752" y="0"/>
                  </a:moveTo>
                  <a:lnTo>
                    <a:pt x="2264752" y="20205"/>
                  </a:lnTo>
                </a:path>
                <a:path w="3235960" h="20320">
                  <a:moveTo>
                    <a:pt x="2588463" y="0"/>
                  </a:moveTo>
                  <a:lnTo>
                    <a:pt x="2588463" y="20205"/>
                  </a:lnTo>
                </a:path>
                <a:path w="3235960" h="20320">
                  <a:moveTo>
                    <a:pt x="2912084" y="0"/>
                  </a:moveTo>
                  <a:lnTo>
                    <a:pt x="2912084" y="20205"/>
                  </a:lnTo>
                </a:path>
                <a:path w="3235960" h="20320">
                  <a:moveTo>
                    <a:pt x="3235794" y="0"/>
                  </a:moveTo>
                  <a:lnTo>
                    <a:pt x="3235794" y="20205"/>
                  </a:lnTo>
                </a:path>
              </a:pathLst>
            </a:custGeom>
            <a:ln w="4356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18516" y="2919096"/>
              <a:ext cx="0" cy="4335145"/>
            </a:xfrm>
            <a:custGeom>
              <a:avLst/>
              <a:gdLst/>
              <a:ahLst/>
              <a:cxnLst/>
              <a:rect l="l" t="t" r="r" b="b"/>
              <a:pathLst>
                <a:path h="4335145">
                  <a:moveTo>
                    <a:pt x="0" y="0"/>
                  </a:moveTo>
                  <a:lnTo>
                    <a:pt x="0" y="4335068"/>
                  </a:lnTo>
                </a:path>
              </a:pathLst>
            </a:custGeom>
            <a:ln w="4356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98316" y="2919096"/>
              <a:ext cx="20320" cy="4335145"/>
            </a:xfrm>
            <a:custGeom>
              <a:avLst/>
              <a:gdLst/>
              <a:ahLst/>
              <a:cxnLst/>
              <a:rect l="l" t="t" r="r" b="b"/>
              <a:pathLst>
                <a:path w="20319" h="4335145">
                  <a:moveTo>
                    <a:pt x="0" y="0"/>
                  </a:moveTo>
                  <a:lnTo>
                    <a:pt x="20205" y="0"/>
                  </a:lnTo>
                </a:path>
                <a:path w="20319" h="4335145">
                  <a:moveTo>
                    <a:pt x="0" y="149275"/>
                  </a:moveTo>
                  <a:lnTo>
                    <a:pt x="20205" y="149275"/>
                  </a:lnTo>
                </a:path>
                <a:path w="20319" h="4335145">
                  <a:moveTo>
                    <a:pt x="0" y="298856"/>
                  </a:moveTo>
                  <a:lnTo>
                    <a:pt x="20205" y="298856"/>
                  </a:lnTo>
                </a:path>
                <a:path w="20319" h="4335145">
                  <a:moveTo>
                    <a:pt x="0" y="448538"/>
                  </a:moveTo>
                  <a:lnTo>
                    <a:pt x="20205" y="448538"/>
                  </a:lnTo>
                </a:path>
                <a:path w="20319" h="4335145">
                  <a:moveTo>
                    <a:pt x="0" y="598220"/>
                  </a:moveTo>
                  <a:lnTo>
                    <a:pt x="20205" y="598220"/>
                  </a:lnTo>
                </a:path>
                <a:path w="20319" h="4335145">
                  <a:moveTo>
                    <a:pt x="0" y="747179"/>
                  </a:moveTo>
                  <a:lnTo>
                    <a:pt x="20205" y="747179"/>
                  </a:lnTo>
                </a:path>
                <a:path w="20319" h="4335145">
                  <a:moveTo>
                    <a:pt x="0" y="896874"/>
                  </a:moveTo>
                  <a:lnTo>
                    <a:pt x="20205" y="896874"/>
                  </a:lnTo>
                </a:path>
                <a:path w="20319" h="4335145">
                  <a:moveTo>
                    <a:pt x="0" y="1046454"/>
                  </a:moveTo>
                  <a:lnTo>
                    <a:pt x="20205" y="1046454"/>
                  </a:lnTo>
                </a:path>
                <a:path w="20319" h="4335145">
                  <a:moveTo>
                    <a:pt x="0" y="1196136"/>
                  </a:moveTo>
                  <a:lnTo>
                    <a:pt x="20205" y="1196136"/>
                  </a:lnTo>
                </a:path>
                <a:path w="20319" h="4335145">
                  <a:moveTo>
                    <a:pt x="0" y="1345095"/>
                  </a:moveTo>
                  <a:lnTo>
                    <a:pt x="20205" y="1345095"/>
                  </a:lnTo>
                </a:path>
                <a:path w="20319" h="4335145">
                  <a:moveTo>
                    <a:pt x="0" y="1494777"/>
                  </a:moveTo>
                  <a:lnTo>
                    <a:pt x="20205" y="1494777"/>
                  </a:lnTo>
                </a:path>
                <a:path w="20319" h="4335145">
                  <a:moveTo>
                    <a:pt x="0" y="1644357"/>
                  </a:moveTo>
                  <a:lnTo>
                    <a:pt x="20205" y="1644357"/>
                  </a:lnTo>
                </a:path>
                <a:path w="20319" h="4335145">
                  <a:moveTo>
                    <a:pt x="0" y="1794052"/>
                  </a:moveTo>
                  <a:lnTo>
                    <a:pt x="20205" y="1794052"/>
                  </a:lnTo>
                </a:path>
                <a:path w="20319" h="4335145">
                  <a:moveTo>
                    <a:pt x="0" y="1943011"/>
                  </a:moveTo>
                  <a:lnTo>
                    <a:pt x="20205" y="1943011"/>
                  </a:lnTo>
                </a:path>
                <a:path w="20319" h="4335145">
                  <a:moveTo>
                    <a:pt x="0" y="2092693"/>
                  </a:moveTo>
                  <a:lnTo>
                    <a:pt x="20205" y="2092693"/>
                  </a:lnTo>
                </a:path>
                <a:path w="20319" h="4335145">
                  <a:moveTo>
                    <a:pt x="0" y="2242375"/>
                  </a:moveTo>
                  <a:lnTo>
                    <a:pt x="20205" y="2242375"/>
                  </a:lnTo>
                </a:path>
                <a:path w="20319" h="4335145">
                  <a:moveTo>
                    <a:pt x="0" y="2391956"/>
                  </a:moveTo>
                  <a:lnTo>
                    <a:pt x="20205" y="2391956"/>
                  </a:lnTo>
                </a:path>
                <a:path w="20319" h="4335145">
                  <a:moveTo>
                    <a:pt x="0" y="2540927"/>
                  </a:moveTo>
                  <a:lnTo>
                    <a:pt x="20205" y="2540927"/>
                  </a:lnTo>
                </a:path>
                <a:path w="20319" h="4335145">
                  <a:moveTo>
                    <a:pt x="0" y="2690609"/>
                  </a:moveTo>
                  <a:lnTo>
                    <a:pt x="20205" y="2690609"/>
                  </a:lnTo>
                </a:path>
                <a:path w="20319" h="4335145">
                  <a:moveTo>
                    <a:pt x="0" y="2840291"/>
                  </a:moveTo>
                  <a:lnTo>
                    <a:pt x="20205" y="2840291"/>
                  </a:lnTo>
                </a:path>
                <a:path w="20319" h="4335145">
                  <a:moveTo>
                    <a:pt x="0" y="2989872"/>
                  </a:moveTo>
                  <a:lnTo>
                    <a:pt x="20205" y="2989872"/>
                  </a:lnTo>
                </a:path>
                <a:path w="20319" h="4335145">
                  <a:moveTo>
                    <a:pt x="0" y="3138830"/>
                  </a:moveTo>
                  <a:lnTo>
                    <a:pt x="20205" y="3138830"/>
                  </a:lnTo>
                </a:path>
                <a:path w="20319" h="4335145">
                  <a:moveTo>
                    <a:pt x="0" y="3288525"/>
                  </a:moveTo>
                  <a:lnTo>
                    <a:pt x="20205" y="3288525"/>
                  </a:lnTo>
                </a:path>
                <a:path w="20319" h="4335145">
                  <a:moveTo>
                    <a:pt x="0" y="3438207"/>
                  </a:moveTo>
                  <a:lnTo>
                    <a:pt x="20205" y="3438207"/>
                  </a:lnTo>
                </a:path>
                <a:path w="20319" h="4335145">
                  <a:moveTo>
                    <a:pt x="0" y="3587889"/>
                  </a:moveTo>
                  <a:lnTo>
                    <a:pt x="20205" y="3587889"/>
                  </a:lnTo>
                </a:path>
                <a:path w="20319" h="4335145">
                  <a:moveTo>
                    <a:pt x="0" y="3737470"/>
                  </a:moveTo>
                  <a:lnTo>
                    <a:pt x="20205" y="3737470"/>
                  </a:lnTo>
                </a:path>
                <a:path w="20319" h="4335145">
                  <a:moveTo>
                    <a:pt x="0" y="3886428"/>
                  </a:moveTo>
                  <a:lnTo>
                    <a:pt x="20205" y="3886428"/>
                  </a:lnTo>
                </a:path>
                <a:path w="20319" h="4335145">
                  <a:moveTo>
                    <a:pt x="0" y="4036123"/>
                  </a:moveTo>
                  <a:lnTo>
                    <a:pt x="20205" y="4036123"/>
                  </a:lnTo>
                </a:path>
                <a:path w="20319" h="4335145">
                  <a:moveTo>
                    <a:pt x="0" y="4185805"/>
                  </a:moveTo>
                  <a:lnTo>
                    <a:pt x="20205" y="4185805"/>
                  </a:lnTo>
                </a:path>
                <a:path w="20319" h="4335145">
                  <a:moveTo>
                    <a:pt x="0" y="4335068"/>
                  </a:moveTo>
                  <a:lnTo>
                    <a:pt x="20205" y="4335068"/>
                  </a:lnTo>
                </a:path>
              </a:pathLst>
            </a:custGeom>
            <a:ln w="4356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15128" y="2940082"/>
            <a:ext cx="1473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5128" y="3089210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15128" y="3239142"/>
            <a:ext cx="1473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15128" y="3388269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15128" y="3537718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15128" y="3687681"/>
            <a:ext cx="1473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15128" y="3836808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15128" y="3986193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15128" y="4136115"/>
            <a:ext cx="1473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15128" y="4285345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79681" y="4584653"/>
            <a:ext cx="1473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35%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98401" y="4733780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33762" y="4883712"/>
            <a:ext cx="14668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01441" y="5032839"/>
            <a:ext cx="14668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27%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04078" y="5182289"/>
            <a:ext cx="14668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21%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22345" y="5332251"/>
            <a:ext cx="14668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35641" y="5481378"/>
            <a:ext cx="10985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02993" y="5630763"/>
            <a:ext cx="10985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70691" y="5780685"/>
            <a:ext cx="11048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02841" y="5929917"/>
            <a:ext cx="10985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84228" y="6228943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69%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86537" y="6378329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69%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63772" y="6677355"/>
            <a:ext cx="14668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11165" y="6826805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20000" y="6976821"/>
            <a:ext cx="10985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48205" y="7125948"/>
            <a:ext cx="1473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64903" y="7279374"/>
            <a:ext cx="10922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70473" y="7279374"/>
            <a:ext cx="14414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94194" y="7279374"/>
            <a:ext cx="14414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17915" y="7279374"/>
            <a:ext cx="14414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41509" y="7279374"/>
            <a:ext cx="14414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65230" y="7279374"/>
            <a:ext cx="14351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88951" y="7279374"/>
            <a:ext cx="14287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12352" y="7279374"/>
            <a:ext cx="14414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36073" y="7279374"/>
            <a:ext cx="14414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59795" y="7279374"/>
            <a:ext cx="14414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65364" y="7279374"/>
            <a:ext cx="18034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3592" y="2898327"/>
            <a:ext cx="1292860" cy="152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780" marR="5080" algn="ctr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Soyaux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Champ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Manoeuvre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(1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529)</a:t>
            </a:r>
            <a:endParaRPr sz="500">
              <a:latin typeface="Roboto"/>
              <a:cs typeface="Roboto"/>
            </a:endParaRPr>
          </a:p>
          <a:p>
            <a:pPr marL="48133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Rochelle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Port-Neuf</a:t>
            </a:r>
            <a:endParaRPr sz="500">
              <a:latin typeface="Roboto"/>
              <a:cs typeface="Roboto"/>
            </a:endParaRPr>
          </a:p>
          <a:p>
            <a:pPr marL="481965" algn="ctr">
              <a:lnSpc>
                <a:spcPts val="59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(873)</a:t>
            </a:r>
            <a:endParaRPr sz="500">
              <a:latin typeface="Roboto"/>
              <a:cs typeface="Roboto"/>
            </a:endParaRPr>
          </a:p>
          <a:p>
            <a:pPr marL="121285" marR="5080" algn="ctr">
              <a:lnSpc>
                <a:spcPts val="600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La Rochelle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 Villeneuve-Les-Salines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(2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280)</a:t>
            </a:r>
            <a:endParaRPr sz="500">
              <a:latin typeface="Roboto"/>
              <a:cs typeface="Roboto"/>
            </a:endParaRPr>
          </a:p>
          <a:p>
            <a:pPr marL="283210" algn="ctr">
              <a:lnSpc>
                <a:spcPts val="55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Quartier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L'Avenir</a:t>
            </a:r>
            <a:endParaRPr sz="500">
              <a:latin typeface="Roboto"/>
              <a:cs typeface="Roboto"/>
            </a:endParaRPr>
          </a:p>
          <a:p>
            <a:pPr marL="283845" algn="ctr">
              <a:lnSpc>
                <a:spcPts val="585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(421)</a:t>
            </a:r>
            <a:endParaRPr sz="500">
              <a:latin typeface="Roboto"/>
              <a:cs typeface="Roboto"/>
            </a:endParaRPr>
          </a:p>
          <a:p>
            <a:pPr marL="654685" marR="9525" algn="ctr">
              <a:lnSpc>
                <a:spcPts val="600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Lac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(1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210)</a:t>
            </a:r>
            <a:endParaRPr sz="500">
              <a:latin typeface="Roboto"/>
              <a:cs typeface="Roboto"/>
            </a:endParaRPr>
          </a:p>
          <a:p>
            <a:pPr marL="475615" algn="ctr">
              <a:lnSpc>
                <a:spcPts val="560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Grand Caillou</a:t>
            </a:r>
            <a:endParaRPr sz="500">
              <a:latin typeface="Roboto"/>
              <a:cs typeface="Roboto"/>
            </a:endParaRPr>
          </a:p>
          <a:p>
            <a:pPr marL="477520" algn="ctr">
              <a:lnSpc>
                <a:spcPts val="585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(703)</a:t>
            </a:r>
            <a:endParaRPr sz="500">
              <a:latin typeface="Roboto"/>
              <a:cs typeface="Roboto"/>
            </a:endParaRPr>
          </a:p>
          <a:p>
            <a:pPr marL="567055" marR="7620" algn="ctr">
              <a:lnSpc>
                <a:spcPts val="600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Malartic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(396)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60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Le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Eysines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courses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(417)</a:t>
            </a:r>
            <a:endParaRPr sz="500">
              <a:latin typeface="Roboto"/>
              <a:cs typeface="Roboto"/>
            </a:endParaRPr>
          </a:p>
          <a:p>
            <a:pPr marL="162560" marR="11430" algn="ctr">
              <a:lnSpc>
                <a:spcPts val="600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Yser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Pont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Madame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(696)</a:t>
            </a:r>
            <a:endParaRPr sz="500">
              <a:latin typeface="Roboto"/>
              <a:cs typeface="Roboto"/>
            </a:endParaRPr>
          </a:p>
          <a:p>
            <a:pPr marL="520700" algn="ctr">
              <a:lnSpc>
                <a:spcPts val="55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Ousse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Bois</a:t>
            </a:r>
            <a:endParaRPr sz="500">
              <a:latin typeface="Roboto"/>
              <a:cs typeface="Roboto"/>
            </a:endParaRPr>
          </a:p>
          <a:p>
            <a:pPr marL="523240" algn="ctr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(750)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3431" y="4542805"/>
            <a:ext cx="1533525" cy="152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12700" algn="ctr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Niort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Pontreau Colline Saint André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(386)</a:t>
            </a:r>
            <a:endParaRPr sz="500">
              <a:latin typeface="Roboto"/>
              <a:cs typeface="Roboto"/>
            </a:endParaRPr>
          </a:p>
          <a:p>
            <a:pPr marL="39624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Bergerac 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Des Deux Rives</a:t>
            </a:r>
            <a:endParaRPr sz="500">
              <a:latin typeface="Roboto"/>
              <a:cs typeface="Roboto"/>
            </a:endParaRPr>
          </a:p>
          <a:p>
            <a:pPr marL="391795" algn="ctr">
              <a:lnSpc>
                <a:spcPts val="59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(487)</a:t>
            </a:r>
            <a:endParaRPr sz="500">
              <a:latin typeface="Roboto"/>
              <a:cs typeface="Roboto"/>
            </a:endParaRPr>
          </a:p>
          <a:p>
            <a:pPr marL="960755" marR="6350" algn="ctr">
              <a:lnSpc>
                <a:spcPts val="600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Sablar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(211)</a:t>
            </a:r>
            <a:endParaRPr sz="500">
              <a:latin typeface="Roboto"/>
              <a:cs typeface="Roboto"/>
            </a:endParaRPr>
          </a:p>
          <a:p>
            <a:pPr marL="273050" algn="ctr">
              <a:lnSpc>
                <a:spcPts val="55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Châtellerault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-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Châteauneuf Centre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00">
              <a:latin typeface="Roboto"/>
              <a:cs typeface="Roboto"/>
            </a:endParaRPr>
          </a:p>
          <a:p>
            <a:pPr marL="269240" algn="ctr">
              <a:lnSpc>
                <a:spcPts val="590"/>
              </a:lnSpc>
              <a:spcBef>
                <a:spcPts val="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(416)</a:t>
            </a:r>
            <a:endParaRPr sz="500">
              <a:latin typeface="Roboto"/>
              <a:cs typeface="Roboto"/>
            </a:endParaRPr>
          </a:p>
          <a:p>
            <a:pPr marL="47625" marR="8890" algn="ctr">
              <a:lnSpc>
                <a:spcPts val="600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Sainte-Foy-la-Grande,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Pineuilh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Bourg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(250)</a:t>
            </a:r>
            <a:endParaRPr sz="500">
              <a:latin typeface="Roboto"/>
              <a:cs typeface="Roboto"/>
            </a:endParaRPr>
          </a:p>
          <a:p>
            <a:pPr marL="1085215" algn="ctr">
              <a:lnSpc>
                <a:spcPts val="55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500">
              <a:latin typeface="Roboto"/>
              <a:cs typeface="Roboto"/>
            </a:endParaRPr>
          </a:p>
          <a:p>
            <a:pPr marL="1083310" algn="ctr">
              <a:lnSpc>
                <a:spcPts val="585"/>
              </a:lnSpc>
              <a:spcBef>
                <a:spcPts val="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(107)</a:t>
            </a:r>
            <a:endParaRPr sz="500">
              <a:latin typeface="Roboto"/>
              <a:cs typeface="Roboto"/>
            </a:endParaRPr>
          </a:p>
          <a:p>
            <a:pPr marL="587375" marR="5080" algn="ctr">
              <a:lnSpc>
                <a:spcPts val="600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Villeneuve-sur-Lot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 Bastide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(131)</a:t>
            </a:r>
            <a:endParaRPr sz="500">
              <a:latin typeface="Roboto"/>
              <a:cs typeface="Roboto"/>
            </a:endParaRPr>
          </a:p>
          <a:p>
            <a:pPr marL="668655" algn="ctr">
              <a:lnSpc>
                <a:spcPts val="560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Tonneins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Coeur 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ville</a:t>
            </a:r>
            <a:endParaRPr sz="500">
              <a:latin typeface="Roboto"/>
              <a:cs typeface="Roboto"/>
            </a:endParaRPr>
          </a:p>
          <a:p>
            <a:pPr marL="667385" algn="ctr">
              <a:lnSpc>
                <a:spcPts val="58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(53)</a:t>
            </a:r>
            <a:endParaRPr sz="500">
              <a:latin typeface="Roboto"/>
              <a:cs typeface="Roboto"/>
            </a:endParaRPr>
          </a:p>
          <a:p>
            <a:pPr marL="715645" marR="5715" algn="ctr">
              <a:lnSpc>
                <a:spcPts val="600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 Bordeaux -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Saint-Michel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(547)</a:t>
            </a:r>
            <a:endParaRPr sz="500">
              <a:latin typeface="Roboto"/>
              <a:cs typeface="Roboto"/>
            </a:endParaRPr>
          </a:p>
          <a:p>
            <a:pPr marR="3175" algn="ctr">
              <a:lnSpc>
                <a:spcPts val="55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Sainte-Livrade-sur-Lot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Bastide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Au Bord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Lot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(28)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77733" y="6187375"/>
            <a:ext cx="1097915" cy="328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525" algn="ctr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la Nouvelle-Aquitaine (estimé)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(69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757)</a:t>
            </a:r>
            <a:endParaRPr sz="500">
              <a:latin typeface="Roboto"/>
              <a:cs typeface="Roboto"/>
            </a:endParaRPr>
          </a:p>
          <a:p>
            <a:pPr marL="18796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métropolitaine</a:t>
            </a:r>
            <a:endParaRPr sz="500">
              <a:latin typeface="Roboto"/>
              <a:cs typeface="Roboto"/>
            </a:endParaRPr>
          </a:p>
          <a:p>
            <a:pPr marL="184150" algn="ctr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96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78255" y="6635851"/>
            <a:ext cx="1096645" cy="628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0560" marR="5080" indent="-137795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Nouvelle-Aquitaine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(279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547)</a:t>
            </a:r>
            <a:endParaRPr sz="500">
              <a:latin typeface="Roboto"/>
              <a:cs typeface="Roboto"/>
            </a:endParaRPr>
          </a:p>
          <a:p>
            <a:pPr marL="198755" algn="ctr">
              <a:lnSpc>
                <a:spcPts val="58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de FM comportant un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marL="201295" algn="ctr">
              <a:lnSpc>
                <a:spcPts val="585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3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08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48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  <a:p>
            <a:pPr marL="12700" marR="6350" algn="ctr">
              <a:lnSpc>
                <a:spcPts val="600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EPCI de FM ne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comportant pas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 QP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(826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005)</a:t>
            </a:r>
            <a:endParaRPr sz="500">
              <a:latin typeface="Roboto"/>
              <a:cs typeface="Roboto"/>
            </a:endParaRPr>
          </a:p>
          <a:p>
            <a:pPr marL="441325" algn="ctr">
              <a:lnSpc>
                <a:spcPts val="55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marL="440690" algn="ctr">
              <a:lnSpc>
                <a:spcPct val="1000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(4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549</a:t>
            </a:r>
            <a:r>
              <a:rPr sz="5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894)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44132" y="2488333"/>
            <a:ext cx="1218565" cy="206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" algn="ctr">
              <a:lnSpc>
                <a:spcPts val="715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ts val="715"/>
              </a:lnSpc>
            </a:pP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(Nb de</a:t>
            </a:r>
            <a:r>
              <a:rPr sz="6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sociaux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en 2017)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19073" y="4386695"/>
            <a:ext cx="1282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524174" y="1790904"/>
            <a:ext cx="3649979" cy="86995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Loyer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moyen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mensuel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sociaux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RPLS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2020</a:t>
            </a:r>
            <a:endParaRPr sz="1000">
              <a:latin typeface="Roboto"/>
              <a:cs typeface="Roboto"/>
            </a:endParaRPr>
          </a:p>
          <a:p>
            <a:pPr marR="2170430" algn="ctr">
              <a:lnSpc>
                <a:spcPct val="100000"/>
              </a:lnSpc>
              <a:spcBef>
                <a:spcPts val="64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  <a:p>
            <a:pPr marR="2172335" algn="ctr">
              <a:lnSpc>
                <a:spcPct val="100000"/>
              </a:lnSpc>
              <a:spcBef>
                <a:spcPts val="2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sociaux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2020)</a:t>
            </a:r>
            <a:endParaRPr sz="600">
              <a:latin typeface="Roboto"/>
              <a:cs typeface="Roboto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105325" y="2790548"/>
            <a:ext cx="3395979" cy="4278630"/>
            <a:chOff x="7105325" y="2790548"/>
            <a:chExt cx="3395979" cy="4278630"/>
          </a:xfrm>
        </p:grpSpPr>
        <p:sp>
          <p:nvSpPr>
            <p:cNvPr id="66" name="object 66"/>
            <p:cNvSpPr/>
            <p:nvPr/>
          </p:nvSpPr>
          <p:spPr>
            <a:xfrm>
              <a:off x="7128192" y="2819133"/>
              <a:ext cx="2959100" cy="4203065"/>
            </a:xfrm>
            <a:custGeom>
              <a:avLst/>
              <a:gdLst/>
              <a:ahLst/>
              <a:cxnLst/>
              <a:rect l="l" t="t" r="r" b="b"/>
              <a:pathLst>
                <a:path w="2959100" h="4203065">
                  <a:moveTo>
                    <a:pt x="1735366" y="3151987"/>
                  </a:moveTo>
                  <a:lnTo>
                    <a:pt x="0" y="3151987"/>
                  </a:lnTo>
                  <a:lnTo>
                    <a:pt x="0" y="3256762"/>
                  </a:lnTo>
                  <a:lnTo>
                    <a:pt x="1735366" y="3256762"/>
                  </a:lnTo>
                  <a:lnTo>
                    <a:pt x="1735366" y="3151987"/>
                  </a:lnTo>
                  <a:close/>
                </a:path>
                <a:path w="2959100" h="4203065">
                  <a:moveTo>
                    <a:pt x="1811223" y="2993910"/>
                  </a:moveTo>
                  <a:lnTo>
                    <a:pt x="12" y="2993910"/>
                  </a:lnTo>
                  <a:lnTo>
                    <a:pt x="12" y="3099333"/>
                  </a:lnTo>
                  <a:lnTo>
                    <a:pt x="1811223" y="3099333"/>
                  </a:lnTo>
                  <a:lnTo>
                    <a:pt x="1811223" y="2993910"/>
                  </a:lnTo>
                  <a:close/>
                </a:path>
                <a:path w="2959100" h="4203065">
                  <a:moveTo>
                    <a:pt x="1855254" y="2836481"/>
                  </a:moveTo>
                  <a:lnTo>
                    <a:pt x="12" y="2836481"/>
                  </a:lnTo>
                  <a:lnTo>
                    <a:pt x="12" y="2941904"/>
                  </a:lnTo>
                  <a:lnTo>
                    <a:pt x="1855254" y="2941904"/>
                  </a:lnTo>
                  <a:lnTo>
                    <a:pt x="1855254" y="2836481"/>
                  </a:lnTo>
                  <a:close/>
                </a:path>
                <a:path w="2959100" h="4203065">
                  <a:moveTo>
                    <a:pt x="1881898" y="2679052"/>
                  </a:moveTo>
                  <a:lnTo>
                    <a:pt x="12" y="2679052"/>
                  </a:lnTo>
                  <a:lnTo>
                    <a:pt x="12" y="2784475"/>
                  </a:lnTo>
                  <a:lnTo>
                    <a:pt x="1881898" y="2784475"/>
                  </a:lnTo>
                  <a:lnTo>
                    <a:pt x="1881898" y="2679052"/>
                  </a:lnTo>
                  <a:close/>
                </a:path>
                <a:path w="2959100" h="4203065">
                  <a:moveTo>
                    <a:pt x="1926678" y="2521623"/>
                  </a:moveTo>
                  <a:lnTo>
                    <a:pt x="12" y="2521623"/>
                  </a:lnTo>
                  <a:lnTo>
                    <a:pt x="12" y="2626283"/>
                  </a:lnTo>
                  <a:lnTo>
                    <a:pt x="1926678" y="2626283"/>
                  </a:lnTo>
                  <a:lnTo>
                    <a:pt x="1926678" y="2521623"/>
                  </a:lnTo>
                  <a:close/>
                </a:path>
                <a:path w="2959100" h="4203065">
                  <a:moveTo>
                    <a:pt x="1949119" y="2364206"/>
                  </a:moveTo>
                  <a:lnTo>
                    <a:pt x="12" y="2364206"/>
                  </a:lnTo>
                  <a:lnTo>
                    <a:pt x="12" y="2468867"/>
                  </a:lnTo>
                  <a:lnTo>
                    <a:pt x="1949119" y="2468867"/>
                  </a:lnTo>
                  <a:lnTo>
                    <a:pt x="1949119" y="2364206"/>
                  </a:lnTo>
                  <a:close/>
                </a:path>
                <a:path w="2959100" h="4203065">
                  <a:moveTo>
                    <a:pt x="1953437" y="2206015"/>
                  </a:moveTo>
                  <a:lnTo>
                    <a:pt x="12" y="2206015"/>
                  </a:lnTo>
                  <a:lnTo>
                    <a:pt x="12" y="2311438"/>
                  </a:lnTo>
                  <a:lnTo>
                    <a:pt x="1953437" y="2311438"/>
                  </a:lnTo>
                  <a:lnTo>
                    <a:pt x="1953437" y="2206015"/>
                  </a:lnTo>
                  <a:close/>
                </a:path>
                <a:path w="2959100" h="4203065">
                  <a:moveTo>
                    <a:pt x="1980196" y="2048598"/>
                  </a:moveTo>
                  <a:lnTo>
                    <a:pt x="12" y="2048598"/>
                  </a:lnTo>
                  <a:lnTo>
                    <a:pt x="12" y="2154021"/>
                  </a:lnTo>
                  <a:lnTo>
                    <a:pt x="1980196" y="2154021"/>
                  </a:lnTo>
                  <a:lnTo>
                    <a:pt x="1980196" y="2048598"/>
                  </a:lnTo>
                  <a:close/>
                </a:path>
                <a:path w="2959100" h="4203065">
                  <a:moveTo>
                    <a:pt x="2033612" y="1891169"/>
                  </a:moveTo>
                  <a:lnTo>
                    <a:pt x="12" y="1891169"/>
                  </a:lnTo>
                  <a:lnTo>
                    <a:pt x="12" y="1995944"/>
                  </a:lnTo>
                  <a:lnTo>
                    <a:pt x="2033612" y="1995944"/>
                  </a:lnTo>
                  <a:lnTo>
                    <a:pt x="2033612" y="1891169"/>
                  </a:lnTo>
                  <a:close/>
                </a:path>
                <a:path w="2959100" h="4203065">
                  <a:moveTo>
                    <a:pt x="2033612" y="1733740"/>
                  </a:moveTo>
                  <a:lnTo>
                    <a:pt x="12" y="1733740"/>
                  </a:lnTo>
                  <a:lnTo>
                    <a:pt x="12" y="1838515"/>
                  </a:lnTo>
                  <a:lnTo>
                    <a:pt x="2033612" y="1838515"/>
                  </a:lnTo>
                  <a:lnTo>
                    <a:pt x="2033612" y="1733740"/>
                  </a:lnTo>
                  <a:close/>
                </a:path>
                <a:path w="2959100" h="4203065">
                  <a:moveTo>
                    <a:pt x="2252434" y="3466833"/>
                  </a:moveTo>
                  <a:lnTo>
                    <a:pt x="12" y="3466833"/>
                  </a:lnTo>
                  <a:lnTo>
                    <a:pt x="12" y="3572256"/>
                  </a:lnTo>
                  <a:lnTo>
                    <a:pt x="2252434" y="3572256"/>
                  </a:lnTo>
                  <a:lnTo>
                    <a:pt x="2252434" y="3466833"/>
                  </a:lnTo>
                  <a:close/>
                </a:path>
                <a:path w="2959100" h="4203065">
                  <a:moveTo>
                    <a:pt x="2420645" y="3624262"/>
                  </a:moveTo>
                  <a:lnTo>
                    <a:pt x="12" y="3624262"/>
                  </a:lnTo>
                  <a:lnTo>
                    <a:pt x="12" y="3729685"/>
                  </a:lnTo>
                  <a:lnTo>
                    <a:pt x="2420645" y="3729685"/>
                  </a:lnTo>
                  <a:lnTo>
                    <a:pt x="2420645" y="3624262"/>
                  </a:lnTo>
                  <a:close/>
                </a:path>
                <a:path w="2959100" h="4203065">
                  <a:moveTo>
                    <a:pt x="2472652" y="3939768"/>
                  </a:moveTo>
                  <a:lnTo>
                    <a:pt x="12" y="3939768"/>
                  </a:lnTo>
                  <a:lnTo>
                    <a:pt x="12" y="4044543"/>
                  </a:lnTo>
                  <a:lnTo>
                    <a:pt x="2472652" y="4044543"/>
                  </a:lnTo>
                  <a:lnTo>
                    <a:pt x="2472652" y="3939768"/>
                  </a:lnTo>
                  <a:close/>
                </a:path>
                <a:path w="2959100" h="4203065">
                  <a:moveTo>
                    <a:pt x="2513761" y="1418234"/>
                  </a:moveTo>
                  <a:lnTo>
                    <a:pt x="12" y="1418234"/>
                  </a:lnTo>
                  <a:lnTo>
                    <a:pt x="12" y="1523657"/>
                  </a:lnTo>
                  <a:lnTo>
                    <a:pt x="2513761" y="1523657"/>
                  </a:lnTo>
                  <a:lnTo>
                    <a:pt x="2513761" y="1418234"/>
                  </a:lnTo>
                  <a:close/>
                </a:path>
                <a:path w="2959100" h="4203065">
                  <a:moveTo>
                    <a:pt x="2518079" y="1260817"/>
                  </a:moveTo>
                  <a:lnTo>
                    <a:pt x="12" y="1260817"/>
                  </a:lnTo>
                  <a:lnTo>
                    <a:pt x="12" y="1365478"/>
                  </a:lnTo>
                  <a:lnTo>
                    <a:pt x="2518079" y="1365478"/>
                  </a:lnTo>
                  <a:lnTo>
                    <a:pt x="2518079" y="1260817"/>
                  </a:lnTo>
                  <a:close/>
                </a:path>
                <a:path w="2959100" h="4203065">
                  <a:moveTo>
                    <a:pt x="2518079" y="1103388"/>
                  </a:moveTo>
                  <a:lnTo>
                    <a:pt x="12" y="1103388"/>
                  </a:lnTo>
                  <a:lnTo>
                    <a:pt x="12" y="1208049"/>
                  </a:lnTo>
                  <a:lnTo>
                    <a:pt x="2518079" y="1208049"/>
                  </a:lnTo>
                  <a:lnTo>
                    <a:pt x="2518079" y="1103388"/>
                  </a:lnTo>
                  <a:close/>
                </a:path>
                <a:path w="2959100" h="4203065">
                  <a:moveTo>
                    <a:pt x="2571597" y="945210"/>
                  </a:moveTo>
                  <a:lnTo>
                    <a:pt x="12" y="945210"/>
                  </a:lnTo>
                  <a:lnTo>
                    <a:pt x="12" y="1050747"/>
                  </a:lnTo>
                  <a:lnTo>
                    <a:pt x="2571597" y="1050747"/>
                  </a:lnTo>
                  <a:lnTo>
                    <a:pt x="2571597" y="945210"/>
                  </a:lnTo>
                  <a:close/>
                </a:path>
                <a:path w="2959100" h="4203065">
                  <a:moveTo>
                    <a:pt x="2585301" y="787882"/>
                  </a:moveTo>
                  <a:lnTo>
                    <a:pt x="12" y="787882"/>
                  </a:lnTo>
                  <a:lnTo>
                    <a:pt x="12" y="893305"/>
                  </a:lnTo>
                  <a:lnTo>
                    <a:pt x="2585301" y="893305"/>
                  </a:lnTo>
                  <a:lnTo>
                    <a:pt x="2585301" y="787882"/>
                  </a:lnTo>
                  <a:close/>
                </a:path>
                <a:path w="2959100" h="4203065">
                  <a:moveTo>
                    <a:pt x="2611958" y="630453"/>
                  </a:moveTo>
                  <a:lnTo>
                    <a:pt x="12" y="630453"/>
                  </a:lnTo>
                  <a:lnTo>
                    <a:pt x="12" y="735114"/>
                  </a:lnTo>
                  <a:lnTo>
                    <a:pt x="2611958" y="735114"/>
                  </a:lnTo>
                  <a:lnTo>
                    <a:pt x="2611958" y="630453"/>
                  </a:lnTo>
                  <a:close/>
                </a:path>
                <a:path w="2959100" h="4203065">
                  <a:moveTo>
                    <a:pt x="2628569" y="4097185"/>
                  </a:moveTo>
                  <a:lnTo>
                    <a:pt x="12" y="4097185"/>
                  </a:lnTo>
                  <a:lnTo>
                    <a:pt x="12" y="4202620"/>
                  </a:lnTo>
                  <a:lnTo>
                    <a:pt x="2628569" y="4202620"/>
                  </a:lnTo>
                  <a:lnTo>
                    <a:pt x="2628569" y="4097185"/>
                  </a:lnTo>
                  <a:close/>
                </a:path>
                <a:path w="2959100" h="4203065">
                  <a:moveTo>
                    <a:pt x="2638717" y="473036"/>
                  </a:moveTo>
                  <a:lnTo>
                    <a:pt x="12" y="473036"/>
                  </a:lnTo>
                  <a:lnTo>
                    <a:pt x="12" y="577697"/>
                  </a:lnTo>
                  <a:lnTo>
                    <a:pt x="2638717" y="577697"/>
                  </a:lnTo>
                  <a:lnTo>
                    <a:pt x="2638717" y="473036"/>
                  </a:lnTo>
                  <a:close/>
                </a:path>
                <a:path w="2959100" h="4203065">
                  <a:moveTo>
                    <a:pt x="2709494" y="314845"/>
                  </a:moveTo>
                  <a:lnTo>
                    <a:pt x="12" y="314845"/>
                  </a:lnTo>
                  <a:lnTo>
                    <a:pt x="12" y="420268"/>
                  </a:lnTo>
                  <a:lnTo>
                    <a:pt x="2709494" y="420268"/>
                  </a:lnTo>
                  <a:lnTo>
                    <a:pt x="2709494" y="314845"/>
                  </a:lnTo>
                  <a:close/>
                </a:path>
                <a:path w="2959100" h="4203065">
                  <a:moveTo>
                    <a:pt x="2816314" y="157429"/>
                  </a:moveTo>
                  <a:lnTo>
                    <a:pt x="12" y="157429"/>
                  </a:lnTo>
                  <a:lnTo>
                    <a:pt x="12" y="262851"/>
                  </a:lnTo>
                  <a:lnTo>
                    <a:pt x="2816314" y="262851"/>
                  </a:lnTo>
                  <a:lnTo>
                    <a:pt x="2816314" y="157429"/>
                  </a:lnTo>
                  <a:close/>
                </a:path>
                <a:path w="2959100" h="4203065">
                  <a:moveTo>
                    <a:pt x="2958642" y="0"/>
                  </a:moveTo>
                  <a:lnTo>
                    <a:pt x="12" y="0"/>
                  </a:lnTo>
                  <a:lnTo>
                    <a:pt x="12" y="104775"/>
                  </a:lnTo>
                  <a:lnTo>
                    <a:pt x="2958642" y="104775"/>
                  </a:lnTo>
                  <a:lnTo>
                    <a:pt x="2958642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28202" y="7047853"/>
              <a:ext cx="3371215" cy="20955"/>
            </a:xfrm>
            <a:custGeom>
              <a:avLst/>
              <a:gdLst/>
              <a:ahLst/>
              <a:cxnLst/>
              <a:rect l="l" t="t" r="r" b="b"/>
              <a:pathLst>
                <a:path w="3371215" h="20954">
                  <a:moveTo>
                    <a:pt x="0" y="0"/>
                  </a:moveTo>
                  <a:lnTo>
                    <a:pt x="3370694" y="0"/>
                  </a:lnTo>
                </a:path>
                <a:path w="3371215" h="20954">
                  <a:moveTo>
                    <a:pt x="0" y="0"/>
                  </a:moveTo>
                  <a:lnTo>
                    <a:pt x="0" y="20929"/>
                  </a:lnTo>
                </a:path>
                <a:path w="3371215" h="20954">
                  <a:moveTo>
                    <a:pt x="337400" y="0"/>
                  </a:moveTo>
                  <a:lnTo>
                    <a:pt x="337400" y="20929"/>
                  </a:lnTo>
                </a:path>
                <a:path w="3371215" h="20954">
                  <a:moveTo>
                    <a:pt x="673836" y="0"/>
                  </a:moveTo>
                  <a:lnTo>
                    <a:pt x="673836" y="20929"/>
                  </a:lnTo>
                </a:path>
                <a:path w="3371215" h="20954">
                  <a:moveTo>
                    <a:pt x="1011135" y="0"/>
                  </a:moveTo>
                  <a:lnTo>
                    <a:pt x="1011135" y="20929"/>
                  </a:lnTo>
                </a:path>
                <a:path w="3371215" h="20954">
                  <a:moveTo>
                    <a:pt x="1348320" y="0"/>
                  </a:moveTo>
                  <a:lnTo>
                    <a:pt x="1348320" y="20929"/>
                  </a:lnTo>
                </a:path>
                <a:path w="3371215" h="20954">
                  <a:moveTo>
                    <a:pt x="1685505" y="0"/>
                  </a:moveTo>
                  <a:lnTo>
                    <a:pt x="1685505" y="20929"/>
                  </a:lnTo>
                </a:path>
                <a:path w="3371215" h="20954">
                  <a:moveTo>
                    <a:pt x="2022703" y="0"/>
                  </a:moveTo>
                  <a:lnTo>
                    <a:pt x="2022703" y="20929"/>
                  </a:lnTo>
                </a:path>
                <a:path w="3371215" h="20954">
                  <a:moveTo>
                    <a:pt x="2359240" y="0"/>
                  </a:moveTo>
                  <a:lnTo>
                    <a:pt x="2359240" y="20929"/>
                  </a:lnTo>
                </a:path>
                <a:path w="3371215" h="20954">
                  <a:moveTo>
                    <a:pt x="2696425" y="0"/>
                  </a:moveTo>
                  <a:lnTo>
                    <a:pt x="2696425" y="20929"/>
                  </a:lnTo>
                </a:path>
                <a:path w="3371215" h="20954">
                  <a:moveTo>
                    <a:pt x="3033725" y="0"/>
                  </a:moveTo>
                  <a:lnTo>
                    <a:pt x="3033725" y="20929"/>
                  </a:lnTo>
                </a:path>
                <a:path w="3371215" h="20954">
                  <a:moveTo>
                    <a:pt x="3370694" y="0"/>
                  </a:moveTo>
                  <a:lnTo>
                    <a:pt x="3370694" y="20929"/>
                  </a:lnTo>
                </a:path>
              </a:pathLst>
            </a:custGeom>
            <a:ln w="4508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28202" y="2792802"/>
              <a:ext cx="0" cy="4255135"/>
            </a:xfrm>
            <a:custGeom>
              <a:avLst/>
              <a:gdLst/>
              <a:ahLst/>
              <a:cxnLst/>
              <a:rect l="l" t="t" r="r" b="b"/>
              <a:pathLst>
                <a:path h="4255134">
                  <a:moveTo>
                    <a:pt x="0" y="0"/>
                  </a:moveTo>
                  <a:lnTo>
                    <a:pt x="0" y="4255046"/>
                  </a:lnTo>
                </a:path>
              </a:pathLst>
            </a:custGeom>
            <a:ln w="4508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105325" y="2792802"/>
              <a:ext cx="23495" cy="4255135"/>
            </a:xfrm>
            <a:custGeom>
              <a:avLst/>
              <a:gdLst/>
              <a:ahLst/>
              <a:cxnLst/>
              <a:rect l="l" t="t" r="r" b="b"/>
              <a:pathLst>
                <a:path w="23495" h="4255134">
                  <a:moveTo>
                    <a:pt x="0" y="0"/>
                  </a:moveTo>
                  <a:lnTo>
                    <a:pt x="22872" y="0"/>
                  </a:lnTo>
                </a:path>
                <a:path w="23495" h="4255134">
                  <a:moveTo>
                    <a:pt x="0" y="157746"/>
                  </a:moveTo>
                  <a:lnTo>
                    <a:pt x="22872" y="157746"/>
                  </a:lnTo>
                </a:path>
                <a:path w="23495" h="4255134">
                  <a:moveTo>
                    <a:pt x="0" y="315175"/>
                  </a:moveTo>
                  <a:lnTo>
                    <a:pt x="22872" y="315175"/>
                  </a:lnTo>
                </a:path>
                <a:path w="23495" h="4255134">
                  <a:moveTo>
                    <a:pt x="0" y="472605"/>
                  </a:moveTo>
                  <a:lnTo>
                    <a:pt x="22872" y="472605"/>
                  </a:lnTo>
                </a:path>
                <a:path w="23495" h="4255134">
                  <a:moveTo>
                    <a:pt x="0" y="630034"/>
                  </a:moveTo>
                  <a:lnTo>
                    <a:pt x="22872" y="630034"/>
                  </a:lnTo>
                </a:path>
                <a:path w="23495" h="4255134">
                  <a:moveTo>
                    <a:pt x="0" y="788212"/>
                  </a:moveTo>
                  <a:lnTo>
                    <a:pt x="22872" y="788212"/>
                  </a:lnTo>
                </a:path>
                <a:path w="23495" h="4255134">
                  <a:moveTo>
                    <a:pt x="0" y="945641"/>
                  </a:moveTo>
                  <a:lnTo>
                    <a:pt x="22872" y="945641"/>
                  </a:lnTo>
                </a:path>
                <a:path w="23495" h="4255134">
                  <a:moveTo>
                    <a:pt x="0" y="1102956"/>
                  </a:moveTo>
                  <a:lnTo>
                    <a:pt x="22872" y="1102956"/>
                  </a:lnTo>
                </a:path>
                <a:path w="23495" h="4255134">
                  <a:moveTo>
                    <a:pt x="0" y="1260386"/>
                  </a:moveTo>
                  <a:lnTo>
                    <a:pt x="22872" y="1260386"/>
                  </a:lnTo>
                </a:path>
                <a:path w="23495" h="4255134">
                  <a:moveTo>
                    <a:pt x="0" y="1418564"/>
                  </a:moveTo>
                  <a:lnTo>
                    <a:pt x="22872" y="1418564"/>
                  </a:lnTo>
                </a:path>
                <a:path w="23495" h="4255134">
                  <a:moveTo>
                    <a:pt x="0" y="1575993"/>
                  </a:moveTo>
                  <a:lnTo>
                    <a:pt x="22872" y="1575993"/>
                  </a:lnTo>
                </a:path>
                <a:path w="23495" h="4255134">
                  <a:moveTo>
                    <a:pt x="0" y="1733423"/>
                  </a:moveTo>
                  <a:lnTo>
                    <a:pt x="22872" y="1733423"/>
                  </a:lnTo>
                </a:path>
                <a:path w="23495" h="4255134">
                  <a:moveTo>
                    <a:pt x="0" y="1890852"/>
                  </a:moveTo>
                  <a:lnTo>
                    <a:pt x="22872" y="1890852"/>
                  </a:lnTo>
                </a:path>
                <a:path w="23495" h="4255134">
                  <a:moveTo>
                    <a:pt x="0" y="2048916"/>
                  </a:moveTo>
                  <a:lnTo>
                    <a:pt x="22872" y="2048916"/>
                  </a:lnTo>
                </a:path>
                <a:path w="23495" h="4255134">
                  <a:moveTo>
                    <a:pt x="0" y="2206345"/>
                  </a:moveTo>
                  <a:lnTo>
                    <a:pt x="22872" y="2206345"/>
                  </a:lnTo>
                </a:path>
                <a:path w="23495" h="4255134">
                  <a:moveTo>
                    <a:pt x="0" y="2363774"/>
                  </a:moveTo>
                  <a:lnTo>
                    <a:pt x="22872" y="2363774"/>
                  </a:lnTo>
                </a:path>
                <a:path w="23495" h="4255134">
                  <a:moveTo>
                    <a:pt x="0" y="2521204"/>
                  </a:moveTo>
                  <a:lnTo>
                    <a:pt x="22872" y="2521204"/>
                  </a:lnTo>
                </a:path>
                <a:path w="23495" h="4255134">
                  <a:moveTo>
                    <a:pt x="0" y="2679382"/>
                  </a:moveTo>
                  <a:lnTo>
                    <a:pt x="22872" y="2679382"/>
                  </a:lnTo>
                </a:path>
                <a:path w="23495" h="4255134">
                  <a:moveTo>
                    <a:pt x="0" y="2836811"/>
                  </a:moveTo>
                  <a:lnTo>
                    <a:pt x="22872" y="2836811"/>
                  </a:lnTo>
                </a:path>
                <a:path w="23495" h="4255134">
                  <a:moveTo>
                    <a:pt x="0" y="2994240"/>
                  </a:moveTo>
                  <a:lnTo>
                    <a:pt x="22872" y="2994240"/>
                  </a:lnTo>
                </a:path>
                <a:path w="23495" h="4255134">
                  <a:moveTo>
                    <a:pt x="0" y="3151657"/>
                  </a:moveTo>
                  <a:lnTo>
                    <a:pt x="22872" y="3151657"/>
                  </a:lnTo>
                </a:path>
                <a:path w="23495" h="4255134">
                  <a:moveTo>
                    <a:pt x="0" y="3309734"/>
                  </a:moveTo>
                  <a:lnTo>
                    <a:pt x="22872" y="3309734"/>
                  </a:lnTo>
                </a:path>
                <a:path w="23495" h="4255134">
                  <a:moveTo>
                    <a:pt x="0" y="3467163"/>
                  </a:moveTo>
                  <a:lnTo>
                    <a:pt x="22872" y="3467163"/>
                  </a:lnTo>
                </a:path>
                <a:path w="23495" h="4255134">
                  <a:moveTo>
                    <a:pt x="0" y="3624592"/>
                  </a:moveTo>
                  <a:lnTo>
                    <a:pt x="22872" y="3624592"/>
                  </a:lnTo>
                </a:path>
                <a:path w="23495" h="4255134">
                  <a:moveTo>
                    <a:pt x="0" y="3782021"/>
                  </a:moveTo>
                  <a:lnTo>
                    <a:pt x="22872" y="3782021"/>
                  </a:lnTo>
                </a:path>
                <a:path w="23495" h="4255134">
                  <a:moveTo>
                    <a:pt x="0" y="3940200"/>
                  </a:moveTo>
                  <a:lnTo>
                    <a:pt x="22872" y="3940200"/>
                  </a:lnTo>
                </a:path>
                <a:path w="23495" h="4255134">
                  <a:moveTo>
                    <a:pt x="0" y="4097515"/>
                  </a:moveTo>
                  <a:lnTo>
                    <a:pt x="22872" y="4097515"/>
                  </a:lnTo>
                </a:path>
                <a:path w="23495" h="4255134">
                  <a:moveTo>
                    <a:pt x="0" y="4255046"/>
                  </a:moveTo>
                  <a:lnTo>
                    <a:pt x="22872" y="4255046"/>
                  </a:lnTo>
                </a:path>
              </a:pathLst>
            </a:custGeom>
            <a:ln w="4508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0111356" y="2815946"/>
            <a:ext cx="19304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439 €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969251" y="2973956"/>
            <a:ext cx="19177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418 €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862214" y="3131124"/>
            <a:ext cx="19240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402 €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791002" y="3288788"/>
            <a:ext cx="19304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391 €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764348" y="3446776"/>
            <a:ext cx="19240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387 €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737697" y="3603943"/>
            <a:ext cx="19240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383 €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724187" y="3761674"/>
            <a:ext cx="19304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381 €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670906" y="3919594"/>
            <a:ext cx="19240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374 €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670906" y="4076870"/>
            <a:ext cx="19304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374 €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666482" y="4234773"/>
            <a:ext cx="19240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373 €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185895" y="4549690"/>
            <a:ext cx="19240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302 €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185895" y="4707699"/>
            <a:ext cx="19240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302 €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132461" y="4865346"/>
            <a:ext cx="19240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294 €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105832" y="5022509"/>
            <a:ext cx="19177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101191" y="5180519"/>
            <a:ext cx="19240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289 €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079180" y="5337686"/>
            <a:ext cx="19177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034589" y="5495417"/>
            <a:ext cx="19177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007966" y="5653339"/>
            <a:ext cx="19177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275 €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963403" y="5810614"/>
            <a:ext cx="19240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269 €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887732" y="5968278"/>
            <a:ext cx="19177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405116" y="6283474"/>
            <a:ext cx="19177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573029" y="6441204"/>
            <a:ext cx="19240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359 €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625007" y="6756267"/>
            <a:ext cx="19240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367 €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780941" y="6913998"/>
            <a:ext cx="19304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390 €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71478" y="7074818"/>
            <a:ext cx="11430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390021" y="7074818"/>
            <a:ext cx="15176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50 €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708231" y="7074818"/>
            <a:ext cx="18923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100 €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045403" y="7074818"/>
            <a:ext cx="18923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150 €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382574" y="7074818"/>
            <a:ext cx="18923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200 €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719746" y="7074818"/>
            <a:ext cx="18923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250 €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056851" y="7074818"/>
            <a:ext cx="18923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300 €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394021" y="7074818"/>
            <a:ext cx="18923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350 €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731193" y="7074818"/>
            <a:ext cx="18923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400 €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068364" y="7074818"/>
            <a:ext cx="18923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450 €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405204" y="7074818"/>
            <a:ext cx="18986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500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619308" y="2765470"/>
            <a:ext cx="1458595" cy="1617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9109" marR="6350" algn="ctr">
              <a:lnSpc>
                <a:spcPct val="103499"/>
              </a:lnSpc>
              <a:spcBef>
                <a:spcPts val="9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Tonneins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Coeur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ville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(50)</a:t>
            </a:r>
            <a:endParaRPr sz="550">
              <a:latin typeface="Roboto"/>
              <a:cs typeface="Roboto"/>
            </a:endParaRPr>
          </a:p>
          <a:p>
            <a:pPr marL="521970" algn="ctr">
              <a:lnSpc>
                <a:spcPts val="56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550">
              <a:latin typeface="Roboto"/>
              <a:cs typeface="Roboto"/>
            </a:endParaRPr>
          </a:p>
          <a:p>
            <a:pPr marL="520700" algn="ctr">
              <a:lnSpc>
                <a:spcPts val="61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(590)</a:t>
            </a:r>
            <a:endParaRPr sz="550">
              <a:latin typeface="Roboto"/>
              <a:cs typeface="Roboto"/>
            </a:endParaRPr>
          </a:p>
          <a:p>
            <a:pPr marL="558800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Génicart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endParaRPr sz="550">
              <a:latin typeface="Roboto"/>
              <a:cs typeface="Roboto"/>
            </a:endParaRPr>
          </a:p>
          <a:p>
            <a:pPr marL="559435" algn="ctr">
              <a:lnSpc>
                <a:spcPts val="61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390)</a:t>
            </a:r>
            <a:endParaRPr sz="550">
              <a:latin typeface="Roboto"/>
              <a:cs typeface="Roboto"/>
            </a:endParaRPr>
          </a:p>
          <a:p>
            <a:pPr marL="809625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Pessac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Saige</a:t>
            </a:r>
            <a:endParaRPr sz="550">
              <a:latin typeface="Roboto"/>
              <a:cs typeface="Roboto"/>
            </a:endParaRPr>
          </a:p>
          <a:p>
            <a:pPr marL="809625" algn="ctr">
              <a:lnSpc>
                <a:spcPts val="61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00)</a:t>
            </a:r>
            <a:endParaRPr sz="550">
              <a:latin typeface="Roboto"/>
              <a:cs typeface="Roboto"/>
            </a:endParaRPr>
          </a:p>
          <a:p>
            <a:pPr marL="560705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Grand-Parc</a:t>
            </a:r>
            <a:endParaRPr sz="550">
              <a:latin typeface="Roboto"/>
              <a:cs typeface="Roboto"/>
            </a:endParaRPr>
          </a:p>
          <a:p>
            <a:pPr marL="560705" algn="ctr">
              <a:lnSpc>
                <a:spcPts val="61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360)</a:t>
            </a:r>
            <a:endParaRPr sz="550">
              <a:latin typeface="Roboto"/>
              <a:cs typeface="Roboto"/>
            </a:endParaRPr>
          </a:p>
          <a:p>
            <a:pPr marL="281305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Pessac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Châtaigneraie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Arago</a:t>
            </a:r>
            <a:endParaRPr sz="550">
              <a:latin typeface="Roboto"/>
              <a:cs typeface="Roboto"/>
            </a:endParaRPr>
          </a:p>
          <a:p>
            <a:pPr marL="279400" algn="ctr">
              <a:lnSpc>
                <a:spcPts val="61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70)</a:t>
            </a:r>
            <a:endParaRPr sz="550">
              <a:latin typeface="Roboto"/>
              <a:cs typeface="Roboto"/>
            </a:endParaRPr>
          </a:p>
          <a:p>
            <a:pPr marL="195580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Couronne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 L'Etang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Moines</a:t>
            </a:r>
            <a:endParaRPr sz="550">
              <a:latin typeface="Roboto"/>
              <a:cs typeface="Roboto"/>
            </a:endParaRPr>
          </a:p>
          <a:p>
            <a:pPr marL="193040" algn="ctr">
              <a:lnSpc>
                <a:spcPts val="61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(510)</a:t>
            </a:r>
            <a:endParaRPr sz="550">
              <a:latin typeface="Roboto"/>
              <a:cs typeface="Roboto"/>
            </a:endParaRPr>
          </a:p>
          <a:p>
            <a:pPr marL="514350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550">
              <a:latin typeface="Roboto"/>
              <a:cs typeface="Roboto"/>
            </a:endParaRPr>
          </a:p>
          <a:p>
            <a:pPr marL="516890" algn="ctr">
              <a:lnSpc>
                <a:spcPts val="61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(320)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courses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(450)</a:t>
            </a:r>
            <a:endParaRPr sz="550">
              <a:latin typeface="Roboto"/>
              <a:cs typeface="Roboto"/>
            </a:endParaRPr>
          </a:p>
          <a:p>
            <a:pPr marL="734695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Carriet</a:t>
            </a:r>
            <a:endParaRPr sz="550">
              <a:latin typeface="Roboto"/>
              <a:cs typeface="Roboto"/>
            </a:endParaRPr>
          </a:p>
          <a:p>
            <a:pPr marL="735965" algn="ctr">
              <a:lnSpc>
                <a:spcPct val="10000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130)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387240" y="4499478"/>
            <a:ext cx="1692910" cy="1617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3499"/>
              </a:lnSpc>
              <a:spcBef>
                <a:spcPts val="9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Sainte-Foy-la-Grande, Pineuilh - Quartier Bourg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(270)</a:t>
            </a:r>
            <a:endParaRPr sz="550">
              <a:latin typeface="Roboto"/>
              <a:cs typeface="Roboto"/>
            </a:endParaRPr>
          </a:p>
          <a:p>
            <a:pPr marL="833119" algn="ctr">
              <a:lnSpc>
                <a:spcPts val="56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Beaubreuil</a:t>
            </a:r>
            <a:endParaRPr sz="550">
              <a:latin typeface="Roboto"/>
              <a:cs typeface="Roboto"/>
            </a:endParaRPr>
          </a:p>
          <a:p>
            <a:pPr marL="831850" algn="ctr">
              <a:lnSpc>
                <a:spcPts val="61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860)</a:t>
            </a:r>
            <a:endParaRPr sz="550">
              <a:latin typeface="Roboto"/>
              <a:cs typeface="Roboto"/>
            </a:endParaRPr>
          </a:p>
          <a:p>
            <a:pPr marL="487045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Sud</a:t>
            </a:r>
            <a:endParaRPr sz="550">
              <a:latin typeface="Roboto"/>
              <a:cs typeface="Roboto"/>
            </a:endParaRPr>
          </a:p>
          <a:p>
            <a:pPr marL="485775" algn="ctr">
              <a:lnSpc>
                <a:spcPts val="61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30)</a:t>
            </a:r>
            <a:endParaRPr sz="550">
              <a:latin typeface="Roboto"/>
              <a:cs typeface="Roboto"/>
            </a:endParaRPr>
          </a:p>
          <a:p>
            <a:pPr marL="953135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endParaRPr sz="550">
              <a:latin typeface="Roboto"/>
              <a:cs typeface="Roboto"/>
            </a:endParaRPr>
          </a:p>
          <a:p>
            <a:pPr marL="953769" algn="ctr">
              <a:lnSpc>
                <a:spcPts val="61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30)</a:t>
            </a:r>
            <a:endParaRPr sz="550">
              <a:latin typeface="Roboto"/>
              <a:cs typeface="Roboto"/>
            </a:endParaRPr>
          </a:p>
          <a:p>
            <a:pPr marL="707390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550">
              <a:latin typeface="Roboto"/>
              <a:cs typeface="Roboto"/>
            </a:endParaRPr>
          </a:p>
          <a:p>
            <a:pPr marL="706755" algn="ctr">
              <a:lnSpc>
                <a:spcPts val="61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(570)</a:t>
            </a:r>
            <a:endParaRPr sz="550">
              <a:latin typeface="Roboto"/>
              <a:cs typeface="Roboto"/>
            </a:endParaRPr>
          </a:p>
          <a:p>
            <a:pPr marL="598170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Marmande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 Baylac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Gravette</a:t>
            </a:r>
            <a:endParaRPr sz="550">
              <a:latin typeface="Roboto"/>
              <a:cs typeface="Roboto"/>
            </a:endParaRPr>
          </a:p>
          <a:p>
            <a:pPr marL="596265" algn="ctr">
              <a:lnSpc>
                <a:spcPts val="61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(360)</a:t>
            </a:r>
            <a:endParaRPr sz="550">
              <a:latin typeface="Roboto"/>
              <a:cs typeface="Roboto"/>
            </a:endParaRPr>
          </a:p>
          <a:p>
            <a:pPr marL="914400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Guéret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L'Albatros</a:t>
            </a:r>
            <a:endParaRPr sz="550">
              <a:latin typeface="Roboto"/>
              <a:cs typeface="Roboto"/>
            </a:endParaRPr>
          </a:p>
          <a:p>
            <a:pPr marL="913765" algn="ctr">
              <a:lnSpc>
                <a:spcPts val="61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(910)</a:t>
            </a:r>
            <a:endParaRPr sz="550">
              <a:latin typeface="Roboto"/>
              <a:cs typeface="Roboto"/>
            </a:endParaRPr>
          </a:p>
          <a:p>
            <a:pPr marL="373380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Saint-Pierre-du-Mont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Moustey</a:t>
            </a:r>
            <a:endParaRPr sz="550">
              <a:latin typeface="Roboto"/>
              <a:cs typeface="Roboto"/>
            </a:endParaRPr>
          </a:p>
          <a:p>
            <a:pPr marL="372110" algn="ctr">
              <a:lnSpc>
                <a:spcPts val="61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(380)</a:t>
            </a:r>
            <a:endParaRPr sz="550">
              <a:latin typeface="Roboto"/>
              <a:cs typeface="Roboto"/>
            </a:endParaRPr>
          </a:p>
          <a:p>
            <a:pPr marL="767715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Capucins</a:t>
            </a:r>
            <a:endParaRPr sz="550">
              <a:latin typeface="Roboto"/>
              <a:cs typeface="Roboto"/>
            </a:endParaRPr>
          </a:p>
          <a:p>
            <a:pPr marL="770255" algn="ctr">
              <a:lnSpc>
                <a:spcPts val="61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(520)</a:t>
            </a:r>
            <a:endParaRPr sz="550">
              <a:latin typeface="Roboto"/>
              <a:cs typeface="Roboto"/>
            </a:endParaRPr>
          </a:p>
          <a:p>
            <a:pPr marL="940435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Bressuire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Valette</a:t>
            </a:r>
            <a:endParaRPr sz="550">
              <a:latin typeface="Roboto"/>
              <a:cs typeface="Roboto"/>
            </a:endParaRPr>
          </a:p>
          <a:p>
            <a:pPr marL="940435" algn="ctr">
              <a:lnSpc>
                <a:spcPct val="10000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(370)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838820" y="6233033"/>
            <a:ext cx="1238250" cy="356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499"/>
              </a:lnSpc>
              <a:spcBef>
                <a:spcPts val="9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de la Nouvelle-Aquitaine (estimé)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(74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150)</a:t>
            </a:r>
            <a:endParaRPr sz="550">
              <a:latin typeface="Roboto"/>
              <a:cs typeface="Roboto"/>
            </a:endParaRPr>
          </a:p>
          <a:p>
            <a:pPr marL="212725" algn="ctr">
              <a:lnSpc>
                <a:spcPts val="56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50">
              <a:latin typeface="Roboto"/>
              <a:cs typeface="Roboto"/>
            </a:endParaRPr>
          </a:p>
          <a:p>
            <a:pPr marL="212725" algn="ctr">
              <a:lnSpc>
                <a:spcPct val="10000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493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900)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339442" y="6705910"/>
            <a:ext cx="737235" cy="356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0" marR="5080" algn="ctr">
              <a:lnSpc>
                <a:spcPct val="103499"/>
              </a:lnSpc>
              <a:spcBef>
                <a:spcPts val="9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Nouvell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Aqui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ine  (316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740)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56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(5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075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760)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597513" y="4321243"/>
            <a:ext cx="132080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i="1" spc="10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53117" y="1057266"/>
            <a:ext cx="9534525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8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loyer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moyen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faible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ce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qui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explique</a:t>
            </a:r>
            <a:r>
              <a:rPr sz="18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aussi</a:t>
            </a:r>
            <a:r>
              <a:rPr sz="18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l’effet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d’attractivité</a:t>
            </a:r>
            <a:r>
              <a:rPr sz="18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8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800"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ménages fragiles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économiquement.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65300" y="7298879"/>
            <a:ext cx="11131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 Lt"/>
                <a:cs typeface="Roboto Lt"/>
              </a:rPr>
              <a:t>©</a:t>
            </a:r>
            <a:r>
              <a:rPr sz="700" spc="-15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 Lt"/>
                <a:cs typeface="Roboto Lt"/>
              </a:rPr>
              <a:t>Compas</a:t>
            </a:r>
            <a:r>
              <a:rPr sz="700" spc="-1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 Lt"/>
                <a:cs typeface="Roboto Lt"/>
              </a:rPr>
              <a:t>Septembre 2022</a:t>
            </a:r>
            <a:endParaRPr sz="700">
              <a:latin typeface="Roboto Lt"/>
              <a:cs typeface="Roboto Lt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500423" y="7308486"/>
            <a:ext cx="17443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 Lt"/>
                <a:cs typeface="Roboto Lt"/>
              </a:rPr>
              <a:t>Constats</a:t>
            </a:r>
            <a:r>
              <a:rPr sz="700" spc="-1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 Lt"/>
                <a:cs typeface="Roboto Lt"/>
              </a:rPr>
              <a:t>et</a:t>
            </a:r>
            <a:r>
              <a:rPr sz="700" spc="-1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 Lt"/>
                <a:cs typeface="Roboto Lt"/>
              </a:rPr>
              <a:t>enjeux</a:t>
            </a:r>
            <a:r>
              <a:rPr sz="700" spc="-15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 Lt"/>
                <a:cs typeface="Roboto Lt"/>
              </a:rPr>
              <a:t>de</a:t>
            </a:r>
            <a:r>
              <a:rPr sz="700" spc="-1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 Lt"/>
                <a:cs typeface="Roboto Lt"/>
              </a:rPr>
              <a:t>la</a:t>
            </a:r>
            <a:r>
              <a:rPr sz="700" spc="-15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 Lt"/>
                <a:cs typeface="Roboto Lt"/>
              </a:rPr>
              <a:t>politique</a:t>
            </a:r>
            <a:r>
              <a:rPr sz="700" spc="-1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 Lt"/>
                <a:cs typeface="Roboto Lt"/>
              </a:rPr>
              <a:t>de</a:t>
            </a:r>
            <a:r>
              <a:rPr sz="700" spc="-1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 Lt"/>
                <a:cs typeface="Roboto Lt"/>
              </a:rPr>
              <a:t>la</a:t>
            </a:r>
            <a:r>
              <a:rPr sz="700" spc="-15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700" dirty="0">
                <a:solidFill>
                  <a:srgbClr val="231F20"/>
                </a:solidFill>
                <a:latin typeface="Roboto Lt"/>
                <a:cs typeface="Roboto Lt"/>
              </a:rPr>
              <a:t>ville</a:t>
            </a:r>
            <a:endParaRPr sz="700">
              <a:latin typeface="Roboto Lt"/>
              <a:cs typeface="Roboto Lt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0432785" y="7294280"/>
            <a:ext cx="171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32</a:t>
            </a:r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DB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78181" y="443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59637" y="8864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38010" y="590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08102" y="7391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02080" y="148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302427" y="45452"/>
            <a:ext cx="2417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cadre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vie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0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0949" y="372817"/>
            <a:ext cx="100082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61135" algn="l"/>
                <a:tab pos="3760470" algn="l"/>
                <a:tab pos="5920105" algn="l"/>
                <a:tab pos="6340475" algn="l"/>
                <a:tab pos="6859270" algn="l"/>
                <a:tab pos="8554085" algn="l"/>
                <a:tab pos="9520555" algn="l"/>
              </a:tabLst>
            </a:pPr>
            <a:r>
              <a:rPr sz="2800" spc="30" dirty="0">
                <a:solidFill>
                  <a:srgbClr val="005F73"/>
                </a:solidFill>
              </a:rPr>
              <a:t>Quelle</a:t>
            </a:r>
            <a:r>
              <a:rPr sz="2800" dirty="0">
                <a:solidFill>
                  <a:srgbClr val="005F73"/>
                </a:solidFill>
              </a:rPr>
              <a:t>s	</a:t>
            </a:r>
            <a:r>
              <a:rPr sz="2800" spc="25" dirty="0">
                <a:solidFill>
                  <a:srgbClr val="005F73"/>
                </a:solidFill>
              </a:rPr>
              <a:t>perspecti</a:t>
            </a:r>
            <a:r>
              <a:rPr sz="2800" spc="5" dirty="0">
                <a:solidFill>
                  <a:srgbClr val="005F73"/>
                </a:solidFill>
              </a:rPr>
              <a:t>v</a:t>
            </a:r>
            <a:r>
              <a:rPr sz="2800" spc="25" dirty="0">
                <a:solidFill>
                  <a:srgbClr val="005F73"/>
                </a:solidFill>
              </a:rPr>
              <a:t>e</a:t>
            </a:r>
            <a:r>
              <a:rPr sz="2800" dirty="0">
                <a:solidFill>
                  <a:srgbClr val="005F73"/>
                </a:solidFill>
              </a:rPr>
              <a:t>s	</a:t>
            </a:r>
            <a:r>
              <a:rPr sz="2800" spc="25" dirty="0">
                <a:solidFill>
                  <a:srgbClr val="005F73"/>
                </a:solidFill>
              </a:rPr>
              <a:t>d</a:t>
            </a:r>
            <a:r>
              <a:rPr sz="2800" spc="-45" dirty="0">
                <a:solidFill>
                  <a:srgbClr val="005F73"/>
                </a:solidFill>
              </a:rPr>
              <a:t>’</a:t>
            </a:r>
            <a:r>
              <a:rPr sz="2800" spc="25" dirty="0">
                <a:solidFill>
                  <a:srgbClr val="005F73"/>
                </a:solidFill>
              </a:rPr>
              <a:t>accessio</a:t>
            </a:r>
            <a:r>
              <a:rPr sz="2800" dirty="0">
                <a:solidFill>
                  <a:srgbClr val="005F73"/>
                </a:solidFill>
              </a:rPr>
              <a:t>n	à	</a:t>
            </a:r>
            <a:r>
              <a:rPr sz="2800" spc="25" dirty="0">
                <a:solidFill>
                  <a:srgbClr val="005F73"/>
                </a:solidFill>
              </a:rPr>
              <a:t>l</a:t>
            </a:r>
            <a:r>
              <a:rPr sz="2800" dirty="0">
                <a:solidFill>
                  <a:srgbClr val="005F73"/>
                </a:solidFill>
              </a:rPr>
              <a:t>a	</a:t>
            </a:r>
            <a:r>
              <a:rPr sz="2800" spc="25" dirty="0">
                <a:solidFill>
                  <a:srgbClr val="005F73"/>
                </a:solidFill>
              </a:rPr>
              <a:t>p</a:t>
            </a:r>
            <a:r>
              <a:rPr sz="2800" spc="-5" dirty="0">
                <a:solidFill>
                  <a:srgbClr val="005F73"/>
                </a:solidFill>
              </a:rPr>
              <a:t>r</a:t>
            </a:r>
            <a:r>
              <a:rPr sz="2800" spc="25" dirty="0">
                <a:solidFill>
                  <a:srgbClr val="005F73"/>
                </a:solidFill>
              </a:rPr>
              <a:t>opriét</a:t>
            </a:r>
            <a:r>
              <a:rPr sz="2800" dirty="0">
                <a:solidFill>
                  <a:srgbClr val="005F73"/>
                </a:solidFill>
              </a:rPr>
              <a:t>é	</a:t>
            </a:r>
            <a:r>
              <a:rPr sz="2800" spc="25" dirty="0">
                <a:solidFill>
                  <a:srgbClr val="005F73"/>
                </a:solidFill>
              </a:rPr>
              <a:t>pou</a:t>
            </a:r>
            <a:r>
              <a:rPr sz="2800" dirty="0">
                <a:solidFill>
                  <a:srgbClr val="005F73"/>
                </a:solidFill>
              </a:rPr>
              <a:t>r	</a:t>
            </a:r>
            <a:r>
              <a:rPr sz="2800" spc="25" dirty="0">
                <a:solidFill>
                  <a:srgbClr val="005F73"/>
                </a:solidFill>
              </a:rPr>
              <a:t>les  </a:t>
            </a:r>
            <a:r>
              <a:rPr sz="2800" spc="20" dirty="0">
                <a:solidFill>
                  <a:srgbClr val="005F73"/>
                </a:solidFill>
              </a:rPr>
              <a:t>habitants</a:t>
            </a:r>
            <a:r>
              <a:rPr sz="2800" spc="45" dirty="0">
                <a:solidFill>
                  <a:srgbClr val="005F73"/>
                </a:solidFill>
              </a:rPr>
              <a:t> </a:t>
            </a:r>
            <a:r>
              <a:rPr sz="2800" spc="15" dirty="0">
                <a:solidFill>
                  <a:srgbClr val="005F73"/>
                </a:solidFill>
              </a:rPr>
              <a:t>des</a:t>
            </a:r>
            <a:r>
              <a:rPr sz="2800" spc="50" dirty="0">
                <a:solidFill>
                  <a:srgbClr val="005F73"/>
                </a:solidFill>
              </a:rPr>
              <a:t> </a:t>
            </a:r>
            <a:r>
              <a:rPr sz="2800" spc="15" dirty="0">
                <a:solidFill>
                  <a:srgbClr val="005F73"/>
                </a:solidFill>
              </a:rPr>
              <a:t>QP</a:t>
            </a:r>
            <a:r>
              <a:rPr sz="2800" spc="5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?</a:t>
            </a:r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353656" y="1343672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3299" y="1481029"/>
            <a:ext cx="9537065" cy="756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459"/>
              </a:spcBef>
            </a:pPr>
            <a:r>
              <a:rPr sz="1800" spc="-20" dirty="0">
                <a:solidFill>
                  <a:srgbClr val="231F20"/>
                </a:solidFill>
                <a:latin typeface="Roboto"/>
                <a:cs typeface="Roboto"/>
              </a:rPr>
              <a:t>L’analyse</a:t>
            </a:r>
            <a:r>
              <a:rPr sz="1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fait</a:t>
            </a:r>
            <a:r>
              <a:rPr sz="1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apparaître</a:t>
            </a:r>
            <a:r>
              <a:rPr sz="1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grandes</a:t>
            </a:r>
            <a:r>
              <a:rPr sz="1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disparités</a:t>
            </a:r>
            <a:r>
              <a:rPr sz="1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possibilités</a:t>
            </a:r>
            <a:r>
              <a:rPr sz="1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d’accession</a:t>
            </a:r>
            <a:r>
              <a:rPr sz="1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8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8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propriété </a:t>
            </a:r>
            <a:r>
              <a:rPr sz="1800"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entre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 quartiers : 76%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transactions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 QP Les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Capucins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contre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aucun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 QP 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Grand Caillou.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299" y="2829484"/>
            <a:ext cx="3748404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Statut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d’occupation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résidences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principales</a:t>
            </a:r>
            <a:endParaRPr sz="1400">
              <a:latin typeface="Roboto"/>
              <a:cs typeface="Roboto"/>
            </a:endParaRPr>
          </a:p>
          <a:p>
            <a:pPr marL="2667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RPLS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2020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50431" y="3959733"/>
            <a:ext cx="2368550" cy="1640839"/>
            <a:chOff x="1450431" y="3959733"/>
            <a:chExt cx="2368550" cy="1640839"/>
          </a:xfrm>
        </p:grpSpPr>
        <p:sp>
          <p:nvSpPr>
            <p:cNvPr id="18" name="object 18"/>
            <p:cNvSpPr/>
            <p:nvPr/>
          </p:nvSpPr>
          <p:spPr>
            <a:xfrm>
              <a:off x="1471180" y="3982999"/>
              <a:ext cx="2080895" cy="605790"/>
            </a:xfrm>
            <a:custGeom>
              <a:avLst/>
              <a:gdLst/>
              <a:ahLst/>
              <a:cxnLst/>
              <a:rect l="l" t="t" r="r" b="b"/>
              <a:pathLst>
                <a:path w="2080895" h="605789">
                  <a:moveTo>
                    <a:pt x="2019249" y="323710"/>
                  </a:moveTo>
                  <a:lnTo>
                    <a:pt x="0" y="323710"/>
                  </a:lnTo>
                  <a:lnTo>
                    <a:pt x="0" y="605447"/>
                  </a:lnTo>
                  <a:lnTo>
                    <a:pt x="2019249" y="605447"/>
                  </a:lnTo>
                  <a:lnTo>
                    <a:pt x="2019249" y="323710"/>
                  </a:lnTo>
                  <a:close/>
                </a:path>
                <a:path w="2080895" h="605789">
                  <a:moveTo>
                    <a:pt x="2080285" y="0"/>
                  </a:moveTo>
                  <a:lnTo>
                    <a:pt x="0" y="0"/>
                  </a:lnTo>
                  <a:lnTo>
                    <a:pt x="0" y="281749"/>
                  </a:lnTo>
                  <a:lnTo>
                    <a:pt x="2080285" y="281749"/>
                  </a:lnTo>
                  <a:lnTo>
                    <a:pt x="2080285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90429" y="3982999"/>
              <a:ext cx="326390" cy="605790"/>
            </a:xfrm>
            <a:custGeom>
              <a:avLst/>
              <a:gdLst/>
              <a:ahLst/>
              <a:cxnLst/>
              <a:rect l="l" t="t" r="r" b="b"/>
              <a:pathLst>
                <a:path w="326389" h="605789">
                  <a:moveTo>
                    <a:pt x="326390" y="323710"/>
                  </a:moveTo>
                  <a:lnTo>
                    <a:pt x="0" y="323710"/>
                  </a:lnTo>
                  <a:lnTo>
                    <a:pt x="0" y="605447"/>
                  </a:lnTo>
                  <a:lnTo>
                    <a:pt x="326390" y="605447"/>
                  </a:lnTo>
                  <a:lnTo>
                    <a:pt x="326390" y="323710"/>
                  </a:lnTo>
                  <a:close/>
                </a:path>
                <a:path w="326389" h="605789">
                  <a:moveTo>
                    <a:pt x="326390" y="0"/>
                  </a:moveTo>
                  <a:lnTo>
                    <a:pt x="61036" y="0"/>
                  </a:lnTo>
                  <a:lnTo>
                    <a:pt x="61036" y="281749"/>
                  </a:lnTo>
                  <a:lnTo>
                    <a:pt x="326390" y="281749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1193" y="4954879"/>
              <a:ext cx="993775" cy="605790"/>
            </a:xfrm>
            <a:custGeom>
              <a:avLst/>
              <a:gdLst/>
              <a:ahLst/>
              <a:cxnLst/>
              <a:rect l="l" t="t" r="r" b="b"/>
              <a:pathLst>
                <a:path w="993775" h="605789">
                  <a:moveTo>
                    <a:pt x="882484" y="0"/>
                  </a:moveTo>
                  <a:lnTo>
                    <a:pt x="0" y="0"/>
                  </a:lnTo>
                  <a:lnTo>
                    <a:pt x="0" y="281736"/>
                  </a:lnTo>
                  <a:lnTo>
                    <a:pt x="882484" y="281736"/>
                  </a:lnTo>
                  <a:lnTo>
                    <a:pt x="882484" y="0"/>
                  </a:lnTo>
                  <a:close/>
                </a:path>
                <a:path w="993775" h="605789">
                  <a:moveTo>
                    <a:pt x="993470" y="323786"/>
                  </a:moveTo>
                  <a:lnTo>
                    <a:pt x="0" y="323786"/>
                  </a:lnTo>
                  <a:lnTo>
                    <a:pt x="0" y="605523"/>
                  </a:lnTo>
                  <a:lnTo>
                    <a:pt x="993470" y="605523"/>
                  </a:lnTo>
                  <a:lnTo>
                    <a:pt x="993470" y="323786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53665" y="4954879"/>
              <a:ext cx="1463675" cy="605790"/>
            </a:xfrm>
            <a:custGeom>
              <a:avLst/>
              <a:gdLst/>
              <a:ahLst/>
              <a:cxnLst/>
              <a:rect l="l" t="t" r="r" b="b"/>
              <a:pathLst>
                <a:path w="1463675" h="605789">
                  <a:moveTo>
                    <a:pt x="1463154" y="323786"/>
                  </a:moveTo>
                  <a:lnTo>
                    <a:pt x="110985" y="323786"/>
                  </a:lnTo>
                  <a:lnTo>
                    <a:pt x="110985" y="605523"/>
                  </a:lnTo>
                  <a:lnTo>
                    <a:pt x="1463154" y="605523"/>
                  </a:lnTo>
                  <a:lnTo>
                    <a:pt x="1463154" y="323786"/>
                  </a:lnTo>
                  <a:close/>
                </a:path>
                <a:path w="1463675" h="605789">
                  <a:moveTo>
                    <a:pt x="1463154" y="0"/>
                  </a:moveTo>
                  <a:lnTo>
                    <a:pt x="0" y="0"/>
                  </a:lnTo>
                  <a:lnTo>
                    <a:pt x="0" y="281736"/>
                  </a:lnTo>
                  <a:lnTo>
                    <a:pt x="1463154" y="281736"/>
                  </a:lnTo>
                  <a:lnTo>
                    <a:pt x="1463154" y="0"/>
                  </a:lnTo>
                  <a:close/>
                </a:path>
              </a:pathLst>
            </a:custGeom>
            <a:solidFill>
              <a:srgbClr val="81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71198" y="5581458"/>
              <a:ext cx="2345690" cy="19050"/>
            </a:xfrm>
            <a:custGeom>
              <a:avLst/>
              <a:gdLst/>
              <a:ahLst/>
              <a:cxnLst/>
              <a:rect l="l" t="t" r="r" b="b"/>
              <a:pathLst>
                <a:path w="2345690" h="19050">
                  <a:moveTo>
                    <a:pt x="0" y="0"/>
                  </a:moveTo>
                  <a:lnTo>
                    <a:pt x="2345397" y="0"/>
                  </a:lnTo>
                </a:path>
                <a:path w="2345690" h="19050">
                  <a:moveTo>
                    <a:pt x="0" y="0"/>
                  </a:moveTo>
                  <a:lnTo>
                    <a:pt x="0" y="19050"/>
                  </a:lnTo>
                </a:path>
                <a:path w="2345690" h="19050">
                  <a:moveTo>
                    <a:pt x="469379" y="0"/>
                  </a:moveTo>
                  <a:lnTo>
                    <a:pt x="469379" y="19050"/>
                  </a:lnTo>
                </a:path>
                <a:path w="2345690" h="19050">
                  <a:moveTo>
                    <a:pt x="938314" y="0"/>
                  </a:moveTo>
                  <a:lnTo>
                    <a:pt x="938314" y="19050"/>
                  </a:lnTo>
                </a:path>
                <a:path w="2345690" h="19050">
                  <a:moveTo>
                    <a:pt x="1407172" y="0"/>
                  </a:moveTo>
                  <a:lnTo>
                    <a:pt x="1407172" y="19050"/>
                  </a:lnTo>
                </a:path>
                <a:path w="2345690" h="19050">
                  <a:moveTo>
                    <a:pt x="1876018" y="0"/>
                  </a:moveTo>
                  <a:lnTo>
                    <a:pt x="1876018" y="19050"/>
                  </a:lnTo>
                </a:path>
                <a:path w="2345690" h="19050">
                  <a:moveTo>
                    <a:pt x="2345397" y="0"/>
                  </a:moveTo>
                  <a:lnTo>
                    <a:pt x="2345397" y="19050"/>
                  </a:lnTo>
                </a:path>
              </a:pathLst>
            </a:custGeom>
            <a:ln w="410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71198" y="3961784"/>
              <a:ext cx="0" cy="1619885"/>
            </a:xfrm>
            <a:custGeom>
              <a:avLst/>
              <a:gdLst/>
              <a:ahLst/>
              <a:cxnLst/>
              <a:rect l="l" t="t" r="r" b="b"/>
              <a:pathLst>
                <a:path h="1619885">
                  <a:moveTo>
                    <a:pt x="0" y="0"/>
                  </a:moveTo>
                  <a:lnTo>
                    <a:pt x="0" y="1619669"/>
                  </a:lnTo>
                </a:path>
              </a:pathLst>
            </a:custGeom>
            <a:ln w="410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50431" y="3961784"/>
              <a:ext cx="20955" cy="1619885"/>
            </a:xfrm>
            <a:custGeom>
              <a:avLst/>
              <a:gdLst/>
              <a:ahLst/>
              <a:cxnLst/>
              <a:rect l="l" t="t" r="r" b="b"/>
              <a:pathLst>
                <a:path w="20955" h="1619885">
                  <a:moveTo>
                    <a:pt x="0" y="0"/>
                  </a:moveTo>
                  <a:lnTo>
                    <a:pt x="20764" y="0"/>
                  </a:lnTo>
                </a:path>
                <a:path w="20955" h="1619885">
                  <a:moveTo>
                    <a:pt x="0" y="323938"/>
                  </a:moveTo>
                  <a:lnTo>
                    <a:pt x="20764" y="323938"/>
                  </a:lnTo>
                </a:path>
                <a:path w="20955" h="1619885">
                  <a:moveTo>
                    <a:pt x="0" y="647649"/>
                  </a:moveTo>
                  <a:lnTo>
                    <a:pt x="20764" y="647649"/>
                  </a:lnTo>
                </a:path>
                <a:path w="20955" h="1619885">
                  <a:moveTo>
                    <a:pt x="0" y="972096"/>
                  </a:moveTo>
                  <a:lnTo>
                    <a:pt x="20764" y="972096"/>
                  </a:lnTo>
                </a:path>
                <a:path w="20955" h="1619885">
                  <a:moveTo>
                    <a:pt x="0" y="1295819"/>
                  </a:moveTo>
                  <a:lnTo>
                    <a:pt x="20764" y="1295819"/>
                  </a:lnTo>
                </a:path>
                <a:path w="20955" h="1619885">
                  <a:moveTo>
                    <a:pt x="0" y="1619669"/>
                  </a:moveTo>
                  <a:lnTo>
                    <a:pt x="20764" y="1619669"/>
                  </a:lnTo>
                </a:path>
              </a:pathLst>
            </a:custGeom>
            <a:ln w="410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42063" y="4072182"/>
            <a:ext cx="14033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solidFill>
                  <a:srgbClr val="231F20"/>
                </a:solidFill>
                <a:latin typeface="Roboto"/>
                <a:cs typeface="Roboto"/>
              </a:rPr>
              <a:t>89%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11470" y="4395938"/>
            <a:ext cx="14033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solidFill>
                  <a:srgbClr val="231F20"/>
                </a:solidFill>
                <a:latin typeface="Roboto"/>
                <a:cs typeface="Roboto"/>
              </a:rPr>
              <a:t>86%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42872" y="5044209"/>
            <a:ext cx="14033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solidFill>
                  <a:srgbClr val="231F20"/>
                </a:solidFill>
                <a:latin typeface="Roboto"/>
                <a:cs typeface="Roboto"/>
              </a:rPr>
              <a:t>38%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98400" y="5367892"/>
            <a:ext cx="14033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solidFill>
                  <a:srgbClr val="231F20"/>
                </a:solidFill>
                <a:latin typeface="Roboto"/>
                <a:cs typeface="Roboto"/>
              </a:rPr>
              <a:t>42%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14987" y="4072182"/>
            <a:ext cx="14033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solidFill>
                  <a:srgbClr val="FFFFFF"/>
                </a:solidFill>
                <a:latin typeface="Roboto"/>
                <a:cs typeface="Roboto"/>
              </a:rPr>
              <a:t>11%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84469" y="4395938"/>
            <a:ext cx="14033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solidFill>
                  <a:srgbClr val="FFFFFF"/>
                </a:solidFill>
                <a:latin typeface="Roboto"/>
                <a:cs typeface="Roboto"/>
              </a:rPr>
              <a:t>14%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15797" y="5044209"/>
            <a:ext cx="14033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solidFill>
                  <a:srgbClr val="FFFFFF"/>
                </a:solidFill>
                <a:latin typeface="Roboto"/>
                <a:cs typeface="Roboto"/>
              </a:rPr>
              <a:t>62%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71399" y="5367892"/>
            <a:ext cx="14033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solidFill>
                  <a:srgbClr val="FFFFFF"/>
                </a:solidFill>
                <a:latin typeface="Roboto"/>
                <a:cs typeface="Roboto"/>
              </a:rPr>
              <a:t>58%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19867" y="5604397"/>
            <a:ext cx="104139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71999" y="5604397"/>
            <a:ext cx="13716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41279" y="5604397"/>
            <a:ext cx="13716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10378" y="5604397"/>
            <a:ext cx="13716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60%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79659" y="5604397"/>
            <a:ext cx="13716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80%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31851" y="5604397"/>
            <a:ext cx="17145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7382" y="4026106"/>
            <a:ext cx="847725" cy="183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0355" marR="5080" indent="-288290">
              <a:lnSpc>
                <a:spcPct val="103400"/>
              </a:lnSpc>
              <a:spcBef>
                <a:spcPts val="9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Nouvelle-Aquitaine </a:t>
            </a:r>
            <a:r>
              <a:rPr sz="5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(88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170)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1460" y="4349943"/>
            <a:ext cx="932180" cy="183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France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732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490)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3926" y="4998323"/>
            <a:ext cx="588645" cy="1828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052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910)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2655" y="5321965"/>
            <a:ext cx="671195" cy="183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(12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282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840)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812772" y="370734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38430" y="0"/>
                </a:moveTo>
                <a:lnTo>
                  <a:pt x="0" y="0"/>
                </a:lnTo>
                <a:lnTo>
                  <a:pt x="0" y="38430"/>
                </a:lnTo>
                <a:lnTo>
                  <a:pt x="38430" y="38430"/>
                </a:lnTo>
                <a:lnTo>
                  <a:pt x="38430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856122" y="3664763"/>
            <a:ext cx="1083310" cy="111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Locataire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(yc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logés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gratuitement)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56331" y="370734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5">
                <a:moveTo>
                  <a:pt x="38430" y="0"/>
                </a:moveTo>
                <a:lnTo>
                  <a:pt x="0" y="0"/>
                </a:lnTo>
                <a:lnTo>
                  <a:pt x="0" y="38430"/>
                </a:lnTo>
                <a:lnTo>
                  <a:pt x="38430" y="38430"/>
                </a:lnTo>
                <a:lnTo>
                  <a:pt x="38430" y="0"/>
                </a:lnTo>
                <a:close/>
              </a:path>
            </a:pathLst>
          </a:custGeom>
          <a:solidFill>
            <a:srgbClr val="815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099758" y="3664763"/>
            <a:ext cx="401955" cy="111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Propriétaire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1229" y="3558594"/>
            <a:ext cx="991869" cy="28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550">
              <a:latin typeface="Roboto"/>
              <a:cs typeface="Roboto"/>
            </a:endParaRPr>
          </a:p>
          <a:p>
            <a:pPr marL="12065" marR="5080" algn="ctr">
              <a:lnSpc>
                <a:spcPct val="101899"/>
              </a:lnSpc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(Nb de ménages locataires (yc </a:t>
            </a:r>
            <a:r>
              <a:rPr sz="550" b="1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logés 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gratuitement)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en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2018)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26356" y="2824075"/>
            <a:ext cx="4965700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Accessibilité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l’achat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habitants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1400">
              <a:latin typeface="Roboto"/>
              <a:cs typeface="Roboto"/>
            </a:endParaRPr>
          </a:p>
          <a:p>
            <a:pPr marL="2667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Demandes de Valeurs 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Foncières,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Bases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cumulées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2017-2021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88299" y="5893791"/>
            <a:ext cx="5817870" cy="1066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715">
              <a:lnSpc>
                <a:spcPts val="1000"/>
              </a:lnSpc>
              <a:spcBef>
                <a:spcPts val="300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Lectu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ménage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touchant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rev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médian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dan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Thouar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Capucin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peu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v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esti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jusqu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’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à  91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973€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acquérir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un bien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immobilier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sans apport.</a:t>
            </a:r>
            <a:endParaRPr sz="1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Roboto"/>
              <a:cs typeface="Roboto"/>
            </a:endParaRPr>
          </a:p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Ce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montant lui aurait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permis d’accéder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à 76%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transactions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réalisées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autour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du quartier entre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 </a:t>
            </a:r>
            <a:r>
              <a:rPr sz="1000" i="1" spc="-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2021, 59%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transactions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dans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commune et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53%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des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transactions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l’ensemble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l’EPCI.</a:t>
            </a:r>
            <a:endParaRPr sz="1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Roboto"/>
              <a:cs typeface="Roboto"/>
            </a:endParaRPr>
          </a:p>
          <a:p>
            <a:pPr marL="12700" marR="5715">
              <a:lnSpc>
                <a:spcPts val="1000"/>
              </a:lnSpc>
              <a:spcBef>
                <a:spcPts val="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montant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lui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perme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’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accé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logement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105m²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autour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qua</a:t>
            </a:r>
            <a:r>
              <a:rPr sz="1000" i="1" spc="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tie</a:t>
            </a:r>
            <a:r>
              <a:rPr sz="1000" i="1" spc="-6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90m²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dan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000" i="1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commune  et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92m²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l’EPCI.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DB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78181" y="443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9637" y="8864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738010" y="590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08102" y="7391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02080" y="148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2302427" y="45452"/>
            <a:ext cx="2417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cadre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vie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0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20" name="object 220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27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21" name="object 2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223" name="Image 222">
            <a:extLst>
              <a:ext uri="{FF2B5EF4-FFF2-40B4-BE49-F238E27FC236}">
                <a16:creationId xmlns:a16="http://schemas.microsoft.com/office/drawing/2014/main" id="{1BA6C2F3-1238-4F8F-9182-55D75E6408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6052" y="3445016"/>
            <a:ext cx="6182680" cy="24487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7849" y="476086"/>
            <a:ext cx="99904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13815" algn="l"/>
                <a:tab pos="2021839" algn="l"/>
                <a:tab pos="3484245" algn="l"/>
                <a:tab pos="4775835" algn="l"/>
                <a:tab pos="5748655" algn="l"/>
                <a:tab pos="7009765" algn="l"/>
                <a:tab pos="7871459" algn="l"/>
                <a:tab pos="8469630" algn="l"/>
              </a:tabLst>
            </a:pPr>
            <a:r>
              <a:rPr sz="2800" spc="-355" dirty="0">
                <a:solidFill>
                  <a:srgbClr val="005F73"/>
                </a:solidFill>
              </a:rPr>
              <a:t>L</a:t>
            </a:r>
            <a:r>
              <a:rPr sz="2800" spc="-70" dirty="0">
                <a:solidFill>
                  <a:srgbClr val="005F73"/>
                </a:solidFill>
              </a:rPr>
              <a:t>’</a:t>
            </a:r>
            <a:r>
              <a:rPr sz="2800" spc="-5" dirty="0">
                <a:solidFill>
                  <a:srgbClr val="005F73"/>
                </a:solidFill>
              </a:rPr>
              <a:t>accè</a:t>
            </a:r>
            <a:r>
              <a:rPr sz="2800" dirty="0">
                <a:solidFill>
                  <a:srgbClr val="005F73"/>
                </a:solidFill>
              </a:rPr>
              <a:t>s	</a:t>
            </a:r>
            <a:r>
              <a:rPr sz="2800" spc="-5" dirty="0">
                <a:solidFill>
                  <a:srgbClr val="005F73"/>
                </a:solidFill>
              </a:rPr>
              <a:t>au</a:t>
            </a:r>
            <a:r>
              <a:rPr sz="2800" dirty="0">
                <a:solidFill>
                  <a:srgbClr val="005F73"/>
                </a:solidFill>
              </a:rPr>
              <a:t>x	se</a:t>
            </a:r>
            <a:r>
              <a:rPr sz="2800" spc="20" dirty="0">
                <a:solidFill>
                  <a:srgbClr val="005F73"/>
                </a:solidFill>
              </a:rPr>
              <a:t>r</a:t>
            </a:r>
            <a:r>
              <a:rPr sz="2800" dirty="0">
                <a:solidFill>
                  <a:srgbClr val="005F73"/>
                </a:solidFill>
              </a:rPr>
              <a:t>vices	</a:t>
            </a:r>
            <a:r>
              <a:rPr sz="2800" spc="-5" dirty="0">
                <a:solidFill>
                  <a:srgbClr val="005F73"/>
                </a:solidFill>
              </a:rPr>
              <a:t>public</a:t>
            </a:r>
            <a:r>
              <a:rPr sz="2800" dirty="0">
                <a:solidFill>
                  <a:srgbClr val="005F73"/>
                </a:solidFill>
              </a:rPr>
              <a:t>s	est-il	</a:t>
            </a:r>
            <a:r>
              <a:rPr sz="2800" spc="-5" dirty="0">
                <a:solidFill>
                  <a:srgbClr val="005F73"/>
                </a:solidFill>
              </a:rPr>
              <a:t>gara</a:t>
            </a:r>
            <a:r>
              <a:rPr sz="2800" dirty="0">
                <a:solidFill>
                  <a:srgbClr val="005F73"/>
                </a:solidFill>
              </a:rPr>
              <a:t>n</a:t>
            </a:r>
            <a:r>
              <a:rPr sz="2800" spc="-5" dirty="0">
                <a:solidFill>
                  <a:srgbClr val="005F73"/>
                </a:solidFill>
              </a:rPr>
              <a:t>t</a:t>
            </a:r>
            <a:r>
              <a:rPr sz="2800" dirty="0">
                <a:solidFill>
                  <a:srgbClr val="005F73"/>
                </a:solidFill>
              </a:rPr>
              <a:t>i	</a:t>
            </a:r>
            <a:r>
              <a:rPr sz="2800" spc="-5" dirty="0">
                <a:solidFill>
                  <a:srgbClr val="005F73"/>
                </a:solidFill>
              </a:rPr>
              <a:t>pou</a:t>
            </a:r>
            <a:r>
              <a:rPr sz="2800" dirty="0">
                <a:solidFill>
                  <a:srgbClr val="005F73"/>
                </a:solidFill>
              </a:rPr>
              <a:t>r	</a:t>
            </a:r>
            <a:r>
              <a:rPr sz="2800" spc="-5" dirty="0">
                <a:solidFill>
                  <a:srgbClr val="005F73"/>
                </a:solidFill>
              </a:rPr>
              <a:t>le</a:t>
            </a:r>
            <a:r>
              <a:rPr sz="2800" dirty="0">
                <a:solidFill>
                  <a:srgbClr val="005F73"/>
                </a:solidFill>
              </a:rPr>
              <a:t>s	</a:t>
            </a:r>
            <a:r>
              <a:rPr sz="2800" spc="-5" dirty="0">
                <a:solidFill>
                  <a:srgbClr val="005F73"/>
                </a:solidFill>
              </a:rPr>
              <a:t>habitants  des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QP ?</a:t>
            </a:r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360552" y="1450987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5582" y="1493434"/>
            <a:ext cx="9575165" cy="21031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0165" marR="5080" algn="just">
              <a:lnSpc>
                <a:spcPts val="1800"/>
              </a:lnSpc>
              <a:spcBef>
                <a:spcPts val="459"/>
              </a:spcBef>
              <a:buChar char="-"/>
              <a:tabLst>
                <a:tab pos="187960" algn="l"/>
              </a:tabLst>
            </a:pP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Rapport</a:t>
            </a:r>
            <a:r>
              <a:rPr sz="1800" spc="-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Borloo</a:t>
            </a:r>
            <a:r>
              <a:rPr sz="1800" spc="-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-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800" spc="-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pointe</a:t>
            </a:r>
            <a:r>
              <a:rPr sz="1800" spc="-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l’absence</a:t>
            </a:r>
            <a:r>
              <a:rPr sz="1800" spc="-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-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certains</a:t>
            </a:r>
            <a:r>
              <a:rPr sz="1800" spc="-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services</a:t>
            </a:r>
            <a:r>
              <a:rPr sz="1800" spc="-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publics</a:t>
            </a:r>
            <a:r>
              <a:rPr sz="1800" spc="-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élémentaires</a:t>
            </a:r>
            <a:r>
              <a:rPr sz="1800" spc="-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800" spc="-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proximité </a:t>
            </a:r>
            <a:r>
              <a:rPr sz="1800"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QP (3 QP sur 10 </a:t>
            </a:r>
            <a:r>
              <a:rPr sz="1800" spc="-20" dirty="0">
                <a:solidFill>
                  <a:srgbClr val="231F20"/>
                </a:solidFill>
                <a:latin typeface="Roboto"/>
                <a:cs typeface="Roboto"/>
              </a:rPr>
              <a:t>n’ont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pas de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bureaux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 poste,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7 QP sur 10 </a:t>
            </a:r>
            <a:r>
              <a:rPr sz="1800" spc="-20" dirty="0">
                <a:solidFill>
                  <a:srgbClr val="231F20"/>
                </a:solidFill>
                <a:latin typeface="Roboto"/>
                <a:cs typeface="Roboto"/>
              </a:rPr>
              <a:t>n’ont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pas de guichet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Pôle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 err="1">
                <a:solidFill>
                  <a:srgbClr val="231F20"/>
                </a:solidFill>
                <a:latin typeface="Roboto"/>
                <a:cs typeface="Roboto"/>
              </a:rPr>
              <a:t>Emploi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...)</a:t>
            </a:r>
            <a:r>
              <a:rPr lang="fr-FR" sz="1800" dirty="0">
                <a:solidFill>
                  <a:srgbClr val="231F20"/>
                </a:solidFill>
                <a:latin typeface="Roboto"/>
                <a:cs typeface="Roboto"/>
              </a:rPr>
              <a:t>. </a:t>
            </a:r>
            <a:r>
              <a:rPr lang="fr-FR" dirty="0">
                <a:solidFill>
                  <a:srgbClr val="231F20"/>
                </a:solidFill>
                <a:latin typeface="Roboto"/>
                <a:cs typeface="Roboto"/>
              </a:rPr>
              <a:t>Cependant, les services des collectivités locales ou les centres sociaux agréés CAF demeurent (Permanence des services de solidarité départementale, mairies annexes, …) dans certains quartiers prioritaires</a:t>
            </a:r>
            <a:endParaRPr sz="1800" dirty="0">
              <a:latin typeface="Roboto"/>
              <a:cs typeface="Roboto"/>
            </a:endParaRPr>
          </a:p>
          <a:p>
            <a:pPr marL="210185" indent="-160655" algn="just">
              <a:lnSpc>
                <a:spcPct val="100000"/>
              </a:lnSpc>
              <a:spcBef>
                <a:spcPts val="1440"/>
              </a:spcBef>
              <a:buChar char="-"/>
              <a:tabLst>
                <a:tab pos="210820" algn="l"/>
              </a:tabLst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Mais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pas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uniquement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lang="fr-FR" spc="-100" dirty="0">
                <a:solidFill>
                  <a:srgbClr val="231F20"/>
                </a:solidFill>
                <a:latin typeface="Roboto"/>
                <a:cs typeface="Roboto"/>
              </a:rPr>
              <a:t> car </a:t>
            </a:r>
            <a:r>
              <a:rPr lang="fr-FR" sz="1800" spc="-1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800" spc="-5" dirty="0" err="1">
                <a:solidFill>
                  <a:srgbClr val="231F20"/>
                </a:solidFill>
                <a:latin typeface="Roboto"/>
                <a:cs typeface="Roboto"/>
              </a:rPr>
              <a:t>baisse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du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nombre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guichets</a:t>
            </a:r>
            <a:r>
              <a:rPr lang="fr-FR" sz="1800" spc="-5" dirty="0">
                <a:solidFill>
                  <a:srgbClr val="231F20"/>
                </a:solidFill>
                <a:latin typeface="Roboto"/>
                <a:cs typeface="Roboto"/>
              </a:rPr>
              <a:t> est fréquente</a:t>
            </a:r>
            <a:endParaRPr sz="1800" dirty="0">
              <a:latin typeface="Roboto"/>
              <a:cs typeface="Roboto"/>
            </a:endParaRPr>
          </a:p>
          <a:p>
            <a:pPr marL="12700" algn="just">
              <a:lnSpc>
                <a:spcPct val="100000"/>
              </a:lnSpc>
              <a:spcBef>
                <a:spcPts val="21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Recensement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services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publics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démarches administratives</a:t>
            </a:r>
            <a:endParaRPr sz="1400" dirty="0">
              <a:latin typeface="Roboto"/>
              <a:cs typeface="Roboto"/>
            </a:endParaRPr>
          </a:p>
          <a:p>
            <a:pPr marL="13970" algn="just">
              <a:lnSpc>
                <a:spcPct val="100000"/>
              </a:lnSpc>
              <a:spcBef>
                <a:spcPts val="26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Annuaire de l’administration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OpenData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Poste, Juillet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2022 - indice ©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Compas</a:t>
            </a:r>
            <a:endParaRPr sz="1000" dirty="0">
              <a:latin typeface="Roboto"/>
              <a:cs typeface="Roboto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72865" y="6691718"/>
          <a:ext cx="9852657" cy="600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945">
                <a:tc>
                  <a:txBody>
                    <a:bodyPr/>
                    <a:lstStyle/>
                    <a:p>
                      <a:pPr marL="13335">
                        <a:lnSpc>
                          <a:spcPts val="830"/>
                        </a:lnSpc>
                        <a:spcBef>
                          <a:spcPts val="30"/>
                        </a:spcBef>
                      </a:pPr>
                      <a:r>
                        <a:rPr sz="7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b="1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b="1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419100" algn="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97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94970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29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98145" algn="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405765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FDB61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51">
                <a:tc>
                  <a:txBody>
                    <a:bodyPr/>
                    <a:lstStyle/>
                    <a:p>
                      <a:pPr marL="13335">
                        <a:lnSpc>
                          <a:spcPts val="830"/>
                        </a:lnSpc>
                        <a:spcBef>
                          <a:spcPts val="30"/>
                        </a:spcBef>
                      </a:pPr>
                      <a:r>
                        <a:rPr sz="7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b="1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5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750" b="1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53695" algn="r">
                        <a:lnSpc>
                          <a:spcPts val="860"/>
                        </a:lnSpc>
                      </a:pPr>
                      <a:r>
                        <a:rPr sz="7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7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860"/>
                        </a:lnSpc>
                      </a:pPr>
                      <a:r>
                        <a:rPr sz="75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266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860"/>
                        </a:lnSpc>
                      </a:pPr>
                      <a:r>
                        <a:rPr sz="75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291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860"/>
                        </a:lnSpc>
                      </a:pPr>
                      <a:r>
                        <a:rPr sz="75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325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71475" algn="r">
                        <a:lnSpc>
                          <a:spcPts val="860"/>
                        </a:lnSpc>
                      </a:pPr>
                      <a:r>
                        <a:rPr sz="75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226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860"/>
                        </a:lnSpc>
                      </a:pPr>
                      <a:r>
                        <a:rPr sz="75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291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FDB61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51">
                <a:tc>
                  <a:txBody>
                    <a:bodyPr/>
                    <a:lstStyle/>
                    <a:p>
                      <a:pPr marL="13335">
                        <a:lnSpc>
                          <a:spcPts val="83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54330" algn="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973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462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479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719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71475" algn="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444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595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FDB61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45">
                <a:tc>
                  <a:txBody>
                    <a:bodyPr/>
                    <a:lstStyle/>
                    <a:p>
                      <a:pPr marL="13335">
                        <a:lnSpc>
                          <a:spcPts val="830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54330" algn="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556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327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238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174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71475" algn="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229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189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FDB61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62">
                <a:tc>
                  <a:txBody>
                    <a:bodyPr/>
                    <a:lstStyle/>
                    <a:p>
                      <a:pPr marL="13335">
                        <a:lnSpc>
                          <a:spcPts val="755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ts val="79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587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9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791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79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718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79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899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371475" algn="r">
                        <a:lnSpc>
                          <a:spcPts val="79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675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79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786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FDB61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59187" y="3202228"/>
          <a:ext cx="8663303" cy="3492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5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24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Territoires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FFB70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87325" marR="1206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Nb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services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publics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recensés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à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moins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500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mètres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du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7620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B7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3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Bureaux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Poste</a:t>
                      </a:r>
                      <a:endParaRPr sz="800">
                        <a:latin typeface="Roboto"/>
                        <a:cs typeface="Roboto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50" i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(tri</a:t>
                      </a:r>
                      <a:r>
                        <a:rPr sz="750" i="1" spc="-4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i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décroissant)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Caf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1285"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CPAM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Maisons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Service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Mission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Locale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B703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795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Pô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mp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oi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B7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47">
                <a:tc>
                  <a:txBody>
                    <a:bodyPr/>
                    <a:lstStyle/>
                    <a:p>
                      <a:pPr marL="31750">
                        <a:lnSpc>
                          <a:spcPts val="83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Angoulême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Bel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Air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Grand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Font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48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Saint-Michel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49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Bergerac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Des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Deux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Rives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49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Grand-Parc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49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Cenon,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Floirac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Marègue étendu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 Dravemont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48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Bergerac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Rive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Gauche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50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Lac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948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Bordeaux,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Cenon -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Benauge - Henri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Sellier - Léo Lagrange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49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Lormont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Génicart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Est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7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Sainte-Foy-la-Grande,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Pineuilh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 Quartier Bourg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9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1019"/>
                        </a:lnSpc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2250" spc="-75" baseline="-29629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…</a:t>
                      </a:r>
                      <a:endParaRPr sz="2250" baseline="-29629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9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9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9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9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661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Bègles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Paty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Monmousseau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949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Eysines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Grand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Caillou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949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Bouscat,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Eysines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Champ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courses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1949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Mérignac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Beaudésert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1949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Dax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Cuyès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1948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Dax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Gond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1950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Sainte-Livrade-sur-Lot - Bastide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Au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Du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Lot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1948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Thouars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Les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Capucins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1949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Les</a:t>
                      </a:r>
                      <a:r>
                        <a:rPr sz="7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Coutures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6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8809">
                <a:tc>
                  <a:txBody>
                    <a:bodyPr/>
                    <a:lstStyle/>
                    <a:p>
                      <a:pPr marL="31750">
                        <a:lnSpc>
                          <a:spcPts val="830"/>
                        </a:lnSpc>
                      </a:pPr>
                      <a:r>
                        <a:rPr sz="7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Vigenal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 marR="12065" algn="ctr">
                        <a:lnSpc>
                          <a:spcPts val="835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50" dirty="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8181" y="443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9637" y="8864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38010" y="590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8102" y="7391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2080" y="148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02427" y="45452"/>
            <a:ext cx="2417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cadre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vie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28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0949" y="348102"/>
            <a:ext cx="99612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75" dirty="0">
                <a:solidFill>
                  <a:srgbClr val="005F73"/>
                </a:solidFill>
              </a:rPr>
              <a:t>L’offre</a:t>
            </a:r>
            <a:r>
              <a:rPr sz="2800" spc="-8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de</a:t>
            </a:r>
            <a:r>
              <a:rPr sz="2800" spc="-7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commerces</a:t>
            </a:r>
            <a:r>
              <a:rPr sz="2800" spc="-7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locaux</a:t>
            </a:r>
            <a:r>
              <a:rPr sz="2800" spc="-75" dirty="0">
                <a:solidFill>
                  <a:srgbClr val="005F73"/>
                </a:solidFill>
              </a:rPr>
              <a:t> </a:t>
            </a:r>
            <a:r>
              <a:rPr sz="2800" spc="-10" dirty="0">
                <a:solidFill>
                  <a:srgbClr val="005F73"/>
                </a:solidFill>
              </a:rPr>
              <a:t>s’est-elle</a:t>
            </a:r>
            <a:r>
              <a:rPr sz="2800" spc="-7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revitalisée</a:t>
            </a:r>
            <a:r>
              <a:rPr sz="2800" spc="-7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et</a:t>
            </a:r>
            <a:r>
              <a:rPr sz="2800" spc="-7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diversifiée</a:t>
            </a:r>
            <a:endParaRPr sz="2800"/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005F73"/>
                </a:solidFill>
              </a:rPr>
              <a:t>dans</a:t>
            </a:r>
            <a:r>
              <a:rPr sz="2800" spc="-3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les</a:t>
            </a:r>
            <a:r>
              <a:rPr sz="2800" spc="-2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QP</a:t>
            </a:r>
            <a:r>
              <a:rPr sz="2800" spc="-2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?</a:t>
            </a:r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353656" y="1323009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7300" y="1317575"/>
            <a:ext cx="9591675" cy="84581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6675" marR="5080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Ces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indices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varient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selon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type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(centre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grands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ensembles)</a:t>
            </a:r>
            <a:r>
              <a:rPr sz="18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fonction</a:t>
            </a:r>
            <a:r>
              <a:rPr sz="18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800"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taille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du 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quartier.</a:t>
            </a:r>
            <a:endParaRPr sz="18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Nombre de commerces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et services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proximité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000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habitants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300" y="2225756"/>
            <a:ext cx="2841625" cy="54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Base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permanente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équipements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2020</a:t>
            </a:r>
            <a:endParaRPr sz="1000">
              <a:latin typeface="Roboto"/>
              <a:cs typeface="Roboto"/>
            </a:endParaRPr>
          </a:p>
          <a:p>
            <a:pPr marR="220345" algn="ctr">
              <a:lnSpc>
                <a:spcPts val="720"/>
              </a:lnSpc>
              <a:spcBef>
                <a:spcPts val="72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  <a:p>
            <a:pPr marL="693420" marR="911860" algn="ctr">
              <a:lnSpc>
                <a:spcPts val="710"/>
              </a:lnSpc>
              <a:spcBef>
                <a:spcPts val="30"/>
              </a:spcBef>
            </a:pP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commerces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services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proximité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2020)</a:t>
            </a:r>
            <a:endParaRPr sz="600">
              <a:latin typeface="Roboto"/>
              <a:cs typeface="Robo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82490" y="2903651"/>
            <a:ext cx="3275965" cy="4267835"/>
            <a:chOff x="2382490" y="2903651"/>
            <a:chExt cx="3275965" cy="4267835"/>
          </a:xfrm>
        </p:grpSpPr>
        <p:sp>
          <p:nvSpPr>
            <p:cNvPr id="18" name="object 18"/>
            <p:cNvSpPr/>
            <p:nvPr/>
          </p:nvSpPr>
          <p:spPr>
            <a:xfrm>
              <a:off x="2402776" y="2915310"/>
              <a:ext cx="3065145" cy="4225925"/>
            </a:xfrm>
            <a:custGeom>
              <a:avLst/>
              <a:gdLst/>
              <a:ahLst/>
              <a:cxnLst/>
              <a:rect l="l" t="t" r="r" b="b"/>
              <a:pathLst>
                <a:path w="3065145" h="4225925">
                  <a:moveTo>
                    <a:pt x="65100" y="2488539"/>
                  </a:moveTo>
                  <a:lnTo>
                    <a:pt x="12" y="2488539"/>
                  </a:lnTo>
                  <a:lnTo>
                    <a:pt x="12" y="2615692"/>
                  </a:lnTo>
                  <a:lnTo>
                    <a:pt x="65100" y="2615692"/>
                  </a:lnTo>
                  <a:lnTo>
                    <a:pt x="65100" y="2488539"/>
                  </a:lnTo>
                  <a:close/>
                </a:path>
                <a:path w="3065145" h="4225925">
                  <a:moveTo>
                    <a:pt x="67183" y="2341918"/>
                  </a:moveTo>
                  <a:lnTo>
                    <a:pt x="12" y="2341918"/>
                  </a:lnTo>
                  <a:lnTo>
                    <a:pt x="12" y="2469692"/>
                  </a:lnTo>
                  <a:lnTo>
                    <a:pt x="67183" y="2469692"/>
                  </a:lnTo>
                  <a:lnTo>
                    <a:pt x="67183" y="2341918"/>
                  </a:lnTo>
                  <a:close/>
                </a:path>
                <a:path w="3065145" h="4225925">
                  <a:moveTo>
                    <a:pt x="68643" y="2196020"/>
                  </a:moveTo>
                  <a:lnTo>
                    <a:pt x="12" y="2196020"/>
                  </a:lnTo>
                  <a:lnTo>
                    <a:pt x="12" y="2323071"/>
                  </a:lnTo>
                  <a:lnTo>
                    <a:pt x="68643" y="2323071"/>
                  </a:lnTo>
                  <a:lnTo>
                    <a:pt x="68643" y="2196020"/>
                  </a:lnTo>
                  <a:close/>
                </a:path>
                <a:path w="3065145" h="4225925">
                  <a:moveTo>
                    <a:pt x="72085" y="2049399"/>
                  </a:moveTo>
                  <a:lnTo>
                    <a:pt x="25" y="2049399"/>
                  </a:lnTo>
                  <a:lnTo>
                    <a:pt x="25" y="2176449"/>
                  </a:lnTo>
                  <a:lnTo>
                    <a:pt x="72085" y="2176449"/>
                  </a:lnTo>
                  <a:lnTo>
                    <a:pt x="72085" y="2049399"/>
                  </a:lnTo>
                  <a:close/>
                </a:path>
                <a:path w="3065145" h="4225925">
                  <a:moveTo>
                    <a:pt x="73545" y="1902777"/>
                  </a:moveTo>
                  <a:lnTo>
                    <a:pt x="25" y="1902777"/>
                  </a:lnTo>
                  <a:lnTo>
                    <a:pt x="25" y="2030552"/>
                  </a:lnTo>
                  <a:lnTo>
                    <a:pt x="73545" y="2030552"/>
                  </a:lnTo>
                  <a:lnTo>
                    <a:pt x="73545" y="1902777"/>
                  </a:lnTo>
                  <a:close/>
                </a:path>
                <a:path w="3065145" h="4225925">
                  <a:moveTo>
                    <a:pt x="97904" y="1756778"/>
                  </a:moveTo>
                  <a:lnTo>
                    <a:pt x="12" y="1756778"/>
                  </a:lnTo>
                  <a:lnTo>
                    <a:pt x="12" y="1883930"/>
                  </a:lnTo>
                  <a:lnTo>
                    <a:pt x="97904" y="1883930"/>
                  </a:lnTo>
                  <a:lnTo>
                    <a:pt x="97904" y="1756778"/>
                  </a:lnTo>
                  <a:close/>
                </a:path>
                <a:path w="3065145" h="4225925">
                  <a:moveTo>
                    <a:pt x="107696" y="1610156"/>
                  </a:moveTo>
                  <a:lnTo>
                    <a:pt x="25" y="1610156"/>
                  </a:lnTo>
                  <a:lnTo>
                    <a:pt x="25" y="1737309"/>
                  </a:lnTo>
                  <a:lnTo>
                    <a:pt x="107696" y="1737309"/>
                  </a:lnTo>
                  <a:lnTo>
                    <a:pt x="107696" y="1610156"/>
                  </a:lnTo>
                  <a:close/>
                </a:path>
                <a:path w="3065145" h="4225925">
                  <a:moveTo>
                    <a:pt x="678154" y="3366922"/>
                  </a:moveTo>
                  <a:lnTo>
                    <a:pt x="25" y="3366922"/>
                  </a:lnTo>
                  <a:lnTo>
                    <a:pt x="25" y="3493986"/>
                  </a:lnTo>
                  <a:lnTo>
                    <a:pt x="678154" y="3493986"/>
                  </a:lnTo>
                  <a:lnTo>
                    <a:pt x="678154" y="3366922"/>
                  </a:lnTo>
                  <a:close/>
                </a:path>
                <a:path w="3065145" h="4225925">
                  <a:moveTo>
                    <a:pt x="729183" y="3220301"/>
                  </a:moveTo>
                  <a:lnTo>
                    <a:pt x="25" y="3220301"/>
                  </a:lnTo>
                  <a:lnTo>
                    <a:pt x="25" y="3348075"/>
                  </a:lnTo>
                  <a:lnTo>
                    <a:pt x="729183" y="3348075"/>
                  </a:lnTo>
                  <a:lnTo>
                    <a:pt x="729183" y="3220301"/>
                  </a:lnTo>
                  <a:close/>
                </a:path>
                <a:path w="3065145" h="4225925">
                  <a:moveTo>
                    <a:pt x="1159256" y="3806164"/>
                  </a:moveTo>
                  <a:lnTo>
                    <a:pt x="12" y="3806164"/>
                  </a:lnTo>
                  <a:lnTo>
                    <a:pt x="12" y="3933215"/>
                  </a:lnTo>
                  <a:lnTo>
                    <a:pt x="1159256" y="3933215"/>
                  </a:lnTo>
                  <a:lnTo>
                    <a:pt x="1159256" y="3806164"/>
                  </a:lnTo>
                  <a:close/>
                </a:path>
                <a:path w="3065145" h="4225925">
                  <a:moveTo>
                    <a:pt x="1171867" y="4098683"/>
                  </a:moveTo>
                  <a:lnTo>
                    <a:pt x="25" y="4098683"/>
                  </a:lnTo>
                  <a:lnTo>
                    <a:pt x="25" y="4225734"/>
                  </a:lnTo>
                  <a:lnTo>
                    <a:pt x="1171867" y="4225734"/>
                  </a:lnTo>
                  <a:lnTo>
                    <a:pt x="1171867" y="4098683"/>
                  </a:lnTo>
                  <a:close/>
                </a:path>
                <a:path w="3065145" h="4225925">
                  <a:moveTo>
                    <a:pt x="1196225" y="3952062"/>
                  </a:moveTo>
                  <a:lnTo>
                    <a:pt x="12" y="3952062"/>
                  </a:lnTo>
                  <a:lnTo>
                    <a:pt x="12" y="4079837"/>
                  </a:lnTo>
                  <a:lnTo>
                    <a:pt x="1196225" y="4079837"/>
                  </a:lnTo>
                  <a:lnTo>
                    <a:pt x="1196225" y="3952062"/>
                  </a:lnTo>
                  <a:close/>
                </a:path>
                <a:path w="3065145" h="4225925">
                  <a:moveTo>
                    <a:pt x="1266101" y="3659543"/>
                  </a:moveTo>
                  <a:lnTo>
                    <a:pt x="0" y="3659543"/>
                  </a:lnTo>
                  <a:lnTo>
                    <a:pt x="0" y="3786594"/>
                  </a:lnTo>
                  <a:lnTo>
                    <a:pt x="1266101" y="3786594"/>
                  </a:lnTo>
                  <a:lnTo>
                    <a:pt x="1266101" y="3659543"/>
                  </a:lnTo>
                  <a:close/>
                </a:path>
                <a:path w="3065145" h="4225925">
                  <a:moveTo>
                    <a:pt x="1701076" y="1317637"/>
                  </a:moveTo>
                  <a:lnTo>
                    <a:pt x="0" y="1317637"/>
                  </a:lnTo>
                  <a:lnTo>
                    <a:pt x="0" y="1444688"/>
                  </a:lnTo>
                  <a:lnTo>
                    <a:pt x="1701076" y="1444688"/>
                  </a:lnTo>
                  <a:lnTo>
                    <a:pt x="1701076" y="1317637"/>
                  </a:lnTo>
                  <a:close/>
                </a:path>
                <a:path w="3065145" h="4225925">
                  <a:moveTo>
                    <a:pt x="1752727" y="1171003"/>
                  </a:moveTo>
                  <a:lnTo>
                    <a:pt x="12" y="1171003"/>
                  </a:lnTo>
                  <a:lnTo>
                    <a:pt x="12" y="1298054"/>
                  </a:lnTo>
                  <a:lnTo>
                    <a:pt x="1752727" y="1298054"/>
                  </a:lnTo>
                  <a:lnTo>
                    <a:pt x="1752727" y="1171003"/>
                  </a:lnTo>
                  <a:close/>
                </a:path>
                <a:path w="3065145" h="4225925">
                  <a:moveTo>
                    <a:pt x="1832394" y="1025017"/>
                  </a:moveTo>
                  <a:lnTo>
                    <a:pt x="25" y="1025017"/>
                  </a:lnTo>
                  <a:lnTo>
                    <a:pt x="25" y="1152169"/>
                  </a:lnTo>
                  <a:lnTo>
                    <a:pt x="1832394" y="1152169"/>
                  </a:lnTo>
                  <a:lnTo>
                    <a:pt x="1832394" y="1025017"/>
                  </a:lnTo>
                  <a:close/>
                </a:path>
                <a:path w="3065145" h="4225925">
                  <a:moveTo>
                    <a:pt x="1886864" y="878382"/>
                  </a:moveTo>
                  <a:lnTo>
                    <a:pt x="25" y="878382"/>
                  </a:lnTo>
                  <a:lnTo>
                    <a:pt x="25" y="1005535"/>
                  </a:lnTo>
                  <a:lnTo>
                    <a:pt x="1886864" y="1005535"/>
                  </a:lnTo>
                  <a:lnTo>
                    <a:pt x="1886864" y="878382"/>
                  </a:lnTo>
                  <a:close/>
                </a:path>
                <a:path w="3065145" h="4225925">
                  <a:moveTo>
                    <a:pt x="1918931" y="731761"/>
                  </a:moveTo>
                  <a:lnTo>
                    <a:pt x="12" y="731761"/>
                  </a:lnTo>
                  <a:lnTo>
                    <a:pt x="12" y="859536"/>
                  </a:lnTo>
                  <a:lnTo>
                    <a:pt x="1918931" y="859536"/>
                  </a:lnTo>
                  <a:lnTo>
                    <a:pt x="1918931" y="731761"/>
                  </a:lnTo>
                  <a:close/>
                </a:path>
                <a:path w="3065145" h="4225925">
                  <a:moveTo>
                    <a:pt x="2164689" y="585876"/>
                  </a:moveTo>
                  <a:lnTo>
                    <a:pt x="0" y="585876"/>
                  </a:lnTo>
                  <a:lnTo>
                    <a:pt x="0" y="712939"/>
                  </a:lnTo>
                  <a:lnTo>
                    <a:pt x="2164689" y="712939"/>
                  </a:lnTo>
                  <a:lnTo>
                    <a:pt x="2164689" y="585876"/>
                  </a:lnTo>
                  <a:close/>
                </a:path>
                <a:path w="3065145" h="4225925">
                  <a:moveTo>
                    <a:pt x="2299449" y="439242"/>
                  </a:moveTo>
                  <a:lnTo>
                    <a:pt x="25" y="439242"/>
                  </a:lnTo>
                  <a:lnTo>
                    <a:pt x="25" y="566305"/>
                  </a:lnTo>
                  <a:lnTo>
                    <a:pt x="2299449" y="566305"/>
                  </a:lnTo>
                  <a:lnTo>
                    <a:pt x="2299449" y="439242"/>
                  </a:lnTo>
                  <a:close/>
                </a:path>
                <a:path w="3065145" h="4225925">
                  <a:moveTo>
                    <a:pt x="2663926" y="292620"/>
                  </a:moveTo>
                  <a:lnTo>
                    <a:pt x="12" y="292620"/>
                  </a:lnTo>
                  <a:lnTo>
                    <a:pt x="12" y="420395"/>
                  </a:lnTo>
                  <a:lnTo>
                    <a:pt x="2663926" y="420395"/>
                  </a:lnTo>
                  <a:lnTo>
                    <a:pt x="2663926" y="292620"/>
                  </a:lnTo>
                  <a:close/>
                </a:path>
                <a:path w="3065145" h="4225925">
                  <a:moveTo>
                    <a:pt x="2766593" y="146723"/>
                  </a:moveTo>
                  <a:lnTo>
                    <a:pt x="0" y="146723"/>
                  </a:lnTo>
                  <a:lnTo>
                    <a:pt x="0" y="273773"/>
                  </a:lnTo>
                  <a:lnTo>
                    <a:pt x="2766593" y="273773"/>
                  </a:lnTo>
                  <a:lnTo>
                    <a:pt x="2766593" y="146723"/>
                  </a:lnTo>
                  <a:close/>
                </a:path>
                <a:path w="3065145" h="4225925">
                  <a:moveTo>
                    <a:pt x="3064738" y="0"/>
                  </a:moveTo>
                  <a:lnTo>
                    <a:pt x="12" y="0"/>
                  </a:lnTo>
                  <a:lnTo>
                    <a:pt x="12" y="127152"/>
                  </a:lnTo>
                  <a:lnTo>
                    <a:pt x="3064738" y="127152"/>
                  </a:lnTo>
                  <a:lnTo>
                    <a:pt x="3064738" y="0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02796" y="7150934"/>
              <a:ext cx="3253740" cy="20320"/>
            </a:xfrm>
            <a:custGeom>
              <a:avLst/>
              <a:gdLst/>
              <a:ahLst/>
              <a:cxnLst/>
              <a:rect l="l" t="t" r="r" b="b"/>
              <a:pathLst>
                <a:path w="3253740" h="20320">
                  <a:moveTo>
                    <a:pt x="0" y="0"/>
                  </a:moveTo>
                  <a:lnTo>
                    <a:pt x="3253409" y="0"/>
                  </a:lnTo>
                </a:path>
                <a:path w="3253740" h="20320">
                  <a:moveTo>
                    <a:pt x="0" y="0"/>
                  </a:moveTo>
                  <a:lnTo>
                    <a:pt x="0" y="20205"/>
                  </a:lnTo>
                </a:path>
                <a:path w="3253740" h="20320">
                  <a:moveTo>
                    <a:pt x="361137" y="0"/>
                  </a:moveTo>
                  <a:lnTo>
                    <a:pt x="361137" y="20205"/>
                  </a:lnTo>
                </a:path>
                <a:path w="3253740" h="20320">
                  <a:moveTo>
                    <a:pt x="722807" y="0"/>
                  </a:moveTo>
                  <a:lnTo>
                    <a:pt x="722807" y="20205"/>
                  </a:lnTo>
                </a:path>
                <a:path w="3253740" h="20320">
                  <a:moveTo>
                    <a:pt x="1084580" y="0"/>
                  </a:moveTo>
                  <a:lnTo>
                    <a:pt x="1084580" y="20205"/>
                  </a:lnTo>
                </a:path>
                <a:path w="3253740" h="20320">
                  <a:moveTo>
                    <a:pt x="1446237" y="0"/>
                  </a:moveTo>
                  <a:lnTo>
                    <a:pt x="1446237" y="20205"/>
                  </a:lnTo>
                </a:path>
                <a:path w="3253740" h="20320">
                  <a:moveTo>
                    <a:pt x="1807171" y="0"/>
                  </a:moveTo>
                  <a:lnTo>
                    <a:pt x="1807171" y="20205"/>
                  </a:lnTo>
                </a:path>
                <a:path w="3253740" h="20320">
                  <a:moveTo>
                    <a:pt x="2168842" y="0"/>
                  </a:moveTo>
                  <a:lnTo>
                    <a:pt x="2168842" y="20205"/>
                  </a:lnTo>
                </a:path>
                <a:path w="3253740" h="20320">
                  <a:moveTo>
                    <a:pt x="2530602" y="0"/>
                  </a:moveTo>
                  <a:lnTo>
                    <a:pt x="2530602" y="20205"/>
                  </a:lnTo>
                </a:path>
                <a:path w="3253740" h="20320">
                  <a:moveTo>
                    <a:pt x="2891536" y="0"/>
                  </a:moveTo>
                  <a:lnTo>
                    <a:pt x="2891536" y="20205"/>
                  </a:lnTo>
                </a:path>
                <a:path w="3253740" h="20320">
                  <a:moveTo>
                    <a:pt x="3253409" y="0"/>
                  </a:moveTo>
                  <a:lnTo>
                    <a:pt x="3253409" y="20205"/>
                  </a:lnTo>
                </a:path>
              </a:pathLst>
            </a:custGeom>
            <a:ln w="4368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02796" y="2905836"/>
              <a:ext cx="0" cy="4245610"/>
            </a:xfrm>
            <a:custGeom>
              <a:avLst/>
              <a:gdLst/>
              <a:ahLst/>
              <a:cxnLst/>
              <a:rect l="l" t="t" r="r" b="b"/>
              <a:pathLst>
                <a:path h="4245609">
                  <a:moveTo>
                    <a:pt x="0" y="0"/>
                  </a:moveTo>
                  <a:lnTo>
                    <a:pt x="0" y="4245102"/>
                  </a:lnTo>
                </a:path>
              </a:pathLst>
            </a:custGeom>
            <a:ln w="4368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82490" y="2905836"/>
              <a:ext cx="20320" cy="4245610"/>
            </a:xfrm>
            <a:custGeom>
              <a:avLst/>
              <a:gdLst/>
              <a:ahLst/>
              <a:cxnLst/>
              <a:rect l="l" t="t" r="r" b="b"/>
              <a:pathLst>
                <a:path w="20319" h="4245609">
                  <a:moveTo>
                    <a:pt x="0" y="0"/>
                  </a:moveTo>
                  <a:lnTo>
                    <a:pt x="20307" y="0"/>
                  </a:lnTo>
                </a:path>
                <a:path w="20319" h="4245609">
                  <a:moveTo>
                    <a:pt x="0" y="146418"/>
                  </a:moveTo>
                  <a:lnTo>
                    <a:pt x="20307" y="146418"/>
                  </a:lnTo>
                </a:path>
                <a:path w="20319" h="4245609">
                  <a:moveTo>
                    <a:pt x="0" y="293039"/>
                  </a:moveTo>
                  <a:lnTo>
                    <a:pt x="20307" y="293039"/>
                  </a:lnTo>
                </a:path>
                <a:path w="20319" h="4245609">
                  <a:moveTo>
                    <a:pt x="0" y="438937"/>
                  </a:moveTo>
                  <a:lnTo>
                    <a:pt x="20307" y="438937"/>
                  </a:lnTo>
                </a:path>
                <a:path w="20319" h="4245609">
                  <a:moveTo>
                    <a:pt x="0" y="585558"/>
                  </a:moveTo>
                  <a:lnTo>
                    <a:pt x="20307" y="585558"/>
                  </a:lnTo>
                </a:path>
                <a:path w="20319" h="4245609">
                  <a:moveTo>
                    <a:pt x="0" y="732180"/>
                  </a:moveTo>
                  <a:lnTo>
                    <a:pt x="20307" y="732180"/>
                  </a:lnTo>
                </a:path>
                <a:path w="20319" h="4245609">
                  <a:moveTo>
                    <a:pt x="0" y="878179"/>
                  </a:moveTo>
                  <a:lnTo>
                    <a:pt x="20307" y="878179"/>
                  </a:lnTo>
                </a:path>
                <a:path w="20319" h="4245609">
                  <a:moveTo>
                    <a:pt x="0" y="1024801"/>
                  </a:moveTo>
                  <a:lnTo>
                    <a:pt x="20307" y="1024801"/>
                  </a:lnTo>
                </a:path>
                <a:path w="20319" h="4245609">
                  <a:moveTo>
                    <a:pt x="0" y="1171422"/>
                  </a:moveTo>
                  <a:lnTo>
                    <a:pt x="20307" y="1171422"/>
                  </a:lnTo>
                </a:path>
                <a:path w="20319" h="4245609">
                  <a:moveTo>
                    <a:pt x="0" y="1317320"/>
                  </a:moveTo>
                  <a:lnTo>
                    <a:pt x="20307" y="1317320"/>
                  </a:lnTo>
                </a:path>
                <a:path w="20319" h="4245609">
                  <a:moveTo>
                    <a:pt x="0" y="1463941"/>
                  </a:moveTo>
                  <a:lnTo>
                    <a:pt x="20307" y="1463941"/>
                  </a:lnTo>
                </a:path>
                <a:path w="20319" h="4245609">
                  <a:moveTo>
                    <a:pt x="0" y="1609839"/>
                  </a:moveTo>
                  <a:lnTo>
                    <a:pt x="20307" y="1609839"/>
                  </a:lnTo>
                </a:path>
                <a:path w="20319" h="4245609">
                  <a:moveTo>
                    <a:pt x="0" y="1756460"/>
                  </a:moveTo>
                  <a:lnTo>
                    <a:pt x="20307" y="1756460"/>
                  </a:lnTo>
                </a:path>
                <a:path w="20319" h="4245609">
                  <a:moveTo>
                    <a:pt x="0" y="1903183"/>
                  </a:moveTo>
                  <a:lnTo>
                    <a:pt x="20307" y="1903183"/>
                  </a:lnTo>
                </a:path>
                <a:path w="20319" h="4245609">
                  <a:moveTo>
                    <a:pt x="0" y="2049081"/>
                  </a:moveTo>
                  <a:lnTo>
                    <a:pt x="20307" y="2049081"/>
                  </a:lnTo>
                </a:path>
                <a:path w="20319" h="4245609">
                  <a:moveTo>
                    <a:pt x="0" y="2195703"/>
                  </a:moveTo>
                  <a:lnTo>
                    <a:pt x="20307" y="2195703"/>
                  </a:lnTo>
                </a:path>
                <a:path w="20319" h="4245609">
                  <a:moveTo>
                    <a:pt x="0" y="2342324"/>
                  </a:moveTo>
                  <a:lnTo>
                    <a:pt x="20307" y="2342324"/>
                  </a:lnTo>
                </a:path>
                <a:path w="20319" h="4245609">
                  <a:moveTo>
                    <a:pt x="0" y="2488222"/>
                  </a:moveTo>
                  <a:lnTo>
                    <a:pt x="20307" y="2488222"/>
                  </a:lnTo>
                </a:path>
                <a:path w="20319" h="4245609">
                  <a:moveTo>
                    <a:pt x="0" y="2634843"/>
                  </a:moveTo>
                  <a:lnTo>
                    <a:pt x="20307" y="2634843"/>
                  </a:lnTo>
                </a:path>
                <a:path w="20319" h="4245609">
                  <a:moveTo>
                    <a:pt x="0" y="2781465"/>
                  </a:moveTo>
                  <a:lnTo>
                    <a:pt x="20307" y="2781465"/>
                  </a:lnTo>
                </a:path>
                <a:path w="20319" h="4245609">
                  <a:moveTo>
                    <a:pt x="0" y="2927464"/>
                  </a:moveTo>
                  <a:lnTo>
                    <a:pt x="20307" y="2927464"/>
                  </a:lnTo>
                </a:path>
                <a:path w="20319" h="4245609">
                  <a:moveTo>
                    <a:pt x="0" y="3074085"/>
                  </a:moveTo>
                  <a:lnTo>
                    <a:pt x="20307" y="3074085"/>
                  </a:lnTo>
                </a:path>
                <a:path w="20319" h="4245609">
                  <a:moveTo>
                    <a:pt x="0" y="3220720"/>
                  </a:moveTo>
                  <a:lnTo>
                    <a:pt x="20307" y="3220720"/>
                  </a:lnTo>
                </a:path>
                <a:path w="20319" h="4245609">
                  <a:moveTo>
                    <a:pt x="0" y="3366604"/>
                  </a:moveTo>
                  <a:lnTo>
                    <a:pt x="20307" y="3366604"/>
                  </a:lnTo>
                </a:path>
                <a:path w="20319" h="4245609">
                  <a:moveTo>
                    <a:pt x="0" y="3513226"/>
                  </a:moveTo>
                  <a:lnTo>
                    <a:pt x="20307" y="3513226"/>
                  </a:lnTo>
                </a:path>
                <a:path w="20319" h="4245609">
                  <a:moveTo>
                    <a:pt x="0" y="3659225"/>
                  </a:moveTo>
                  <a:lnTo>
                    <a:pt x="20307" y="3659225"/>
                  </a:lnTo>
                </a:path>
                <a:path w="20319" h="4245609">
                  <a:moveTo>
                    <a:pt x="0" y="3805859"/>
                  </a:moveTo>
                  <a:lnTo>
                    <a:pt x="20307" y="3805859"/>
                  </a:lnTo>
                </a:path>
                <a:path w="20319" h="4245609">
                  <a:moveTo>
                    <a:pt x="0" y="3952481"/>
                  </a:moveTo>
                  <a:lnTo>
                    <a:pt x="20307" y="3952481"/>
                  </a:lnTo>
                </a:path>
                <a:path w="20319" h="4245609">
                  <a:moveTo>
                    <a:pt x="0" y="4098366"/>
                  </a:moveTo>
                  <a:lnTo>
                    <a:pt x="20307" y="4098366"/>
                  </a:lnTo>
                </a:path>
                <a:path w="20319" h="4245609">
                  <a:moveTo>
                    <a:pt x="0" y="4245102"/>
                  </a:moveTo>
                  <a:lnTo>
                    <a:pt x="20307" y="4245102"/>
                  </a:lnTo>
                </a:path>
              </a:pathLst>
            </a:custGeom>
            <a:ln w="4368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90431" y="2924812"/>
            <a:ext cx="16129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42‰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89305" y="3071324"/>
            <a:ext cx="264160" cy="248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38‰</a:t>
            </a:r>
            <a:endParaRPr sz="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37‰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24919" y="3364220"/>
            <a:ext cx="16129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32‰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90482" y="3510732"/>
            <a:ext cx="16129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30‰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44283" y="3656923"/>
            <a:ext cx="16129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27‰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11975" y="3803371"/>
            <a:ext cx="16129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26‰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8020" y="3949883"/>
            <a:ext cx="16129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25‰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78052" y="4096331"/>
            <a:ext cx="16256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24‰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26474" y="4242522"/>
            <a:ext cx="16129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24‰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32762" y="4535482"/>
            <a:ext cx="12446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8655" y="4681930"/>
            <a:ext cx="148590" cy="249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1‰</a:t>
            </a:r>
            <a:endParaRPr sz="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7178" y="4974633"/>
            <a:ext cx="12446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93645" y="5121080"/>
            <a:ext cx="12446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91846" y="5267528"/>
            <a:ext cx="12446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90176" y="5414040"/>
            <a:ext cx="12446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24878" y="5559826"/>
            <a:ext cx="125095" cy="249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0‰</a:t>
            </a:r>
            <a:endParaRPr sz="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0‰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24878" y="5853003"/>
            <a:ext cx="12509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0‰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54676" y="6145834"/>
            <a:ext cx="16129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10‰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03098" y="6292025"/>
            <a:ext cx="12446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9‰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91652" y="6584985"/>
            <a:ext cx="16256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18‰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85028" y="6731497"/>
            <a:ext cx="16129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16‰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21254" y="6877945"/>
            <a:ext cx="16256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17‰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97167" y="7024136"/>
            <a:ext cx="161290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b="1" dirty="0">
                <a:solidFill>
                  <a:srgbClr val="231F20"/>
                </a:solidFill>
                <a:latin typeface="Roboto"/>
                <a:cs typeface="Roboto"/>
              </a:rPr>
              <a:t>16‰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41827" y="7176365"/>
            <a:ext cx="123189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0‰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03193" y="7176365"/>
            <a:ext cx="12382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5‰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46639" y="7176365"/>
            <a:ext cx="16065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10‰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08327" y="7176365"/>
            <a:ext cx="15938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15‰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70014" y="7176365"/>
            <a:ext cx="15938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20‰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31381" y="7176365"/>
            <a:ext cx="16065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25‰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93069" y="7176365"/>
            <a:ext cx="15938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30‰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54756" y="7176365"/>
            <a:ext cx="15938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35‰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16123" y="7176365"/>
            <a:ext cx="16065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40‰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77811" y="7176365"/>
            <a:ext cx="15938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45‰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22944" y="2883323"/>
            <a:ext cx="1538605" cy="1497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9280" marR="11430" algn="ctr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Villeneuve-sur-Lot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 Bastide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(98)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5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Sainte-Livrade-sur-Lot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Bastide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Bord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Lot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(45)</a:t>
            </a:r>
            <a:endParaRPr sz="500">
              <a:latin typeface="Roboto"/>
              <a:cs typeface="Roboto"/>
            </a:endParaRPr>
          </a:p>
          <a:p>
            <a:pPr marL="390525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Quartier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Deux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Rives</a:t>
            </a:r>
            <a:endParaRPr sz="500">
              <a:latin typeface="Roboto"/>
              <a:cs typeface="Roboto"/>
            </a:endParaRPr>
          </a:p>
          <a:p>
            <a:pPr marL="393065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(91)</a:t>
            </a:r>
            <a:endParaRPr sz="500">
              <a:latin typeface="Roboto"/>
              <a:cs typeface="Roboto"/>
            </a:endParaRPr>
          </a:p>
          <a:p>
            <a:pPr marL="59563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Coutras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centre</a:t>
            </a:r>
            <a:endParaRPr sz="500">
              <a:latin typeface="Roboto"/>
              <a:cs typeface="Roboto"/>
            </a:endParaRPr>
          </a:p>
          <a:p>
            <a:pPr marL="592455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(45)</a:t>
            </a:r>
            <a:endParaRPr sz="500">
              <a:latin typeface="Roboto"/>
              <a:cs typeface="Roboto"/>
            </a:endParaRPr>
          </a:p>
          <a:p>
            <a:pPr marL="2667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Sainte-Foy-la-Grande,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Pineuilh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 Quartier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Bourg</a:t>
            </a:r>
            <a:endParaRPr sz="500">
              <a:latin typeface="Roboto"/>
              <a:cs typeface="Roboto"/>
            </a:endParaRPr>
          </a:p>
          <a:p>
            <a:pPr marL="31115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(73)</a:t>
            </a:r>
            <a:endParaRPr sz="500">
              <a:latin typeface="Roboto"/>
              <a:cs typeface="Roboto"/>
            </a:endParaRPr>
          </a:p>
          <a:p>
            <a:pPr marL="42799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Coulounieix-Chamiers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Chamiers</a:t>
            </a:r>
            <a:endParaRPr sz="500">
              <a:latin typeface="Roboto"/>
              <a:cs typeface="Roboto"/>
            </a:endParaRPr>
          </a:p>
          <a:p>
            <a:pPr marL="429895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(28)</a:t>
            </a:r>
            <a:endParaRPr sz="500">
              <a:latin typeface="Roboto"/>
              <a:cs typeface="Roboto"/>
            </a:endParaRPr>
          </a:p>
          <a:p>
            <a:pPr marL="666115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Tonneins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Coeur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00">
              <a:latin typeface="Roboto"/>
              <a:cs typeface="Roboto"/>
            </a:endParaRPr>
          </a:p>
          <a:p>
            <a:pPr marL="667385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(31)</a:t>
            </a:r>
            <a:endParaRPr sz="500">
              <a:latin typeface="Roboto"/>
              <a:cs typeface="Roboto"/>
            </a:endParaRPr>
          </a:p>
          <a:p>
            <a:pPr marR="8255" algn="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500">
              <a:latin typeface="Roboto"/>
              <a:cs typeface="Roboto"/>
            </a:endParaRPr>
          </a:p>
          <a:p>
            <a:pPr marL="947419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(31)</a:t>
            </a:r>
            <a:endParaRPr sz="500">
              <a:latin typeface="Roboto"/>
              <a:cs typeface="Roboto"/>
            </a:endParaRPr>
          </a:p>
          <a:p>
            <a:pPr marL="40767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Couronne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L'Etang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Des Moines</a:t>
            </a:r>
            <a:endParaRPr sz="500">
              <a:latin typeface="Roboto"/>
              <a:cs typeface="Roboto"/>
            </a:endParaRPr>
          </a:p>
          <a:p>
            <a:pPr marL="410209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(32)</a:t>
            </a:r>
            <a:endParaRPr sz="500">
              <a:latin typeface="Roboto"/>
              <a:cs typeface="Roboto"/>
            </a:endParaRPr>
          </a:p>
          <a:p>
            <a:pPr marR="8890" algn="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500">
              <a:latin typeface="Roboto"/>
              <a:cs typeface="Roboto"/>
            </a:endParaRPr>
          </a:p>
          <a:p>
            <a:pPr marR="159385" algn="r"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(32)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42817" y="4493769"/>
            <a:ext cx="1118870" cy="1497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5945" marR="9525" algn="ctr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Gond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(2)</a:t>
            </a:r>
            <a:endParaRPr sz="500">
              <a:latin typeface="Roboto"/>
              <a:cs typeface="Roboto"/>
            </a:endParaRPr>
          </a:p>
          <a:p>
            <a:pPr marL="356870" algn="ctr">
              <a:lnSpc>
                <a:spcPts val="550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Sablard</a:t>
            </a:r>
            <a:endParaRPr sz="500">
              <a:latin typeface="Roboto"/>
              <a:cs typeface="Roboto"/>
            </a:endParaRPr>
          </a:p>
          <a:p>
            <a:pPr marL="353695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(2)</a:t>
            </a:r>
            <a:endParaRPr sz="500">
              <a:latin typeface="Roboto"/>
              <a:cs typeface="Roboto"/>
            </a:endParaRPr>
          </a:p>
          <a:p>
            <a:pPr marL="29591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Capucins</a:t>
            </a:r>
            <a:endParaRPr sz="500">
              <a:latin typeface="Roboto"/>
              <a:cs typeface="Roboto"/>
            </a:endParaRPr>
          </a:p>
          <a:p>
            <a:pPr marL="297815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(1)</a:t>
            </a:r>
            <a:endParaRPr sz="500">
              <a:latin typeface="Roboto"/>
              <a:cs typeface="Roboto"/>
            </a:endParaRPr>
          </a:p>
          <a:p>
            <a:pPr marL="374015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Gradignan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500">
              <a:latin typeface="Roboto"/>
              <a:cs typeface="Roboto"/>
            </a:endParaRPr>
          </a:p>
          <a:p>
            <a:pPr marL="373380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(1)</a:t>
            </a:r>
            <a:endParaRPr sz="500">
              <a:latin typeface="Roboto"/>
              <a:cs typeface="Roboto"/>
            </a:endParaRPr>
          </a:p>
          <a:p>
            <a:pPr marL="239395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500">
              <a:latin typeface="Roboto"/>
              <a:cs typeface="Roboto"/>
            </a:endParaRPr>
          </a:p>
          <a:p>
            <a:pPr marL="241300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(1)</a:t>
            </a:r>
            <a:endParaRPr sz="500">
              <a:latin typeface="Roboto"/>
              <a:cs typeface="Roboto"/>
            </a:endParaRPr>
          </a:p>
          <a:p>
            <a:pPr marL="206375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Rodrigues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500">
              <a:latin typeface="Roboto"/>
              <a:cs typeface="Roboto"/>
            </a:endParaRPr>
          </a:p>
          <a:p>
            <a:pPr marL="204470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(2)</a:t>
            </a:r>
            <a:endParaRPr sz="500">
              <a:latin typeface="Roboto"/>
              <a:cs typeface="Roboto"/>
            </a:endParaRPr>
          </a:p>
          <a:p>
            <a:pPr marL="10922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L'Avenir</a:t>
            </a:r>
            <a:endParaRPr sz="500">
              <a:latin typeface="Roboto"/>
              <a:cs typeface="Roboto"/>
            </a:endParaRPr>
          </a:p>
          <a:p>
            <a:pPr marL="104775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(1)</a:t>
            </a:r>
            <a:endParaRPr sz="500">
              <a:latin typeface="Roboto"/>
              <a:cs typeface="Roboto"/>
            </a:endParaRPr>
          </a:p>
          <a:p>
            <a:pPr marL="14224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Petit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Marseille</a:t>
            </a:r>
            <a:endParaRPr sz="500">
              <a:latin typeface="Roboto"/>
              <a:cs typeface="Roboto"/>
            </a:endParaRPr>
          </a:p>
          <a:p>
            <a:pPr marL="144145"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(0)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Montanou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75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(0)</a:t>
            </a:r>
            <a:endParaRPr sz="500">
              <a:latin typeface="Roboto"/>
              <a:cs typeface="Roboto"/>
            </a:endParaRPr>
          </a:p>
          <a:p>
            <a:pPr marL="450215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Bressuire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Valette</a:t>
            </a:r>
            <a:endParaRPr sz="500">
              <a:latin typeface="Roboto"/>
              <a:cs typeface="Roboto"/>
            </a:endParaRPr>
          </a:p>
          <a:p>
            <a:pPr marL="448309" algn="ctr">
              <a:lnSpc>
                <a:spcPct val="100000"/>
              </a:lnSpc>
              <a:spcBef>
                <a:spcPts val="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58553" y="6104118"/>
            <a:ext cx="1103630" cy="325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 la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(estimé)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75"/>
              </a:lnSpc>
              <a:spcBef>
                <a:spcPts val="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2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06)</a:t>
            </a:r>
            <a:endParaRPr sz="500">
              <a:latin typeface="Roboto"/>
              <a:cs typeface="Roboto"/>
            </a:endParaRPr>
          </a:p>
          <a:p>
            <a:pPr marL="183515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marL="183515" algn="ctr">
              <a:lnSpc>
                <a:spcPct val="100000"/>
              </a:lnSpc>
              <a:spcBef>
                <a:spcPts val="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29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58934" y="6542974"/>
            <a:ext cx="1101725" cy="619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8159" algn="ctr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  <a:p>
            <a:pPr marL="518795" algn="ctr">
              <a:lnSpc>
                <a:spcPts val="575"/>
              </a:lnSpc>
              <a:spcBef>
                <a:spcPts val="1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104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6)</a:t>
            </a:r>
            <a:endParaRPr sz="500">
              <a:latin typeface="Roboto"/>
              <a:cs typeface="Roboto"/>
            </a:endParaRPr>
          </a:p>
          <a:p>
            <a:pPr marL="201930"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comportant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marL="201295" algn="ctr">
              <a:lnSpc>
                <a:spcPts val="575"/>
              </a:lnSpc>
              <a:spcBef>
                <a:spcPts val="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684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1)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7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FM ne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comportant pas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 QP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75"/>
              </a:lnSpc>
              <a:spcBef>
                <a:spcPts val="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363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6)</a:t>
            </a:r>
            <a:endParaRPr sz="500">
              <a:latin typeface="Roboto"/>
              <a:cs typeface="Roboto"/>
            </a:endParaRPr>
          </a:p>
          <a:p>
            <a:pPr marL="438784" algn="ctr">
              <a:lnSpc>
                <a:spcPts val="575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marL="440690" algn="ctr">
              <a:lnSpc>
                <a:spcPct val="100000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051</a:t>
            </a:r>
            <a:r>
              <a:rPr sz="5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038)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19407" y="4348184"/>
            <a:ext cx="1282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84441" y="2192972"/>
            <a:ext cx="3596640" cy="2444750"/>
          </a:xfrm>
          <a:prstGeom prst="rect">
            <a:avLst/>
          </a:prstGeom>
          <a:ln w="12700">
            <a:solidFill>
              <a:srgbClr val="FDB614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62230" marR="74930" algn="just">
              <a:lnSpc>
                <a:spcPts val="1300"/>
              </a:lnSpc>
              <a:spcBef>
                <a:spcPts val="810"/>
              </a:spcBef>
            </a:pP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La Base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Permanente des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Équipements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permet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recenser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le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nombre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commerces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et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services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situés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Roboto"/>
                <a:cs typeface="Roboto"/>
              </a:rPr>
              <a:t>QP.</a:t>
            </a:r>
            <a:r>
              <a:rPr sz="13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Nous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avons </a:t>
            </a:r>
            <a:r>
              <a:rPr sz="1300" spc="-3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sélectionné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commerces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services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proximité,</a:t>
            </a:r>
            <a:r>
              <a:rPr sz="1300" spc="3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1300" spc="3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nous</a:t>
            </a:r>
            <a:r>
              <a:rPr sz="1300" spc="6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pensons</a:t>
            </a:r>
            <a:r>
              <a:rPr sz="1300" spc="6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essentiels</a:t>
            </a:r>
            <a:r>
              <a:rPr sz="1300" spc="6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à </a:t>
            </a:r>
            <a:r>
              <a:rPr sz="1300" spc="-3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vie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quotidienne</a:t>
            </a:r>
            <a:r>
              <a:rPr sz="1300" spc="3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(indice</a:t>
            </a:r>
            <a:r>
              <a:rPr sz="1300" spc="3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©</a:t>
            </a:r>
            <a:r>
              <a:rPr sz="1300" spc="3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Compas).</a:t>
            </a:r>
            <a:r>
              <a:rPr sz="1300" spc="3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300" spc="-3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graphique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ci-dessus,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la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valeur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est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proche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0,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la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diversité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termes 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d’équipements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proximité</a:t>
            </a:r>
            <a:r>
              <a:rPr sz="1300" spc="3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300" spc="3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élevée</a:t>
            </a:r>
            <a:r>
              <a:rPr sz="1300" spc="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300" spc="-3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quartier.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Exemple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: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Pôle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Emploi,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banques, </a:t>
            </a:r>
            <a:r>
              <a:rPr sz="1300" spc="-3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bureaux</a:t>
            </a:r>
            <a:r>
              <a:rPr sz="13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3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poste,</a:t>
            </a:r>
            <a:r>
              <a:rPr sz="13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supérettes</a:t>
            </a:r>
            <a:r>
              <a:rPr sz="13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3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supermarchés, </a:t>
            </a:r>
            <a:r>
              <a:rPr sz="1300" spc="-3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boulangeries, pharmacies,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coiffeurs,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infirmiers, </a:t>
            </a:r>
            <a:r>
              <a:rPr sz="1300" spc="-3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médecins...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DB6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9818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78181" y="443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9637" y="8864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38010" y="590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8102" y="7391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02080" y="148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302427" y="45452"/>
            <a:ext cx="2417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Logements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cadre</a:t>
            </a:r>
            <a:r>
              <a:rPr sz="1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vie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0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29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F58BF5F-F139-A5C5-1C90-93C4DD90C707}"/>
              </a:ext>
            </a:extLst>
          </p:cNvPr>
          <p:cNvSpPr txBox="1"/>
          <p:nvPr/>
        </p:nvSpPr>
        <p:spPr>
          <a:xfrm>
            <a:off x="6738010" y="5267527"/>
            <a:ext cx="3506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Bien souvent les grands quartiers d’habitat social ou encore les centres villes ont plus fréquemment un taux de commerces et services de proximité important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60006" y="944105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0399" y="409595"/>
            <a:ext cx="893429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>
                <a:solidFill>
                  <a:srgbClr val="005F73"/>
                </a:solidFill>
              </a:rPr>
              <a:t>L’observation</a:t>
            </a:r>
            <a:r>
              <a:rPr sz="2800" spc="-5" dirty="0">
                <a:solidFill>
                  <a:srgbClr val="005F73"/>
                </a:solidFill>
              </a:rPr>
              <a:t> au </a:t>
            </a:r>
            <a:r>
              <a:rPr sz="2800" dirty="0">
                <a:solidFill>
                  <a:srgbClr val="005F73"/>
                </a:solidFill>
              </a:rPr>
              <a:t>service </a:t>
            </a:r>
            <a:r>
              <a:rPr sz="2800" spc="-5" dirty="0">
                <a:solidFill>
                  <a:srgbClr val="005F73"/>
                </a:solidFill>
              </a:rPr>
              <a:t>de </a:t>
            </a:r>
            <a:r>
              <a:rPr sz="2800" spc="-15" dirty="0" err="1">
                <a:solidFill>
                  <a:srgbClr val="005F73"/>
                </a:solidFill>
              </a:rPr>
              <a:t>l’évaluation</a:t>
            </a:r>
            <a:br>
              <a:rPr lang="fr-FR" sz="2800" spc="-15" dirty="0">
                <a:solidFill>
                  <a:srgbClr val="005F73"/>
                </a:solidFill>
              </a:rPr>
            </a:br>
            <a:br>
              <a:rPr lang="fr-FR" sz="2800" spc="-15" dirty="0">
                <a:solidFill>
                  <a:srgbClr val="005F73"/>
                </a:solidFill>
              </a:rPr>
            </a:br>
            <a:r>
              <a:rPr lang="fr-FR" sz="2800" spc="-15" dirty="0">
                <a:solidFill>
                  <a:srgbClr val="005F73"/>
                </a:solidFill>
              </a:rPr>
              <a:t>L’observation au service de l’écriture des projets</a:t>
            </a:r>
            <a:endParaRPr sz="2800" dirty="0"/>
          </a:p>
        </p:txBody>
      </p:sp>
      <p:sp>
        <p:nvSpPr>
          <p:cNvPr id="15" name="object 15"/>
          <p:cNvSpPr txBox="1"/>
          <p:nvPr/>
        </p:nvSpPr>
        <p:spPr>
          <a:xfrm>
            <a:off x="331756" y="1868543"/>
            <a:ext cx="9999345" cy="538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 document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présente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sous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forme d’un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atlas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politique 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ville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votre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territoire. Son objectif est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d’aller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au-delà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description, en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intégrant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nombreux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questionnements qui peuvent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être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posés dans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cadre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politique 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ville.</a:t>
            </a:r>
            <a:endParaRPr sz="16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Roboto"/>
              <a:cs typeface="Roboto"/>
            </a:endParaRPr>
          </a:p>
          <a:p>
            <a:pPr marL="12700" marR="9525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</a:t>
            </a:r>
            <a:r>
              <a:rPr sz="1600" spc="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document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ainsi</a:t>
            </a:r>
            <a:r>
              <a:rPr sz="1600" spc="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destiné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tous</a:t>
            </a:r>
            <a:r>
              <a:rPr sz="1600" spc="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acteurs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politique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tous</a:t>
            </a:r>
            <a:r>
              <a:rPr sz="1600" spc="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ceux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qui</a:t>
            </a:r>
            <a:r>
              <a:rPr sz="16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s’intéressent </a:t>
            </a:r>
            <a:r>
              <a:rPr sz="1600" spc="-3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aux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territoires urbains fragilisés.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Il peut être un outil de compréhension des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enjeux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pour des non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spécialistes 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mais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aussi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être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d’un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précieux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soutien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pour des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acteurs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qui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s’impliquent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quotidiennement dans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géographie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prioritaire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y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compris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habitants.</a:t>
            </a:r>
            <a:endParaRPr sz="16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Roboto"/>
              <a:cs typeface="Roboto"/>
            </a:endParaRPr>
          </a:p>
          <a:p>
            <a:pPr marL="12700" marR="9525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Celui-ci</a:t>
            </a:r>
            <a:r>
              <a:rPr sz="16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analyse</a:t>
            </a:r>
            <a:r>
              <a:rPr sz="16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dynamique</a:t>
            </a:r>
            <a:r>
              <a:rPr sz="16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territoires</a:t>
            </a:r>
            <a:r>
              <a:rPr sz="16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comparant</a:t>
            </a:r>
            <a:r>
              <a:rPr sz="16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celle</a:t>
            </a:r>
            <a:r>
              <a:rPr sz="16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quartiers</a:t>
            </a:r>
            <a:r>
              <a:rPr sz="16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prioritaires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avec</a:t>
            </a:r>
            <a:r>
              <a:rPr sz="16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celle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autres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quartiers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votre</a:t>
            </a:r>
            <a:r>
              <a:rPr sz="1600" spc="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intercommunalité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département.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</a:t>
            </a:r>
            <a:r>
              <a:rPr sz="1600" spc="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titre,</a:t>
            </a:r>
            <a:r>
              <a:rPr sz="1600" spc="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il</a:t>
            </a:r>
            <a:r>
              <a:rPr sz="1600" spc="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s’inscrit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démarche</a:t>
            </a:r>
            <a:r>
              <a:rPr sz="1600" spc="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évaluative</a:t>
            </a:r>
            <a:r>
              <a:rPr sz="1600" spc="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politique 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ville.</a:t>
            </a:r>
            <a:endParaRPr sz="16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Roboto"/>
              <a:cs typeface="Roboto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Mais au-delà de </a:t>
            </a:r>
            <a:r>
              <a:rPr sz="1600" b="1" spc="-10" dirty="0">
                <a:solidFill>
                  <a:srgbClr val="005F73"/>
                </a:solidFill>
                <a:latin typeface="Roboto"/>
                <a:cs typeface="Roboto"/>
              </a:rPr>
              <a:t>l’évaluation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des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contrats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de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ville, ce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diagnostic peut être aussi un outil de veille qui permet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005F73"/>
                </a:solidFill>
                <a:latin typeface="Roboto"/>
                <a:cs typeface="Roboto"/>
              </a:rPr>
              <a:t>d’aider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à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la formalisation d’un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futur contrat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de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ville.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effet,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diagnostic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une fonction d’alerte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intégrant les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différentes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facettes de nos territoires.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200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pages de ce document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vous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conforteront souvent mais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vous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étonneront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parfois.</a:t>
            </a: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Il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s’agit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donc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ici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d’un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travail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recherche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qui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mis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votre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disposition,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nous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l’avons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souhaité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 pédagogique possible.</a:t>
            </a:r>
            <a:endParaRPr sz="16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Roboto"/>
              <a:cs typeface="Roboto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spc="-15" dirty="0">
                <a:solidFill>
                  <a:srgbClr val="005F73"/>
                </a:solidFill>
                <a:latin typeface="Roboto"/>
                <a:cs typeface="Roboto"/>
              </a:rPr>
              <a:t>C’est</a:t>
            </a:r>
            <a:r>
              <a:rPr sz="1600" b="1" spc="6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pour</a:t>
            </a:r>
            <a:r>
              <a:rPr sz="1600" b="1" spc="7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cela</a:t>
            </a:r>
            <a:r>
              <a:rPr sz="1600" b="1" spc="7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que</a:t>
            </a:r>
            <a:r>
              <a:rPr sz="1600" b="1" spc="6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005F73"/>
                </a:solidFill>
                <a:latin typeface="Roboto"/>
                <a:cs typeface="Roboto"/>
              </a:rPr>
              <a:t>l’exercice</a:t>
            </a:r>
            <a:r>
              <a:rPr sz="1600" b="1" spc="6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005F73"/>
                </a:solidFill>
                <a:latin typeface="Roboto"/>
                <a:cs typeface="Roboto"/>
              </a:rPr>
              <a:t>d’observation</a:t>
            </a:r>
            <a:r>
              <a:rPr sz="1600" b="1" spc="7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est</a:t>
            </a:r>
            <a:r>
              <a:rPr sz="1600" b="1" spc="6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un</a:t>
            </a:r>
            <a:r>
              <a:rPr sz="1600" b="1" spc="6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outil</a:t>
            </a:r>
            <a:r>
              <a:rPr sz="1600" b="1" spc="7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au</a:t>
            </a:r>
            <a:r>
              <a:rPr sz="1600" b="1" spc="7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service</a:t>
            </a:r>
            <a:r>
              <a:rPr sz="1600" b="1" spc="6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1600" b="1" spc="6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la</a:t>
            </a:r>
            <a:r>
              <a:rPr sz="1600" b="1" spc="7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démocratie</a:t>
            </a:r>
            <a:r>
              <a:rPr sz="1600" b="1" spc="6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et</a:t>
            </a:r>
            <a:r>
              <a:rPr sz="1600" b="1" spc="7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pas</a:t>
            </a:r>
            <a:r>
              <a:rPr sz="1600" b="1" spc="6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seulement</a:t>
            </a:r>
            <a:r>
              <a:rPr sz="1600" b="1" spc="7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un</a:t>
            </a:r>
            <a:r>
              <a:rPr sz="1600" b="1" spc="6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ou- </a:t>
            </a:r>
            <a:r>
              <a:rPr sz="1600" b="1" spc="-39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til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statistique.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En aucun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cas </a:t>
            </a:r>
            <a:r>
              <a:rPr sz="1600" b="1" spc="-10" dirty="0">
                <a:solidFill>
                  <a:srgbClr val="005F73"/>
                </a:solidFill>
                <a:latin typeface="Roboto"/>
                <a:cs typeface="Roboto"/>
              </a:rPr>
              <a:t>l’observation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est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suffisante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en elle-même,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mais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elle est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indispensable pour la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 conduite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 d’une réflexion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 et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questionner les politiques</a:t>
            </a:r>
            <a:r>
              <a:rPr sz="16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publiques menées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sur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les territoires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prioritaires.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05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18340" y="115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78181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8273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801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8102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16" y="115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99701" y="38111"/>
            <a:ext cx="2629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Observer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pour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mieux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évaluer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85003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3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8618" y="3513305"/>
            <a:ext cx="4578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FRAGILITÉ</a:t>
            </a:r>
            <a:r>
              <a:rPr sz="3200" spc="-45" dirty="0"/>
              <a:t> </a:t>
            </a:r>
            <a:r>
              <a:rPr sz="3200" spc="-5" dirty="0"/>
              <a:t>ET</a:t>
            </a:r>
            <a:r>
              <a:rPr sz="3200" spc="-45" dirty="0"/>
              <a:t> </a:t>
            </a:r>
            <a:r>
              <a:rPr sz="3200" spc="-40" dirty="0"/>
              <a:t>PAUVRETÉ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30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7" name="object 33">
            <a:extLst>
              <a:ext uri="{FF2B5EF4-FFF2-40B4-BE49-F238E27FC236}">
                <a16:creationId xmlns:a16="http://schemas.microsoft.com/office/drawing/2014/main" id="{66872716-D694-BB6C-672B-1F29F8B212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2034" y="5719533"/>
            <a:ext cx="1636929" cy="761999"/>
          </a:xfrm>
          <a:prstGeom prst="rect">
            <a:avLst/>
          </a:prstGeom>
        </p:spPr>
      </p:pic>
      <p:pic>
        <p:nvPicPr>
          <p:cNvPr id="8" name="object 34">
            <a:extLst>
              <a:ext uri="{FF2B5EF4-FFF2-40B4-BE49-F238E27FC236}">
                <a16:creationId xmlns:a16="http://schemas.microsoft.com/office/drawing/2014/main" id="{DDC3610F-75FA-323E-2EED-286FC0898D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8378" y="5709489"/>
            <a:ext cx="1427469" cy="809100"/>
          </a:xfrm>
          <a:prstGeom prst="rect">
            <a:avLst/>
          </a:prstGeom>
        </p:spPr>
      </p:pic>
      <p:grpSp>
        <p:nvGrpSpPr>
          <p:cNvPr id="9" name="object 35">
            <a:extLst>
              <a:ext uri="{FF2B5EF4-FFF2-40B4-BE49-F238E27FC236}">
                <a16:creationId xmlns:a16="http://schemas.microsoft.com/office/drawing/2014/main" id="{ACAEEF72-A540-3DFC-723D-249006873A8F}"/>
              </a:ext>
            </a:extLst>
          </p:cNvPr>
          <p:cNvGrpSpPr/>
          <p:nvPr/>
        </p:nvGrpSpPr>
        <p:grpSpPr>
          <a:xfrm>
            <a:off x="918006" y="5685383"/>
            <a:ext cx="2146300" cy="822960"/>
            <a:chOff x="918006" y="5685383"/>
            <a:chExt cx="2146300" cy="822960"/>
          </a:xfrm>
        </p:grpSpPr>
        <p:pic>
          <p:nvPicPr>
            <p:cNvPr id="10" name="object 36">
              <a:extLst>
                <a:ext uri="{FF2B5EF4-FFF2-40B4-BE49-F238E27FC236}">
                  <a16:creationId xmlns:a16="http://schemas.microsoft.com/office/drawing/2014/main" id="{174F0E3C-C96B-BF8D-9BF3-7041A3BE8C2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006" y="5685383"/>
              <a:ext cx="2146096" cy="822579"/>
            </a:xfrm>
            <a:prstGeom prst="rect">
              <a:avLst/>
            </a:prstGeom>
          </p:spPr>
        </p:pic>
        <p:sp>
          <p:nvSpPr>
            <p:cNvPr id="11" name="object 37">
              <a:extLst>
                <a:ext uri="{FF2B5EF4-FFF2-40B4-BE49-F238E27FC236}">
                  <a16:creationId xmlns:a16="http://schemas.microsoft.com/office/drawing/2014/main" id="{AFEE7C39-53B3-0DED-314C-09C543C21683}"/>
                </a:ext>
              </a:extLst>
            </p:cNvPr>
            <p:cNvSpPr/>
            <p:nvPr/>
          </p:nvSpPr>
          <p:spPr>
            <a:xfrm>
              <a:off x="918006" y="5719798"/>
              <a:ext cx="2077720" cy="719455"/>
            </a:xfrm>
            <a:custGeom>
              <a:avLst/>
              <a:gdLst/>
              <a:ahLst/>
              <a:cxnLst/>
              <a:rect l="l" t="t" r="r" b="b"/>
              <a:pathLst>
                <a:path w="2077720" h="719454">
                  <a:moveTo>
                    <a:pt x="1941197" y="0"/>
                  </a:moveTo>
                  <a:lnTo>
                    <a:pt x="0" y="0"/>
                  </a:lnTo>
                  <a:lnTo>
                    <a:pt x="0" y="718883"/>
                  </a:lnTo>
                  <a:lnTo>
                    <a:pt x="1941197" y="718883"/>
                  </a:lnTo>
                  <a:lnTo>
                    <a:pt x="1984146" y="711907"/>
                  </a:lnTo>
                  <a:lnTo>
                    <a:pt x="2021535" y="692504"/>
                  </a:lnTo>
                  <a:lnTo>
                    <a:pt x="2051076" y="662963"/>
                  </a:lnTo>
                  <a:lnTo>
                    <a:pt x="2070479" y="625574"/>
                  </a:lnTo>
                  <a:lnTo>
                    <a:pt x="2077455" y="582625"/>
                  </a:lnTo>
                  <a:lnTo>
                    <a:pt x="2077455" y="136258"/>
                  </a:lnTo>
                  <a:lnTo>
                    <a:pt x="2070479" y="93309"/>
                  </a:lnTo>
                  <a:lnTo>
                    <a:pt x="2051076" y="55920"/>
                  </a:lnTo>
                  <a:lnTo>
                    <a:pt x="2021535" y="26379"/>
                  </a:lnTo>
                  <a:lnTo>
                    <a:pt x="1984146" y="6976"/>
                  </a:lnTo>
                  <a:lnTo>
                    <a:pt x="1941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38">
              <a:extLst>
                <a:ext uri="{FF2B5EF4-FFF2-40B4-BE49-F238E27FC236}">
                  <a16:creationId xmlns:a16="http://schemas.microsoft.com/office/drawing/2014/main" id="{A0EDF488-981E-55A3-5AC7-D841D6973C7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092" y="5791535"/>
              <a:ext cx="1761727" cy="597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430115"/>
            <a:ext cx="100082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Commen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t</a:t>
            </a:r>
            <a:r>
              <a:rPr sz="2800" b="1" spc="-30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a</a:t>
            </a:r>
            <a:r>
              <a:rPr sz="2800" b="1" spc="-30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é</a:t>
            </a:r>
            <a:r>
              <a:rPr sz="2800" b="1" spc="-25" dirty="0">
                <a:solidFill>
                  <a:srgbClr val="005F73"/>
                </a:solidFill>
                <a:latin typeface="Roboto"/>
                <a:cs typeface="Roboto"/>
              </a:rPr>
              <a:t>v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olu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é</a:t>
            </a:r>
            <a:r>
              <a:rPr sz="2800" b="1" spc="-30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</a:t>
            </a:r>
            <a:r>
              <a:rPr sz="2800" b="1" spc="-85" dirty="0">
                <a:solidFill>
                  <a:srgbClr val="005F73"/>
                </a:solidFill>
                <a:latin typeface="Roboto"/>
                <a:cs typeface="Roboto"/>
              </a:rPr>
              <a:t>’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éca</a:t>
            </a:r>
            <a:r>
              <a:rPr sz="2800" b="1" spc="20" dirty="0">
                <a:solidFill>
                  <a:srgbClr val="005F73"/>
                </a:solidFill>
                <a:latin typeface="Roboto"/>
                <a:cs typeface="Roboto"/>
              </a:rPr>
              <a:t>r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t</a:t>
            </a:r>
            <a:r>
              <a:rPr sz="2800" b="1" spc="-30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</a:t>
            </a:r>
            <a:r>
              <a:rPr sz="2800" b="1" spc="-30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a</a:t>
            </a:r>
            <a:r>
              <a:rPr sz="2800" b="1" spc="-30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situation</a:t>
            </a:r>
            <a:r>
              <a:rPr sz="2800" b="1" spc="-29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financiè</a:t>
            </a:r>
            <a:r>
              <a:rPr sz="2800" b="1" spc="-30" dirty="0">
                <a:solidFill>
                  <a:srgbClr val="005F73"/>
                </a:solidFill>
                <a:latin typeface="Roboto"/>
                <a:cs typeface="Roboto"/>
              </a:rPr>
              <a:t>r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</a:t>
            </a:r>
            <a:r>
              <a:rPr sz="2800" b="1" spc="-30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</a:t>
            </a:r>
            <a:r>
              <a:rPr sz="2800" b="1" spc="-30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habitants</a:t>
            </a:r>
            <a:endParaRPr sz="28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des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et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ceux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hors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7449" y="1382814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405344" y="2668624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793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05344" y="2859391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793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35923" y="3049827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784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60363" y="3240191"/>
            <a:ext cx="23749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778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66533" y="3431235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776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466533" y="3621671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776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494325" y="3812438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768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03280" y="4002874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766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12500" y="4193442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763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15551" y="4384144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763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419866" y="4764985"/>
            <a:ext cx="237490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517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429079" y="4956027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514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468877" y="5146463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503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14910" y="5718235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491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533417" y="5909002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486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551658" y="6099438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481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45226" y="6290205"/>
            <a:ext cx="23622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347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871037" y="2757094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666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68344" y="2947638"/>
            <a:ext cx="236854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605365" y="3138573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738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84021" y="3329142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662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718924" y="3519909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707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648547" y="3710345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726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871418" y="3900781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666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823528" y="4091549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679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954597" y="4282117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643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936025" y="4472818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648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79301" y="4853889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473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20227" y="5044656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462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421699" y="5235092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516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478249" y="5328585"/>
            <a:ext cx="258445" cy="3048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9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495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- 501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  <a:p>
            <a:pPr marL="33655">
              <a:lnSpc>
                <a:spcPct val="100000"/>
              </a:lnSpc>
              <a:spcBef>
                <a:spcPts val="204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495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192337" y="5616549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579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610618" y="5806985"/>
            <a:ext cx="23622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465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718075" y="5997752"/>
            <a:ext cx="2374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436</a:t>
            </a:r>
            <a:r>
              <a:rPr sz="5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739897" y="6188188"/>
            <a:ext cx="236854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430</a:t>
            </a:r>
            <a:r>
              <a:rPr sz="5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634211" y="2662754"/>
            <a:ext cx="1679575" cy="19138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871219" algn="ctr">
              <a:lnSpc>
                <a:spcPct val="100000"/>
              </a:lnSpc>
              <a:spcBef>
                <a:spcPts val="114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Clou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Bouchet</a:t>
            </a:r>
            <a:endParaRPr sz="550">
              <a:latin typeface="Roboto"/>
              <a:cs typeface="Roboto"/>
            </a:endParaRPr>
          </a:p>
          <a:p>
            <a:pPr marR="871219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000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50">
              <a:latin typeface="Roboto"/>
              <a:cs typeface="Roboto"/>
            </a:endParaRPr>
          </a:p>
          <a:p>
            <a:pPr marR="504825" algn="ctr">
              <a:lnSpc>
                <a:spcPct val="100000"/>
              </a:lnSpc>
              <a:spcBef>
                <a:spcPts val="16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Limoges 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L'Aurence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Sud</a:t>
            </a:r>
            <a:endParaRPr sz="550">
              <a:latin typeface="Roboto"/>
              <a:cs typeface="Roboto"/>
            </a:endParaRPr>
          </a:p>
          <a:p>
            <a:pPr marR="504825" algn="ctr">
              <a:lnSpc>
                <a:spcPct val="10000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000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50">
              <a:latin typeface="Roboto"/>
              <a:cs typeface="Roboto"/>
            </a:endParaRPr>
          </a:p>
          <a:p>
            <a:pPr marL="12700" marR="450215" algn="ctr">
              <a:lnSpc>
                <a:spcPct val="103299"/>
              </a:lnSpc>
              <a:spcBef>
                <a:spcPts val="14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Agen, Pont-du-Casse - Montanou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010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50">
              <a:latin typeface="Roboto"/>
              <a:cs typeface="Roboto"/>
            </a:endParaRPr>
          </a:p>
          <a:p>
            <a:pPr marL="12700" marR="5080" algn="ctr">
              <a:lnSpc>
                <a:spcPct val="103400"/>
              </a:lnSpc>
              <a:spcBef>
                <a:spcPts val="1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Poitiers, Saint-Benoît -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Clos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Gauthier les Sables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020 €</a:t>
            </a:r>
            <a:endParaRPr sz="550">
              <a:latin typeface="Roboto"/>
              <a:cs typeface="Roboto"/>
            </a:endParaRPr>
          </a:p>
          <a:p>
            <a:pPr marR="843280" algn="ctr">
              <a:lnSpc>
                <a:spcPct val="100000"/>
              </a:lnSpc>
              <a:spcBef>
                <a:spcPts val="16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550">
              <a:latin typeface="Roboto"/>
              <a:cs typeface="Roboto"/>
            </a:endParaRPr>
          </a:p>
          <a:p>
            <a:pPr marR="843915" algn="ctr">
              <a:lnSpc>
                <a:spcPct val="10000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020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50">
              <a:latin typeface="Roboto"/>
              <a:cs typeface="Roboto"/>
            </a:endParaRPr>
          </a:p>
          <a:p>
            <a:pPr marR="715010" algn="ctr">
              <a:lnSpc>
                <a:spcPct val="100000"/>
              </a:lnSpc>
              <a:spcBef>
                <a:spcPts val="16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Limoges 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550">
              <a:latin typeface="Roboto"/>
              <a:cs typeface="Roboto"/>
            </a:endParaRPr>
          </a:p>
          <a:p>
            <a:pPr marR="71501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020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50">
              <a:latin typeface="Roboto"/>
              <a:cs typeface="Roboto"/>
            </a:endParaRPr>
          </a:p>
          <a:p>
            <a:pPr marR="511175" algn="ctr">
              <a:lnSpc>
                <a:spcPct val="100000"/>
              </a:lnSpc>
              <a:spcBef>
                <a:spcPts val="16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Manoeuvre</a:t>
            </a:r>
            <a:endParaRPr sz="550">
              <a:latin typeface="Roboto"/>
              <a:cs typeface="Roboto"/>
            </a:endParaRPr>
          </a:p>
          <a:p>
            <a:pPr marR="511175" algn="ctr">
              <a:lnSpc>
                <a:spcPct val="100000"/>
              </a:lnSpc>
              <a:spcBef>
                <a:spcPts val="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030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50">
              <a:latin typeface="Roboto"/>
              <a:cs typeface="Roboto"/>
            </a:endParaRPr>
          </a:p>
          <a:p>
            <a:pPr marL="12700" marR="240029" algn="ctr">
              <a:lnSpc>
                <a:spcPct val="103400"/>
              </a:lnSpc>
              <a:spcBef>
                <a:spcPts val="1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Angoulême - Basseau - Grande Garenne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030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50">
              <a:latin typeface="Roboto"/>
              <a:cs typeface="Roboto"/>
            </a:endParaRPr>
          </a:p>
          <a:p>
            <a:pPr marR="672465" algn="ctr">
              <a:lnSpc>
                <a:spcPct val="100000"/>
              </a:lnSpc>
              <a:spcBef>
                <a:spcPts val="16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550">
              <a:latin typeface="Roboto"/>
              <a:cs typeface="Roboto"/>
            </a:endParaRPr>
          </a:p>
          <a:p>
            <a:pPr marR="67119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030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50">
              <a:latin typeface="Roboto"/>
              <a:cs typeface="Roboto"/>
            </a:endParaRPr>
          </a:p>
          <a:p>
            <a:pPr marR="473075" algn="ctr">
              <a:lnSpc>
                <a:spcPct val="100000"/>
              </a:lnSpc>
              <a:spcBef>
                <a:spcPts val="16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Limoges 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L'Aurence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550">
              <a:latin typeface="Roboto"/>
              <a:cs typeface="Roboto"/>
            </a:endParaRPr>
          </a:p>
          <a:p>
            <a:pPr marR="473709" algn="ctr">
              <a:lnSpc>
                <a:spcPct val="100000"/>
              </a:lnSpc>
              <a:spcBef>
                <a:spcPts val="2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030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€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420992" y="2412796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42202" y="0"/>
                </a:moveTo>
                <a:lnTo>
                  <a:pt x="0" y="0"/>
                </a:lnTo>
                <a:lnTo>
                  <a:pt x="0" y="42202"/>
                </a:lnTo>
                <a:lnTo>
                  <a:pt x="42202" y="42202"/>
                </a:lnTo>
                <a:lnTo>
                  <a:pt x="42202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6328597" y="2358937"/>
            <a:ext cx="499109" cy="2139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8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2019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500" i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629994" y="2412796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42202" y="0"/>
                </a:moveTo>
                <a:lnTo>
                  <a:pt x="0" y="0"/>
                </a:lnTo>
                <a:lnTo>
                  <a:pt x="0" y="42202"/>
                </a:lnTo>
                <a:lnTo>
                  <a:pt x="42202" y="42202"/>
                </a:lnTo>
                <a:lnTo>
                  <a:pt x="42202" y="0"/>
                </a:lnTo>
                <a:close/>
              </a:path>
            </a:pathLst>
          </a:custGeom>
          <a:solidFill>
            <a:srgbClr val="7A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678887" y="2367286"/>
            <a:ext cx="205104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916259" y="2320546"/>
            <a:ext cx="1264920" cy="213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0"/>
              </a:spcBef>
            </a:pP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(Médiane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du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niveau de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vie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2019)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588904" y="4582702"/>
            <a:ext cx="13144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i="1" spc="5" dirty="0">
                <a:solidFill>
                  <a:srgbClr val="231F20"/>
                </a:solidFill>
                <a:latin typeface="Roboto"/>
                <a:cs typeface="Roboto"/>
              </a:rPr>
              <a:t>..</a:t>
            </a:r>
            <a:r>
              <a:rPr sz="1000" i="1" spc="10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endParaRPr sz="1000">
              <a:latin typeface="Roboto"/>
              <a:cs typeface="Roboto"/>
            </a:endParaRPr>
          </a:p>
        </p:txBody>
      </p:sp>
      <p:pic>
        <p:nvPicPr>
          <p:cNvPr id="116" name="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0948" y="5645919"/>
            <a:ext cx="3034965" cy="1261440"/>
          </a:xfrm>
          <a:prstGeom prst="rect">
            <a:avLst/>
          </a:prstGeom>
        </p:spPr>
      </p:pic>
      <p:sp>
        <p:nvSpPr>
          <p:cNvPr id="117" name="object 117"/>
          <p:cNvSpPr txBox="1"/>
          <p:nvPr/>
        </p:nvSpPr>
        <p:spPr>
          <a:xfrm>
            <a:off x="383299" y="1529505"/>
            <a:ext cx="4139565" cy="9550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60"/>
              </a:spcBef>
            </a:pP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niveaux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vie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permettent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mieux </a:t>
            </a:r>
            <a:r>
              <a:rPr sz="160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comprendre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situation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économique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ménage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territoi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r>
              <a:rPr sz="16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Ce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indicateu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sans 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dout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l’u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indicateur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clé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diagnostic.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83299" y="2672505"/>
            <a:ext cx="4140835" cy="11836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60"/>
              </a:spcBef>
            </a:pP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600" spc="-20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ef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20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ni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v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ea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vi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20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perme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2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600" spc="-25" dirty="0">
                <a:solidFill>
                  <a:srgbClr val="231F20"/>
                </a:solidFill>
                <a:latin typeface="Roboto"/>
                <a:cs typeface="Roboto"/>
              </a:rPr>
              <a:t>’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app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éhender 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réalités des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quartiers les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uns au regard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autres. 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Bien évidemment les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quartiers </a:t>
            </a:r>
            <a:r>
              <a:rPr sz="160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de la politique de la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ville sont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quartiers </a:t>
            </a:r>
            <a:r>
              <a:rPr sz="160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où</a:t>
            </a:r>
            <a:r>
              <a:rPr sz="1600" spc="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niveaux</a:t>
            </a:r>
            <a:r>
              <a:rPr sz="1600" spc="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vie</a:t>
            </a:r>
            <a:r>
              <a:rPr sz="1600" spc="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sont</a:t>
            </a:r>
            <a:r>
              <a:rPr sz="1600" spc="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très</a:t>
            </a:r>
            <a:r>
              <a:rPr sz="1600" spc="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faibles.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83299" y="4044105"/>
            <a:ext cx="41395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5725" algn="l"/>
                <a:tab pos="2259330" algn="l"/>
                <a:tab pos="2972435" algn="l"/>
                <a:tab pos="3572510" algn="l"/>
              </a:tabLst>
            </a:pP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’indicateu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r	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intèg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re	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dan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	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so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	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calcul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83299" y="4272705"/>
            <a:ext cx="41363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8400" algn="l"/>
                <a:tab pos="1657350" algn="l"/>
                <a:tab pos="2839720" algn="l"/>
                <a:tab pos="3789045" algn="l"/>
              </a:tabLst>
            </a:pP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600" spc="-35" dirty="0">
                <a:solidFill>
                  <a:srgbClr val="231F20"/>
                </a:solidFill>
                <a:latin typeface="Roboto"/>
                <a:cs typeface="Roboto"/>
              </a:rPr>
              <a:t>’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ensembl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	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	r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essou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ce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	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connue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	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83299" y="4501305"/>
            <a:ext cx="4140200" cy="7264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59"/>
              </a:spcBef>
            </a:pP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ménages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y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compris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prestations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sociales,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familiales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logement.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Il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retire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montant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l’impôt</a:t>
            </a:r>
            <a:r>
              <a:rPr sz="1600" spc="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direct</a:t>
            </a:r>
            <a:r>
              <a:rPr sz="1600" spc="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231F20"/>
                </a:solidFill>
                <a:latin typeface="Roboto"/>
                <a:cs typeface="Roboto"/>
              </a:rPr>
              <a:t>(IRPP/CSG).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430"/>
              </a:spcBef>
            </a:pPr>
            <a:r>
              <a:rPr spc="-10" dirty="0"/>
              <a:t>Fragilité</a:t>
            </a:r>
            <a:r>
              <a:rPr spc="-2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spc="-5" dirty="0"/>
              <a:t>pauvreté</a:t>
            </a:r>
          </a:p>
        </p:txBody>
      </p:sp>
      <p:sp>
        <p:nvSpPr>
          <p:cNvPr id="129" name="object 129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31" name="object 131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32" name="object 1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134" name="Image 133">
            <a:extLst>
              <a:ext uri="{FF2B5EF4-FFF2-40B4-BE49-F238E27FC236}">
                <a16:creationId xmlns:a16="http://schemas.microsoft.com/office/drawing/2014/main" id="{6A5A2289-0BC5-E97D-76CA-54D7527D34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8032" y="1789710"/>
            <a:ext cx="5870493" cy="504682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462877"/>
            <a:ext cx="60439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Une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pauvreté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qui 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demeure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importante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3656" y="1006208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4650" y="1032729"/>
            <a:ext cx="2839085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situation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pauvreté</a:t>
            </a:r>
            <a:endParaRPr sz="1400">
              <a:latin typeface="Roboto"/>
              <a:cs typeface="Roboto"/>
            </a:endParaRPr>
          </a:p>
          <a:p>
            <a:pPr marL="1778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Filosofi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2013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2019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62976" y="2016443"/>
            <a:ext cx="123189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5" dirty="0">
                <a:solidFill>
                  <a:srgbClr val="FFFFFF"/>
                </a:solidFill>
                <a:latin typeface="Roboto"/>
                <a:cs typeface="Roboto"/>
              </a:rPr>
              <a:t>Nb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35371" y="1872542"/>
            <a:ext cx="419734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980427" y="1700172"/>
            <a:ext cx="544195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61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Nombre de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per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on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nes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en  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situation de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pauvreté</a:t>
            </a:r>
            <a:endParaRPr sz="700" dirty="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28505" y="1699908"/>
            <a:ext cx="86296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Evolution</a:t>
            </a:r>
            <a:r>
              <a:rPr sz="7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15" dirty="0">
                <a:solidFill>
                  <a:srgbClr val="FFFFFF"/>
                </a:solidFill>
                <a:latin typeface="Roboto"/>
                <a:cs typeface="Roboto"/>
              </a:rPr>
              <a:t>2013</a:t>
            </a:r>
            <a:r>
              <a:rPr sz="7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15" dirty="0">
                <a:solidFill>
                  <a:srgbClr val="FFFFFF"/>
                </a:solidFill>
                <a:latin typeface="Roboto"/>
                <a:cs typeface="Roboto"/>
              </a:rPr>
              <a:t>-2019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580930" y="1902510"/>
            <a:ext cx="1345565" cy="8255"/>
          </a:xfrm>
          <a:custGeom>
            <a:avLst/>
            <a:gdLst/>
            <a:ahLst/>
            <a:cxnLst/>
            <a:rect l="l" t="t" r="r" b="b"/>
            <a:pathLst>
              <a:path w="1345564" h="8255">
                <a:moveTo>
                  <a:pt x="1345374" y="0"/>
                </a:moveTo>
                <a:lnTo>
                  <a:pt x="0" y="0"/>
                </a:lnTo>
                <a:lnTo>
                  <a:pt x="0" y="7683"/>
                </a:lnTo>
                <a:lnTo>
                  <a:pt x="1345374" y="7683"/>
                </a:lnTo>
                <a:lnTo>
                  <a:pt x="1345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4297718" y="2016443"/>
            <a:ext cx="593725" cy="22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835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%</a:t>
            </a:r>
            <a:endParaRPr sz="700">
              <a:latin typeface="Roboto"/>
              <a:cs typeface="Roboto"/>
            </a:endParaRPr>
          </a:p>
          <a:p>
            <a:pPr marR="5080" algn="ctr">
              <a:lnSpc>
                <a:spcPts val="775"/>
              </a:lnSpc>
            </a:pPr>
            <a:r>
              <a:rPr sz="650" i="1" spc="-5" dirty="0">
                <a:solidFill>
                  <a:srgbClr val="FFFFFF"/>
                </a:solidFill>
                <a:latin typeface="Roboto"/>
                <a:cs typeface="Roboto"/>
              </a:rPr>
              <a:t>(tri</a:t>
            </a:r>
            <a:r>
              <a:rPr sz="650" i="1" spc="-10" dirty="0">
                <a:solidFill>
                  <a:srgbClr val="FFFFFF"/>
                </a:solidFill>
                <a:latin typeface="Roboto"/>
                <a:cs typeface="Roboto"/>
              </a:rPr>
              <a:t> décro</a:t>
            </a:r>
            <a:r>
              <a:rPr sz="650" i="1" spc="-5" dirty="0">
                <a:solidFill>
                  <a:srgbClr val="FFFFFF"/>
                </a:solidFill>
                <a:latin typeface="Roboto"/>
                <a:cs typeface="Roboto"/>
              </a:rPr>
              <a:t>issa</a:t>
            </a:r>
            <a:r>
              <a:rPr sz="650" i="1" spc="-10" dirty="0">
                <a:solidFill>
                  <a:srgbClr val="FFFFFF"/>
                </a:solidFill>
                <a:latin typeface="Roboto"/>
                <a:cs typeface="Roboto"/>
              </a:rPr>
              <a:t>nt)</a:t>
            </a:r>
            <a:endParaRPr sz="650">
              <a:latin typeface="Roboto"/>
              <a:cs typeface="Roboto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223803" y="1121855"/>
            <a:ext cx="1710689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1400"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pauvreté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Filosofi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2013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2019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31988" y="0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>
            <a:spLocks noGrp="1"/>
          </p:cNvSpPr>
          <p:nvPr>
            <p:ph type="title"/>
          </p:nvPr>
        </p:nvSpPr>
        <p:spPr>
          <a:xfrm>
            <a:off x="2846631" y="49369"/>
            <a:ext cx="1844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Fragilité</a:t>
            </a:r>
            <a:r>
              <a:rPr spc="-35" dirty="0"/>
              <a:t> </a:t>
            </a:r>
            <a:r>
              <a:rPr dirty="0"/>
              <a:t>et</a:t>
            </a:r>
            <a:r>
              <a:rPr spc="-25" dirty="0"/>
              <a:t> </a:t>
            </a:r>
            <a:r>
              <a:rPr spc="-5" dirty="0"/>
              <a:t>pauvreté</a:t>
            </a:r>
          </a:p>
        </p:txBody>
      </p:sp>
      <p:sp>
        <p:nvSpPr>
          <p:cNvPr id="213" name="object 213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15" name="object 215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32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16" name="object 2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218" name="Image 217">
            <a:extLst>
              <a:ext uri="{FF2B5EF4-FFF2-40B4-BE49-F238E27FC236}">
                <a16:creationId xmlns:a16="http://schemas.microsoft.com/office/drawing/2014/main" id="{B43B725E-1209-480F-A67F-8D2F825179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106" y="1639987"/>
            <a:ext cx="4888128" cy="3673686"/>
          </a:xfrm>
          <a:prstGeom prst="rect">
            <a:avLst/>
          </a:prstGeom>
        </p:spPr>
      </p:pic>
      <p:pic>
        <p:nvPicPr>
          <p:cNvPr id="220" name="Image 219">
            <a:extLst>
              <a:ext uri="{FF2B5EF4-FFF2-40B4-BE49-F238E27FC236}">
                <a16:creationId xmlns:a16="http://schemas.microsoft.com/office/drawing/2014/main" id="{FFBD9D66-A745-4E38-8DAF-3F966A20FE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3132" y="1724919"/>
            <a:ext cx="5367284" cy="518070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0949" y="430115"/>
            <a:ext cx="100082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5F73"/>
                </a:solidFill>
              </a:rPr>
              <a:t>Quel </a:t>
            </a:r>
            <a:r>
              <a:rPr sz="2800" spc="-10" dirty="0">
                <a:solidFill>
                  <a:srgbClr val="005F73"/>
                </a:solidFill>
              </a:rPr>
              <a:t>rôle</a:t>
            </a:r>
            <a:r>
              <a:rPr sz="2800" spc="-5" dirty="0">
                <a:solidFill>
                  <a:srgbClr val="005F73"/>
                </a:solidFill>
              </a:rPr>
              <a:t> jouent</a:t>
            </a:r>
            <a:r>
              <a:rPr sz="280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les mécanismes redistributifs</a:t>
            </a:r>
            <a:r>
              <a:rPr sz="280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dans le </a:t>
            </a:r>
            <a:r>
              <a:rPr sz="2800" spc="-15" dirty="0">
                <a:solidFill>
                  <a:srgbClr val="005F73"/>
                </a:solidFill>
              </a:rPr>
              <a:t>revenu </a:t>
            </a:r>
            <a:r>
              <a:rPr sz="2800" spc="-685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des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habitants des </a:t>
            </a:r>
            <a:r>
              <a:rPr sz="2800" dirty="0">
                <a:solidFill>
                  <a:srgbClr val="005F73"/>
                </a:solidFill>
              </a:rPr>
              <a:t>QP?</a:t>
            </a:r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367449" y="1382814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7397" y="1463855"/>
            <a:ext cx="50590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Composantes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revenu disponible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proportion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Filosofi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2019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9453" y="2068677"/>
            <a:ext cx="6405245" cy="1604010"/>
            <a:chOff x="349453" y="2068677"/>
            <a:chExt cx="6405245" cy="1604010"/>
          </a:xfrm>
        </p:grpSpPr>
        <p:sp>
          <p:nvSpPr>
            <p:cNvPr id="17" name="object 17"/>
            <p:cNvSpPr/>
            <p:nvPr/>
          </p:nvSpPr>
          <p:spPr>
            <a:xfrm>
              <a:off x="349453" y="2068677"/>
              <a:ext cx="6405245" cy="604520"/>
            </a:xfrm>
            <a:custGeom>
              <a:avLst/>
              <a:gdLst/>
              <a:ahLst/>
              <a:cxnLst/>
              <a:rect l="l" t="t" r="r" b="b"/>
              <a:pathLst>
                <a:path w="6405245" h="604519">
                  <a:moveTo>
                    <a:pt x="6404876" y="0"/>
                  </a:moveTo>
                  <a:lnTo>
                    <a:pt x="0" y="0"/>
                  </a:lnTo>
                  <a:lnTo>
                    <a:pt x="0" y="604367"/>
                  </a:lnTo>
                  <a:lnTo>
                    <a:pt x="6404876" y="604367"/>
                  </a:lnTo>
                  <a:lnTo>
                    <a:pt x="6404876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8112" y="2694215"/>
              <a:ext cx="583336" cy="423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48151" y="2694215"/>
              <a:ext cx="73152" cy="423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68178" y="2694215"/>
              <a:ext cx="40424" cy="423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88534" y="2694215"/>
              <a:ext cx="113588" cy="423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28112" y="2798177"/>
              <a:ext cx="510184" cy="423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48151" y="2798177"/>
              <a:ext cx="115519" cy="423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68178" y="2798177"/>
              <a:ext cx="17322" cy="423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88534" y="2798177"/>
              <a:ext cx="150164" cy="423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28112" y="2902140"/>
              <a:ext cx="496709" cy="423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48151" y="2902140"/>
              <a:ext cx="109740" cy="423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68178" y="2902140"/>
              <a:ext cx="28879" cy="423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88534" y="2902140"/>
              <a:ext cx="159791" cy="423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28112" y="3006102"/>
              <a:ext cx="467829" cy="423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48151" y="3006102"/>
              <a:ext cx="113588" cy="423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68178" y="3006102"/>
              <a:ext cx="28879" cy="4235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88534" y="3006102"/>
              <a:ext cx="204076" cy="4235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28112" y="3110064"/>
              <a:ext cx="458203" cy="4235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48151" y="3110064"/>
              <a:ext cx="105892" cy="423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8178" y="3110077"/>
              <a:ext cx="11557" cy="4235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88534" y="3110064"/>
              <a:ext cx="215620" cy="4235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28112" y="3214026"/>
              <a:ext cx="444728" cy="4235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68178" y="3214026"/>
              <a:ext cx="46202" cy="423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48151" y="3214026"/>
              <a:ext cx="136690" cy="4235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88534" y="3214026"/>
              <a:ext cx="179044" cy="4235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28112" y="3317988"/>
              <a:ext cx="440880" cy="4235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48151" y="3317988"/>
              <a:ext cx="128993" cy="423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8178" y="3317988"/>
              <a:ext cx="15405" cy="4235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88534" y="3317988"/>
              <a:ext cx="204076" cy="4235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28112" y="3421951"/>
              <a:ext cx="438950" cy="4235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48151" y="3421951"/>
              <a:ext cx="152095" cy="4235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68178" y="3421951"/>
              <a:ext cx="17322" cy="4235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88534" y="3421951"/>
              <a:ext cx="184823" cy="4235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28112" y="3525913"/>
              <a:ext cx="435102" cy="4235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648151" y="3525913"/>
              <a:ext cx="105892" cy="4235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8178" y="3525913"/>
              <a:ext cx="11557" cy="4235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88534" y="3525913"/>
              <a:ext cx="242582" cy="4235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28112" y="3629875"/>
              <a:ext cx="429323" cy="4235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648151" y="3629875"/>
              <a:ext cx="144386" cy="4235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8178" y="3629875"/>
              <a:ext cx="13474" cy="4235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088534" y="3629875"/>
              <a:ext cx="200228" cy="42354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349453" y="3837799"/>
            <a:ext cx="6405245" cy="1642745"/>
            <a:chOff x="349453" y="3837799"/>
            <a:chExt cx="6405245" cy="1642745"/>
          </a:xfrm>
        </p:grpSpPr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928112" y="3837799"/>
              <a:ext cx="288785" cy="4235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48151" y="3837799"/>
              <a:ext cx="159791" cy="4235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8178" y="3837799"/>
              <a:ext cx="11557" cy="4235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88534" y="3837799"/>
              <a:ext cx="348462" cy="4235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928112" y="3942244"/>
              <a:ext cx="284937" cy="4235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48151" y="3942244"/>
              <a:ext cx="150164" cy="4235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8178" y="3942244"/>
              <a:ext cx="13474" cy="4235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088534" y="3942244"/>
              <a:ext cx="358089" cy="4235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928112" y="4773942"/>
              <a:ext cx="257975" cy="4235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48151" y="4773942"/>
              <a:ext cx="302260" cy="4235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88534" y="4773942"/>
              <a:ext cx="186740" cy="4235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368178" y="4773942"/>
              <a:ext cx="36576" cy="4235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49453" y="4854790"/>
              <a:ext cx="6405245" cy="626110"/>
            </a:xfrm>
            <a:custGeom>
              <a:avLst/>
              <a:gdLst/>
              <a:ahLst/>
              <a:cxnLst/>
              <a:rect l="l" t="t" r="r" b="b"/>
              <a:pathLst>
                <a:path w="6405245" h="626110">
                  <a:moveTo>
                    <a:pt x="6404876" y="0"/>
                  </a:moveTo>
                  <a:lnTo>
                    <a:pt x="0" y="0"/>
                  </a:lnTo>
                  <a:lnTo>
                    <a:pt x="0" y="625703"/>
                  </a:lnTo>
                  <a:lnTo>
                    <a:pt x="6404876" y="625703"/>
                  </a:lnTo>
                  <a:lnTo>
                    <a:pt x="6404876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928112" y="4046206"/>
              <a:ext cx="283006" cy="4235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648151" y="4046206"/>
              <a:ext cx="161721" cy="4235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8178" y="4046206"/>
              <a:ext cx="11557" cy="4235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088534" y="4046206"/>
              <a:ext cx="356171" cy="4235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928112" y="4150169"/>
              <a:ext cx="273380" cy="4235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48151" y="4150169"/>
              <a:ext cx="267601" cy="4235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368178" y="4150169"/>
              <a:ext cx="51981" cy="4235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88534" y="4150169"/>
              <a:ext cx="198297" cy="4235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928112" y="4254131"/>
              <a:ext cx="273380" cy="4235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648151" y="4254131"/>
              <a:ext cx="194449" cy="4235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8178" y="4254131"/>
              <a:ext cx="15405" cy="4235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088534" y="4254131"/>
              <a:ext cx="321513" cy="4235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928112" y="4358093"/>
              <a:ext cx="273380" cy="4235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48151" y="4358093"/>
              <a:ext cx="169418" cy="4235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8178" y="4358093"/>
              <a:ext cx="13474" cy="4235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88534" y="4358093"/>
              <a:ext cx="348462" cy="4235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928112" y="4462055"/>
              <a:ext cx="271449" cy="4235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648151" y="4462055"/>
              <a:ext cx="188671" cy="4235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088534" y="4462055"/>
              <a:ext cx="329209" cy="4235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68178" y="4462055"/>
              <a:ext cx="19253" cy="4235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928112" y="4566017"/>
              <a:ext cx="263753" cy="4235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48151" y="4566017"/>
              <a:ext cx="204076" cy="4235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68178" y="4566017"/>
              <a:ext cx="17322" cy="4235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088534" y="4566017"/>
              <a:ext cx="313817" cy="4235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928112" y="4669980"/>
              <a:ext cx="263753" cy="4235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648151" y="4669980"/>
              <a:ext cx="252209" cy="4235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8178" y="4669980"/>
              <a:ext cx="15405" cy="4235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088534" y="4669980"/>
              <a:ext cx="254127" cy="42354"/>
            </a:xfrm>
            <a:prstGeom prst="rect">
              <a:avLst/>
            </a:prstGeom>
          </p:spPr>
        </p:pic>
      </p:grpSp>
      <p:sp>
        <p:nvSpPr>
          <p:cNvPr id="100" name="object 100"/>
          <p:cNvSpPr txBox="1"/>
          <p:nvPr/>
        </p:nvSpPr>
        <p:spPr>
          <a:xfrm>
            <a:off x="1413263" y="2294552"/>
            <a:ext cx="4337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647000" y="2235254"/>
            <a:ext cx="677545" cy="25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065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et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ite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s,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 r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entes  (en</a:t>
            </a:r>
            <a:r>
              <a:rPr sz="7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463639" y="2179393"/>
            <a:ext cx="485775" cy="36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5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700" b="1" spc="-15" dirty="0">
                <a:solidFill>
                  <a:srgbClr val="FFFFFF"/>
                </a:solidFill>
                <a:latin typeface="Roboto"/>
                <a:cs typeface="Roboto"/>
              </a:rPr>
              <a:t>v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enus 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du  patrimoine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 (en</a:t>
            </a:r>
            <a:r>
              <a:rPr sz="7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135541" y="2179481"/>
            <a:ext cx="827405" cy="36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6500"/>
              </a:lnSpc>
              <a:spcBef>
                <a:spcPts val="100"/>
              </a:spcBef>
            </a:pP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Ensemble 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des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pre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tion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s s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c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l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es  (en</a:t>
            </a:r>
            <a:r>
              <a:rPr sz="7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241120" y="2235362"/>
            <a:ext cx="304165" cy="25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6500"/>
              </a:lnSpc>
              <a:spcBef>
                <a:spcPts val="100"/>
              </a:spcBef>
            </a:pPr>
            <a:r>
              <a:rPr sz="700" b="1" spc="-1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pôts  (e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439076" y="265649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86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159108" y="265649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925667" y="2656491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845923" y="265649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12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529857" y="2656491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439076" y="2760454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159108" y="2760454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925667" y="2760454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845923" y="2760454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529857" y="2760454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439076" y="286441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73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159108" y="286441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925667" y="2864415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845923" y="286441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529857" y="2864415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439076" y="296837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159108" y="296837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925667" y="2968377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845923" y="296837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529857" y="2968377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439076" y="3072339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67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159108" y="3072339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925667" y="3072339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845923" y="3072339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576062" y="3072339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439076" y="317630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159108" y="317630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925667" y="3176301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845923" y="317630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529857" y="3176301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439076" y="3280262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159108" y="3280262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925667" y="3280262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845923" y="3280262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576062" y="3280262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439076" y="3384224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159108" y="3384224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925667" y="3384224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845923" y="3384224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529857" y="3384224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439076" y="348818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64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159108" y="348818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925667" y="3488187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845923" y="348818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26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576062" y="3488187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48296" y="2653412"/>
            <a:ext cx="1898650" cy="10655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600">
              <a:latin typeface="Roboto"/>
              <a:cs typeface="Roboto"/>
            </a:endParaRPr>
          </a:p>
          <a:p>
            <a:pPr marL="12700" marR="704215">
              <a:lnSpc>
                <a:spcPct val="113700"/>
              </a:lnSpc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Bègles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Paty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Monmousseau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Beaudésert</a:t>
            </a:r>
            <a:endParaRPr sz="600">
              <a:latin typeface="Roboto"/>
              <a:cs typeface="Roboto"/>
            </a:endParaRPr>
          </a:p>
          <a:p>
            <a:pPr marL="12700" marR="451484">
              <a:lnSpc>
                <a:spcPct val="113700"/>
              </a:lnSpc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Pontreau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Colline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Saint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André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Carriet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Pessac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Saige</a:t>
            </a:r>
            <a:endParaRPr sz="600">
              <a:latin typeface="Roboto"/>
              <a:cs typeface="Roboto"/>
            </a:endParaRPr>
          </a:p>
          <a:p>
            <a:pPr marL="12700" marR="5080">
              <a:lnSpc>
                <a:spcPct val="113700"/>
              </a:lnSpc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Bègles,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Carle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Vernet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Terres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Neuves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Génicart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159108" y="3592148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925667" y="3592148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845923" y="3592148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576062" y="3592148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413676" y="3511290"/>
            <a:ext cx="22987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spc="-32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1875" spc="-750" baseline="-31111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439076" y="3800072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42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159108" y="3800072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925667" y="3800072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845923" y="3800072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37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576062" y="3800072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439076" y="390451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42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159108" y="390451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925667" y="3904515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845923" y="390451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576062" y="3904515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439076" y="400847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42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159108" y="400847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24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4925667" y="4008477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845923" y="400847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38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576062" y="4008477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439076" y="4112440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159108" y="4112440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4925667" y="4112440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845923" y="4112440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576062" y="4112440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3439076" y="421640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159108" y="421640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925667" y="4216401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845923" y="421640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6576062" y="4216401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3439076" y="4320363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159108" y="4320363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925667" y="4320363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845923" y="4320363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37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576062" y="4320363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439076" y="442432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159108" y="442432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925667" y="4424325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845923" y="442432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576062" y="4424325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3439076" y="452828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159108" y="452828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925667" y="4528287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845923" y="4528287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6576062" y="4528287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439076" y="4632248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159108" y="4632248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37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925667" y="4632248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5845923" y="4632248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27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576062" y="4632248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48296" y="3796510"/>
            <a:ext cx="1888489" cy="10661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600">
              <a:latin typeface="Roboto"/>
              <a:cs typeface="Roboto"/>
            </a:endParaRPr>
          </a:p>
          <a:p>
            <a:pPr marL="12700" marR="577215">
              <a:lnSpc>
                <a:spcPct val="113700"/>
              </a:lnSpc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Soyaux -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Champ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De Manoeuvre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Sud</a:t>
            </a:r>
            <a:endParaRPr sz="600">
              <a:latin typeface="Roboto"/>
              <a:cs typeface="Roboto"/>
            </a:endParaRPr>
          </a:p>
          <a:p>
            <a:pPr marL="12700" marR="5080">
              <a:lnSpc>
                <a:spcPct val="113700"/>
              </a:lnSpc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Sainte-Foy-la-Grande,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Pineuilh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Bourg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600">
              <a:latin typeface="Roboto"/>
              <a:cs typeface="Roboto"/>
            </a:endParaRPr>
          </a:p>
          <a:p>
            <a:pPr marL="12700" marR="278765">
              <a:lnSpc>
                <a:spcPct val="113700"/>
              </a:lnSpc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Basseau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Grande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Garenne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Saintes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Bellevue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Boiffiers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Capucins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Royan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Eco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l'Yeuse-La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Robinière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3439076" y="4736210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38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159108" y="4736210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4925667" y="4736210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845923" y="4736210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6576062" y="4736210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348296" y="4845949"/>
            <a:ext cx="136906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b="1" spc="25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FFFFFF"/>
                </a:solidFill>
                <a:latin typeface="Roboto"/>
                <a:cs typeface="Roboto"/>
              </a:rPr>
              <a:t>Nouvelle-Aquitaine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FFFFFF"/>
                </a:solidFill>
                <a:latin typeface="Roboto"/>
                <a:cs typeface="Roboto"/>
              </a:rPr>
              <a:t>(estimé)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3439076" y="4840173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54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4159108" y="4840173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24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4925667" y="4840173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845923" y="4840173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26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576062" y="4840173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48296" y="4949909"/>
            <a:ext cx="11468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b="1" spc="25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FFFFFF"/>
                </a:solidFill>
                <a:latin typeface="Roboto"/>
                <a:cs typeface="Roboto"/>
              </a:rPr>
              <a:t>France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FFFFFF"/>
                </a:solidFill>
                <a:latin typeface="Roboto"/>
                <a:cs typeface="Roboto"/>
              </a:rPr>
              <a:t>métropolitaine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439076" y="494413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61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4159108" y="494413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21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4925667" y="4944135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5845923" y="4944135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23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6576062" y="4944135"/>
            <a:ext cx="168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FFFFFF"/>
                </a:solidFill>
                <a:latin typeface="Roboto"/>
                <a:cs typeface="Roboto"/>
              </a:rPr>
              <a:t>9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48296" y="5053872"/>
            <a:ext cx="7258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Nouvelle-Aquitaine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3439076" y="5048096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67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159108" y="5048096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33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4925667" y="5048096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9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892128" y="5048096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6529857" y="5048096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6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48296" y="5157834"/>
            <a:ext cx="11195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EPCI</a:t>
            </a:r>
            <a:r>
              <a:rPr sz="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FM</a:t>
            </a:r>
            <a:r>
              <a:rPr sz="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comportant</a:t>
            </a:r>
            <a:r>
              <a:rPr sz="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un</a:t>
            </a:r>
            <a:r>
              <a:rPr sz="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439076" y="5152058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74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159108" y="5152058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27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4879461" y="5152058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10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892128" y="5152058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6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6529857" y="5152058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,2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348296" y="5261795"/>
            <a:ext cx="13754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EPCI</a:t>
            </a:r>
            <a:r>
              <a:rPr sz="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FM</a:t>
            </a:r>
            <a:r>
              <a:rPr sz="6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ne</a:t>
            </a:r>
            <a:r>
              <a:rPr sz="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comportant</a:t>
            </a:r>
            <a:r>
              <a:rPr sz="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pas</a:t>
            </a:r>
            <a:r>
              <a:rPr sz="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439076" y="5256020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69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4159108" y="5256020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31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925667" y="5256020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9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5892128" y="5256020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6529857" y="5256020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348296" y="5365758"/>
            <a:ext cx="8223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France</a:t>
            </a:r>
            <a:r>
              <a:rPr sz="6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Métropolitaine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3439076" y="535998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73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4159108" y="535998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28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879461" y="5359981"/>
            <a:ext cx="1790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10</a:t>
            </a:r>
            <a:r>
              <a:rPr sz="600" dirty="0">
                <a:solidFill>
                  <a:srgbClr val="FFFFFF"/>
                </a:solidFill>
                <a:latin typeface="Roboto"/>
                <a:cs typeface="Roboto"/>
              </a:rPr>
              <a:t>,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5892128" y="5359981"/>
            <a:ext cx="1320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529857" y="5359981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600" spc="2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600" spc="20" dirty="0">
                <a:solidFill>
                  <a:srgbClr val="FFFFFF"/>
                </a:solidFill>
                <a:latin typeface="Roboto"/>
                <a:cs typeface="Roboto"/>
              </a:rPr>
              <a:t>7</a:t>
            </a:r>
            <a:r>
              <a:rPr sz="600" spc="5" dirty="0">
                <a:solidFill>
                  <a:srgbClr val="FFFFFF"/>
                </a:solidFill>
                <a:latin typeface="Roboto"/>
                <a:cs typeface="Roboto"/>
              </a:rPr>
              <a:t>,7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348296" y="5471646"/>
            <a:ext cx="266065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revenus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d'activités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(salariées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non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salariées),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y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compris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indémnités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chômage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2905010" y="2068143"/>
            <a:ext cx="3849370" cy="1646555"/>
          </a:xfrm>
          <a:custGeom>
            <a:avLst/>
            <a:gdLst/>
            <a:ahLst/>
            <a:cxnLst/>
            <a:rect l="l" t="t" r="r" b="b"/>
            <a:pathLst>
              <a:path w="3849370" h="1646554">
                <a:moveTo>
                  <a:pt x="721956" y="0"/>
                </a:moveTo>
                <a:lnTo>
                  <a:pt x="0" y="0"/>
                </a:lnTo>
                <a:lnTo>
                  <a:pt x="0" y="4229"/>
                </a:lnTo>
                <a:lnTo>
                  <a:pt x="721956" y="4229"/>
                </a:lnTo>
                <a:lnTo>
                  <a:pt x="721956" y="0"/>
                </a:lnTo>
                <a:close/>
              </a:path>
              <a:path w="3849370" h="1646554">
                <a:moveTo>
                  <a:pt x="3849319" y="703084"/>
                </a:moveTo>
                <a:lnTo>
                  <a:pt x="3130740" y="703084"/>
                </a:lnTo>
                <a:lnTo>
                  <a:pt x="3130740" y="4229"/>
                </a:lnTo>
                <a:lnTo>
                  <a:pt x="3849154" y="4229"/>
                </a:lnTo>
                <a:lnTo>
                  <a:pt x="3849154" y="0"/>
                </a:lnTo>
                <a:lnTo>
                  <a:pt x="2160422" y="0"/>
                </a:lnTo>
                <a:lnTo>
                  <a:pt x="2160422" y="4229"/>
                </a:lnTo>
                <a:lnTo>
                  <a:pt x="3123031" y="4229"/>
                </a:lnTo>
                <a:lnTo>
                  <a:pt x="3123031" y="703084"/>
                </a:lnTo>
                <a:lnTo>
                  <a:pt x="0" y="703084"/>
                </a:lnTo>
                <a:lnTo>
                  <a:pt x="0" y="710780"/>
                </a:lnTo>
                <a:lnTo>
                  <a:pt x="3123031" y="710780"/>
                </a:lnTo>
                <a:lnTo>
                  <a:pt x="3123031" y="807046"/>
                </a:lnTo>
                <a:lnTo>
                  <a:pt x="0" y="807046"/>
                </a:lnTo>
                <a:lnTo>
                  <a:pt x="0" y="814755"/>
                </a:lnTo>
                <a:lnTo>
                  <a:pt x="3123031" y="814755"/>
                </a:lnTo>
                <a:lnTo>
                  <a:pt x="3123031" y="911009"/>
                </a:lnTo>
                <a:lnTo>
                  <a:pt x="0" y="911009"/>
                </a:lnTo>
                <a:lnTo>
                  <a:pt x="0" y="918705"/>
                </a:lnTo>
                <a:lnTo>
                  <a:pt x="3123031" y="918705"/>
                </a:lnTo>
                <a:lnTo>
                  <a:pt x="3123031" y="1014971"/>
                </a:lnTo>
                <a:lnTo>
                  <a:pt x="0" y="1014971"/>
                </a:lnTo>
                <a:lnTo>
                  <a:pt x="0" y="1022680"/>
                </a:lnTo>
                <a:lnTo>
                  <a:pt x="3123031" y="1022680"/>
                </a:lnTo>
                <a:lnTo>
                  <a:pt x="3123031" y="1118933"/>
                </a:lnTo>
                <a:lnTo>
                  <a:pt x="0" y="1118933"/>
                </a:lnTo>
                <a:lnTo>
                  <a:pt x="0" y="1126629"/>
                </a:lnTo>
                <a:lnTo>
                  <a:pt x="3123031" y="1126629"/>
                </a:lnTo>
                <a:lnTo>
                  <a:pt x="3123031" y="1222883"/>
                </a:lnTo>
                <a:lnTo>
                  <a:pt x="0" y="1222883"/>
                </a:lnTo>
                <a:lnTo>
                  <a:pt x="0" y="1230591"/>
                </a:lnTo>
                <a:lnTo>
                  <a:pt x="3123031" y="1230591"/>
                </a:lnTo>
                <a:lnTo>
                  <a:pt x="3123031" y="1326857"/>
                </a:lnTo>
                <a:lnTo>
                  <a:pt x="0" y="1326857"/>
                </a:lnTo>
                <a:lnTo>
                  <a:pt x="0" y="1334554"/>
                </a:lnTo>
                <a:lnTo>
                  <a:pt x="3123031" y="1334554"/>
                </a:lnTo>
                <a:lnTo>
                  <a:pt x="3123031" y="1430807"/>
                </a:lnTo>
                <a:lnTo>
                  <a:pt x="0" y="1430807"/>
                </a:lnTo>
                <a:lnTo>
                  <a:pt x="0" y="1438516"/>
                </a:lnTo>
                <a:lnTo>
                  <a:pt x="3123031" y="1438516"/>
                </a:lnTo>
                <a:lnTo>
                  <a:pt x="3123031" y="1534782"/>
                </a:lnTo>
                <a:lnTo>
                  <a:pt x="0" y="1534782"/>
                </a:lnTo>
                <a:lnTo>
                  <a:pt x="0" y="1542478"/>
                </a:lnTo>
                <a:lnTo>
                  <a:pt x="3123031" y="1542478"/>
                </a:lnTo>
                <a:lnTo>
                  <a:pt x="3123031" y="1638731"/>
                </a:lnTo>
                <a:lnTo>
                  <a:pt x="0" y="1638731"/>
                </a:lnTo>
                <a:lnTo>
                  <a:pt x="0" y="1646440"/>
                </a:lnTo>
                <a:lnTo>
                  <a:pt x="3123031" y="1646440"/>
                </a:lnTo>
                <a:lnTo>
                  <a:pt x="3130740" y="1646440"/>
                </a:lnTo>
                <a:lnTo>
                  <a:pt x="3849319" y="1646440"/>
                </a:lnTo>
                <a:lnTo>
                  <a:pt x="3849319" y="1638731"/>
                </a:lnTo>
                <a:lnTo>
                  <a:pt x="3130740" y="1638731"/>
                </a:lnTo>
                <a:lnTo>
                  <a:pt x="3130740" y="1542478"/>
                </a:lnTo>
                <a:lnTo>
                  <a:pt x="3849319" y="1542478"/>
                </a:lnTo>
                <a:lnTo>
                  <a:pt x="3849319" y="1534782"/>
                </a:lnTo>
                <a:lnTo>
                  <a:pt x="3130740" y="1534782"/>
                </a:lnTo>
                <a:lnTo>
                  <a:pt x="3130740" y="1438516"/>
                </a:lnTo>
                <a:lnTo>
                  <a:pt x="3849319" y="1438516"/>
                </a:lnTo>
                <a:lnTo>
                  <a:pt x="3849319" y="1430807"/>
                </a:lnTo>
                <a:lnTo>
                  <a:pt x="3130740" y="1430807"/>
                </a:lnTo>
                <a:lnTo>
                  <a:pt x="3130740" y="1334554"/>
                </a:lnTo>
                <a:lnTo>
                  <a:pt x="3849319" y="1334554"/>
                </a:lnTo>
                <a:lnTo>
                  <a:pt x="3849319" y="1326857"/>
                </a:lnTo>
                <a:lnTo>
                  <a:pt x="3130740" y="1326857"/>
                </a:lnTo>
                <a:lnTo>
                  <a:pt x="3130740" y="1230591"/>
                </a:lnTo>
                <a:lnTo>
                  <a:pt x="3849319" y="1230591"/>
                </a:lnTo>
                <a:lnTo>
                  <a:pt x="3849319" y="1222883"/>
                </a:lnTo>
                <a:lnTo>
                  <a:pt x="3130740" y="1222883"/>
                </a:lnTo>
                <a:lnTo>
                  <a:pt x="3130740" y="1126629"/>
                </a:lnTo>
                <a:lnTo>
                  <a:pt x="3849319" y="1126629"/>
                </a:lnTo>
                <a:lnTo>
                  <a:pt x="3849319" y="1118933"/>
                </a:lnTo>
                <a:lnTo>
                  <a:pt x="3130740" y="1118933"/>
                </a:lnTo>
                <a:lnTo>
                  <a:pt x="3130740" y="1022680"/>
                </a:lnTo>
                <a:lnTo>
                  <a:pt x="3849319" y="1022680"/>
                </a:lnTo>
                <a:lnTo>
                  <a:pt x="3849319" y="1014971"/>
                </a:lnTo>
                <a:lnTo>
                  <a:pt x="3130740" y="1014971"/>
                </a:lnTo>
                <a:lnTo>
                  <a:pt x="3130740" y="918705"/>
                </a:lnTo>
                <a:lnTo>
                  <a:pt x="3849319" y="918705"/>
                </a:lnTo>
                <a:lnTo>
                  <a:pt x="3849319" y="911009"/>
                </a:lnTo>
                <a:lnTo>
                  <a:pt x="3130740" y="911009"/>
                </a:lnTo>
                <a:lnTo>
                  <a:pt x="3130740" y="814755"/>
                </a:lnTo>
                <a:lnTo>
                  <a:pt x="3849319" y="814755"/>
                </a:lnTo>
                <a:lnTo>
                  <a:pt x="3849319" y="807046"/>
                </a:lnTo>
                <a:lnTo>
                  <a:pt x="3130740" y="807046"/>
                </a:lnTo>
                <a:lnTo>
                  <a:pt x="3130740" y="710780"/>
                </a:lnTo>
                <a:lnTo>
                  <a:pt x="3849319" y="710780"/>
                </a:lnTo>
                <a:lnTo>
                  <a:pt x="3849319" y="703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 txBox="1"/>
          <p:nvPr/>
        </p:nvSpPr>
        <p:spPr>
          <a:xfrm>
            <a:off x="2922315" y="2179424"/>
            <a:ext cx="60325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17145" indent="-1270" algn="ctr">
              <a:lnSpc>
                <a:spcPct val="106500"/>
              </a:lnSpc>
              <a:spcBef>
                <a:spcPts val="100"/>
              </a:spcBef>
            </a:pP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Revenus </a:t>
            </a:r>
            <a:r>
              <a:rPr sz="7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d'</a:t>
            </a:r>
            <a:r>
              <a:rPr sz="700" b="1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c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ti</a:t>
            </a:r>
            <a:r>
              <a:rPr sz="700" b="1" spc="-15" dirty="0">
                <a:solidFill>
                  <a:srgbClr val="FFFFFF"/>
                </a:solidFill>
                <a:latin typeface="Roboto"/>
                <a:cs typeface="Roboto"/>
              </a:rPr>
              <a:t>v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ité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7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*  (en</a:t>
            </a:r>
            <a:r>
              <a:rPr sz="7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endParaRPr sz="7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600" i="1" spc="10" dirty="0">
                <a:solidFill>
                  <a:srgbClr val="FFFFFF"/>
                </a:solidFill>
                <a:latin typeface="Roboto"/>
                <a:cs typeface="Roboto"/>
              </a:rPr>
              <a:t>(tri</a:t>
            </a:r>
            <a:r>
              <a:rPr sz="600" i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i="1" spc="15" dirty="0">
                <a:solidFill>
                  <a:srgbClr val="FFFFFF"/>
                </a:solidFill>
                <a:latin typeface="Roboto"/>
                <a:cs typeface="Roboto"/>
              </a:rPr>
              <a:t>décroissant)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337896" y="3814800"/>
            <a:ext cx="6416675" cy="1668145"/>
          </a:xfrm>
          <a:custGeom>
            <a:avLst/>
            <a:gdLst/>
            <a:ahLst/>
            <a:cxnLst/>
            <a:rect l="l" t="t" r="r" b="b"/>
            <a:pathLst>
              <a:path w="6416675" h="1668145">
                <a:moveTo>
                  <a:pt x="6416434" y="1244066"/>
                </a:moveTo>
                <a:lnTo>
                  <a:pt x="5697855" y="1244066"/>
                </a:lnTo>
                <a:lnTo>
                  <a:pt x="5697855" y="1147813"/>
                </a:lnTo>
                <a:lnTo>
                  <a:pt x="5690146" y="1147813"/>
                </a:lnTo>
                <a:lnTo>
                  <a:pt x="5690146" y="1244066"/>
                </a:lnTo>
                <a:lnTo>
                  <a:pt x="3848" y="1244066"/>
                </a:lnTo>
                <a:lnTo>
                  <a:pt x="3848" y="1251775"/>
                </a:lnTo>
                <a:lnTo>
                  <a:pt x="5690146" y="1251775"/>
                </a:lnTo>
                <a:lnTo>
                  <a:pt x="5690146" y="1348028"/>
                </a:lnTo>
                <a:lnTo>
                  <a:pt x="3848" y="1348028"/>
                </a:lnTo>
                <a:lnTo>
                  <a:pt x="3848" y="1355737"/>
                </a:lnTo>
                <a:lnTo>
                  <a:pt x="5690146" y="1355737"/>
                </a:lnTo>
                <a:lnTo>
                  <a:pt x="5690146" y="1451991"/>
                </a:lnTo>
                <a:lnTo>
                  <a:pt x="3848" y="1451991"/>
                </a:lnTo>
                <a:lnTo>
                  <a:pt x="3848" y="1459699"/>
                </a:lnTo>
                <a:lnTo>
                  <a:pt x="5690146" y="1459699"/>
                </a:lnTo>
                <a:lnTo>
                  <a:pt x="5690146" y="1555953"/>
                </a:lnTo>
                <a:lnTo>
                  <a:pt x="3848" y="1555953"/>
                </a:lnTo>
                <a:lnTo>
                  <a:pt x="3848" y="1563662"/>
                </a:lnTo>
                <a:lnTo>
                  <a:pt x="5690146" y="1563662"/>
                </a:lnTo>
                <a:lnTo>
                  <a:pt x="5690146" y="1659915"/>
                </a:lnTo>
                <a:lnTo>
                  <a:pt x="3848" y="1659915"/>
                </a:lnTo>
                <a:lnTo>
                  <a:pt x="3848" y="1667624"/>
                </a:lnTo>
                <a:lnTo>
                  <a:pt x="5690146" y="1667624"/>
                </a:lnTo>
                <a:lnTo>
                  <a:pt x="5697855" y="1667624"/>
                </a:lnTo>
                <a:lnTo>
                  <a:pt x="6416434" y="1667624"/>
                </a:lnTo>
                <a:lnTo>
                  <a:pt x="6416434" y="1659915"/>
                </a:lnTo>
                <a:lnTo>
                  <a:pt x="5697855" y="1659915"/>
                </a:lnTo>
                <a:lnTo>
                  <a:pt x="5697855" y="1563662"/>
                </a:lnTo>
                <a:lnTo>
                  <a:pt x="6416434" y="1563662"/>
                </a:lnTo>
                <a:lnTo>
                  <a:pt x="6416434" y="1555953"/>
                </a:lnTo>
                <a:lnTo>
                  <a:pt x="5697855" y="1555953"/>
                </a:lnTo>
                <a:lnTo>
                  <a:pt x="5697855" y="1459699"/>
                </a:lnTo>
                <a:lnTo>
                  <a:pt x="6416434" y="1459699"/>
                </a:lnTo>
                <a:lnTo>
                  <a:pt x="6416434" y="1451991"/>
                </a:lnTo>
                <a:lnTo>
                  <a:pt x="5697855" y="1451991"/>
                </a:lnTo>
                <a:lnTo>
                  <a:pt x="5697855" y="1355737"/>
                </a:lnTo>
                <a:lnTo>
                  <a:pt x="6416434" y="1355737"/>
                </a:lnTo>
                <a:lnTo>
                  <a:pt x="6416434" y="1348028"/>
                </a:lnTo>
                <a:lnTo>
                  <a:pt x="5697855" y="1348028"/>
                </a:lnTo>
                <a:lnTo>
                  <a:pt x="5697855" y="1251775"/>
                </a:lnTo>
                <a:lnTo>
                  <a:pt x="6416434" y="1251775"/>
                </a:lnTo>
                <a:lnTo>
                  <a:pt x="6416434" y="1244066"/>
                </a:lnTo>
                <a:close/>
              </a:path>
              <a:path w="6416675" h="1668145">
                <a:moveTo>
                  <a:pt x="6416434" y="1140104"/>
                </a:moveTo>
                <a:lnTo>
                  <a:pt x="3848" y="1140104"/>
                </a:lnTo>
                <a:lnTo>
                  <a:pt x="3848" y="1147800"/>
                </a:lnTo>
                <a:lnTo>
                  <a:pt x="6416434" y="1147800"/>
                </a:lnTo>
                <a:lnTo>
                  <a:pt x="6416434" y="1140104"/>
                </a:lnTo>
                <a:close/>
              </a:path>
              <a:path w="6416675" h="1668145">
                <a:moveTo>
                  <a:pt x="6416434" y="99999"/>
                </a:moveTo>
                <a:lnTo>
                  <a:pt x="5697855" y="99999"/>
                </a:lnTo>
                <a:lnTo>
                  <a:pt x="5697855" y="0"/>
                </a:lnTo>
                <a:lnTo>
                  <a:pt x="5690146" y="0"/>
                </a:lnTo>
                <a:lnTo>
                  <a:pt x="5690146" y="99999"/>
                </a:lnTo>
                <a:lnTo>
                  <a:pt x="2567114" y="99999"/>
                </a:lnTo>
                <a:lnTo>
                  <a:pt x="2567114" y="107708"/>
                </a:lnTo>
                <a:lnTo>
                  <a:pt x="5690146" y="107708"/>
                </a:lnTo>
                <a:lnTo>
                  <a:pt x="5690146" y="204444"/>
                </a:lnTo>
                <a:lnTo>
                  <a:pt x="2567114" y="204444"/>
                </a:lnTo>
                <a:lnTo>
                  <a:pt x="2567114" y="212153"/>
                </a:lnTo>
                <a:lnTo>
                  <a:pt x="5690146" y="212153"/>
                </a:lnTo>
                <a:lnTo>
                  <a:pt x="5690146" y="308406"/>
                </a:lnTo>
                <a:lnTo>
                  <a:pt x="2567114" y="308406"/>
                </a:lnTo>
                <a:lnTo>
                  <a:pt x="2567114" y="316115"/>
                </a:lnTo>
                <a:lnTo>
                  <a:pt x="5690146" y="316115"/>
                </a:lnTo>
                <a:lnTo>
                  <a:pt x="5690146" y="412369"/>
                </a:lnTo>
                <a:lnTo>
                  <a:pt x="2567114" y="412369"/>
                </a:lnTo>
                <a:lnTo>
                  <a:pt x="2567114" y="420077"/>
                </a:lnTo>
                <a:lnTo>
                  <a:pt x="5690146" y="420077"/>
                </a:lnTo>
                <a:lnTo>
                  <a:pt x="5690146" y="516343"/>
                </a:lnTo>
                <a:lnTo>
                  <a:pt x="2567114" y="516343"/>
                </a:lnTo>
                <a:lnTo>
                  <a:pt x="2567114" y="524040"/>
                </a:lnTo>
                <a:lnTo>
                  <a:pt x="5690146" y="524040"/>
                </a:lnTo>
                <a:lnTo>
                  <a:pt x="5690146" y="620293"/>
                </a:lnTo>
                <a:lnTo>
                  <a:pt x="2567114" y="620293"/>
                </a:lnTo>
                <a:lnTo>
                  <a:pt x="2567114" y="628002"/>
                </a:lnTo>
                <a:lnTo>
                  <a:pt x="5690146" y="628002"/>
                </a:lnTo>
                <a:lnTo>
                  <a:pt x="5690146" y="724268"/>
                </a:lnTo>
                <a:lnTo>
                  <a:pt x="2567114" y="724268"/>
                </a:lnTo>
                <a:lnTo>
                  <a:pt x="2567114" y="731964"/>
                </a:lnTo>
                <a:lnTo>
                  <a:pt x="5690146" y="731964"/>
                </a:lnTo>
                <a:lnTo>
                  <a:pt x="5690146" y="828217"/>
                </a:lnTo>
                <a:lnTo>
                  <a:pt x="2567114" y="828217"/>
                </a:lnTo>
                <a:lnTo>
                  <a:pt x="2567114" y="835926"/>
                </a:lnTo>
                <a:lnTo>
                  <a:pt x="5690146" y="835926"/>
                </a:lnTo>
                <a:lnTo>
                  <a:pt x="5690146" y="932192"/>
                </a:lnTo>
                <a:lnTo>
                  <a:pt x="2567114" y="932192"/>
                </a:lnTo>
                <a:lnTo>
                  <a:pt x="2567114" y="939888"/>
                </a:lnTo>
                <a:lnTo>
                  <a:pt x="5690146" y="939888"/>
                </a:lnTo>
                <a:lnTo>
                  <a:pt x="5690146" y="1036142"/>
                </a:lnTo>
                <a:lnTo>
                  <a:pt x="2567114" y="1036142"/>
                </a:lnTo>
                <a:lnTo>
                  <a:pt x="0" y="1036142"/>
                </a:lnTo>
                <a:lnTo>
                  <a:pt x="0" y="1043851"/>
                </a:lnTo>
                <a:lnTo>
                  <a:pt x="2567114" y="1043851"/>
                </a:lnTo>
                <a:lnTo>
                  <a:pt x="5690146" y="1043851"/>
                </a:lnTo>
                <a:lnTo>
                  <a:pt x="5697855" y="1043851"/>
                </a:lnTo>
                <a:lnTo>
                  <a:pt x="6416434" y="1043851"/>
                </a:lnTo>
                <a:lnTo>
                  <a:pt x="6416434" y="1036142"/>
                </a:lnTo>
                <a:lnTo>
                  <a:pt x="5697855" y="1036142"/>
                </a:lnTo>
                <a:lnTo>
                  <a:pt x="5697855" y="939888"/>
                </a:lnTo>
                <a:lnTo>
                  <a:pt x="6416434" y="939888"/>
                </a:lnTo>
                <a:lnTo>
                  <a:pt x="6416434" y="932192"/>
                </a:lnTo>
                <a:lnTo>
                  <a:pt x="5697855" y="932192"/>
                </a:lnTo>
                <a:lnTo>
                  <a:pt x="5697855" y="835926"/>
                </a:lnTo>
                <a:lnTo>
                  <a:pt x="6416434" y="835926"/>
                </a:lnTo>
                <a:lnTo>
                  <a:pt x="6416434" y="828217"/>
                </a:lnTo>
                <a:lnTo>
                  <a:pt x="5697855" y="828217"/>
                </a:lnTo>
                <a:lnTo>
                  <a:pt x="5697855" y="731964"/>
                </a:lnTo>
                <a:lnTo>
                  <a:pt x="6416434" y="731964"/>
                </a:lnTo>
                <a:lnTo>
                  <a:pt x="6416434" y="724268"/>
                </a:lnTo>
                <a:lnTo>
                  <a:pt x="5697855" y="724268"/>
                </a:lnTo>
                <a:lnTo>
                  <a:pt x="5697855" y="628002"/>
                </a:lnTo>
                <a:lnTo>
                  <a:pt x="6416434" y="628002"/>
                </a:lnTo>
                <a:lnTo>
                  <a:pt x="6416434" y="620293"/>
                </a:lnTo>
                <a:lnTo>
                  <a:pt x="5697855" y="620293"/>
                </a:lnTo>
                <a:lnTo>
                  <a:pt x="5697855" y="524040"/>
                </a:lnTo>
                <a:lnTo>
                  <a:pt x="6416434" y="524040"/>
                </a:lnTo>
                <a:lnTo>
                  <a:pt x="6416434" y="516343"/>
                </a:lnTo>
                <a:lnTo>
                  <a:pt x="5697855" y="516343"/>
                </a:lnTo>
                <a:lnTo>
                  <a:pt x="5697855" y="420077"/>
                </a:lnTo>
                <a:lnTo>
                  <a:pt x="6416434" y="420077"/>
                </a:lnTo>
                <a:lnTo>
                  <a:pt x="6416434" y="412369"/>
                </a:lnTo>
                <a:lnTo>
                  <a:pt x="5697855" y="412369"/>
                </a:lnTo>
                <a:lnTo>
                  <a:pt x="5697855" y="316115"/>
                </a:lnTo>
                <a:lnTo>
                  <a:pt x="6416434" y="316115"/>
                </a:lnTo>
                <a:lnTo>
                  <a:pt x="6416434" y="308406"/>
                </a:lnTo>
                <a:lnTo>
                  <a:pt x="5697855" y="308406"/>
                </a:lnTo>
                <a:lnTo>
                  <a:pt x="5697855" y="212153"/>
                </a:lnTo>
                <a:lnTo>
                  <a:pt x="6416434" y="212153"/>
                </a:lnTo>
                <a:lnTo>
                  <a:pt x="6416434" y="204444"/>
                </a:lnTo>
                <a:lnTo>
                  <a:pt x="5697855" y="204444"/>
                </a:lnTo>
                <a:lnTo>
                  <a:pt x="5697855" y="107708"/>
                </a:lnTo>
                <a:lnTo>
                  <a:pt x="6416434" y="107708"/>
                </a:lnTo>
                <a:lnTo>
                  <a:pt x="6416434" y="99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>
            <a:off x="6863299" y="1535745"/>
            <a:ext cx="3481070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8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Roboto"/>
                <a:cs typeface="Roboto"/>
              </a:rPr>
              <a:t>sources</a:t>
            </a:r>
            <a:r>
              <a:rPr sz="18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Roboto"/>
                <a:cs typeface="Roboto"/>
              </a:rPr>
              <a:t>revenus</a:t>
            </a:r>
            <a:endParaRPr sz="1800">
              <a:latin typeface="Roboto"/>
              <a:cs typeface="Roboto"/>
            </a:endParaRPr>
          </a:p>
          <a:p>
            <a:pPr marL="12700" marR="5080" algn="just">
              <a:lnSpc>
                <a:spcPts val="1800"/>
              </a:lnSpc>
              <a:spcBef>
                <a:spcPts val="180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part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salaires dans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revenus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souvent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importante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QP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que dans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autres territoires. Cela est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fait d’une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combinaison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plusieurs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facteurs.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6863299" y="3389945"/>
            <a:ext cx="3481070" cy="9550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60"/>
              </a:spcBef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Ainsi,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population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comprend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moins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personnes très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âgées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donc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part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retraites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dans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revenus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habitants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 faible.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863299" y="4532945"/>
            <a:ext cx="3481070" cy="9550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59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part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revenus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liés à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l’emploi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importante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quartiers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mais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niveau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salaire de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référence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est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beaucoup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 faible.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6863299" y="5675945"/>
            <a:ext cx="3481704" cy="14122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59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revenus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redistribution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sont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inférieurs dans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les QP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qu’à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l’extérieur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ceux-ci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contrairement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l’idée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répandue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d’une très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forte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dépendance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aux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revenus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issus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l’effort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social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nation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(retraites/rentes).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43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Fragilité</a:t>
            </a:r>
            <a:r>
              <a:rPr sz="16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et</a:t>
            </a:r>
            <a:r>
              <a:rPr sz="16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pauvreté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60" name="object 260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33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61" name="object 26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7300" y="384773"/>
            <a:ext cx="4577715" cy="54737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81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Composantes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revenu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disponible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euro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Filosofi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2019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451734" y="1294418"/>
            <a:ext cx="454659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365778" y="1173419"/>
            <a:ext cx="868680" cy="384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90"/>
              </a:spcBef>
            </a:pP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Ensemble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des </a:t>
            </a: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prestations sociales </a:t>
            </a:r>
            <a:r>
              <a:rPr sz="700" b="1" spc="-1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(en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€)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6528322" y="1232180"/>
            <a:ext cx="318135" cy="264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640" marR="5080" indent="-28575">
              <a:lnSpc>
                <a:spcPct val="112000"/>
              </a:lnSpc>
              <a:spcBef>
                <a:spcPts val="90"/>
              </a:spcBef>
            </a:pP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700" b="1" spc="25" dirty="0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pôts 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(en</a:t>
            </a:r>
            <a:r>
              <a:rPr sz="7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€)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3019691" y="1052042"/>
            <a:ext cx="4050029" cy="1735455"/>
          </a:xfrm>
          <a:custGeom>
            <a:avLst/>
            <a:gdLst/>
            <a:ahLst/>
            <a:cxnLst/>
            <a:rect l="l" t="t" r="r" b="b"/>
            <a:pathLst>
              <a:path w="4050029" h="1735455">
                <a:moveTo>
                  <a:pt x="3292030" y="0"/>
                </a:moveTo>
                <a:lnTo>
                  <a:pt x="3283940" y="0"/>
                </a:lnTo>
                <a:lnTo>
                  <a:pt x="3283940" y="742962"/>
                </a:lnTo>
                <a:lnTo>
                  <a:pt x="3292030" y="742962"/>
                </a:lnTo>
                <a:lnTo>
                  <a:pt x="3292030" y="0"/>
                </a:lnTo>
                <a:close/>
              </a:path>
              <a:path w="4050029" h="1735455">
                <a:moveTo>
                  <a:pt x="4049687" y="1726831"/>
                </a:moveTo>
                <a:lnTo>
                  <a:pt x="4049661" y="0"/>
                </a:lnTo>
                <a:lnTo>
                  <a:pt x="4041584" y="0"/>
                </a:lnTo>
                <a:lnTo>
                  <a:pt x="4041584" y="742975"/>
                </a:lnTo>
                <a:lnTo>
                  <a:pt x="0" y="742975"/>
                </a:lnTo>
                <a:lnTo>
                  <a:pt x="0" y="751065"/>
                </a:lnTo>
                <a:lnTo>
                  <a:pt x="4041584" y="751065"/>
                </a:lnTo>
                <a:lnTo>
                  <a:pt x="4041584" y="961605"/>
                </a:lnTo>
                <a:lnTo>
                  <a:pt x="0" y="961605"/>
                </a:lnTo>
                <a:lnTo>
                  <a:pt x="0" y="969695"/>
                </a:lnTo>
                <a:lnTo>
                  <a:pt x="4041584" y="969695"/>
                </a:lnTo>
                <a:lnTo>
                  <a:pt x="4041584" y="1070914"/>
                </a:lnTo>
                <a:lnTo>
                  <a:pt x="0" y="1070914"/>
                </a:lnTo>
                <a:lnTo>
                  <a:pt x="0" y="1079004"/>
                </a:lnTo>
                <a:lnTo>
                  <a:pt x="4041584" y="1079004"/>
                </a:lnTo>
                <a:lnTo>
                  <a:pt x="4041584" y="1180236"/>
                </a:lnTo>
                <a:lnTo>
                  <a:pt x="0" y="1180236"/>
                </a:lnTo>
                <a:lnTo>
                  <a:pt x="0" y="1188339"/>
                </a:lnTo>
                <a:lnTo>
                  <a:pt x="4041584" y="1188339"/>
                </a:lnTo>
                <a:lnTo>
                  <a:pt x="4041584" y="1289570"/>
                </a:lnTo>
                <a:lnTo>
                  <a:pt x="0" y="1289570"/>
                </a:lnTo>
                <a:lnTo>
                  <a:pt x="0" y="1297660"/>
                </a:lnTo>
                <a:lnTo>
                  <a:pt x="4041584" y="1297660"/>
                </a:lnTo>
                <a:lnTo>
                  <a:pt x="4041584" y="1508201"/>
                </a:lnTo>
                <a:lnTo>
                  <a:pt x="0" y="1508201"/>
                </a:lnTo>
                <a:lnTo>
                  <a:pt x="0" y="1516291"/>
                </a:lnTo>
                <a:lnTo>
                  <a:pt x="4041584" y="1516291"/>
                </a:lnTo>
                <a:lnTo>
                  <a:pt x="4041584" y="1617510"/>
                </a:lnTo>
                <a:lnTo>
                  <a:pt x="0" y="1617510"/>
                </a:lnTo>
                <a:lnTo>
                  <a:pt x="0" y="1625600"/>
                </a:lnTo>
                <a:lnTo>
                  <a:pt x="4041584" y="1625600"/>
                </a:lnTo>
                <a:lnTo>
                  <a:pt x="4041584" y="1726831"/>
                </a:lnTo>
                <a:lnTo>
                  <a:pt x="0" y="1726831"/>
                </a:lnTo>
                <a:lnTo>
                  <a:pt x="0" y="1734934"/>
                </a:lnTo>
                <a:lnTo>
                  <a:pt x="4049687" y="1734934"/>
                </a:lnTo>
                <a:lnTo>
                  <a:pt x="4049687" y="1726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28396" y="2997504"/>
            <a:ext cx="2691765" cy="8255"/>
          </a:xfrm>
          <a:custGeom>
            <a:avLst/>
            <a:gdLst/>
            <a:ahLst/>
            <a:cxnLst/>
            <a:rect l="l" t="t" r="r" b="b"/>
            <a:pathLst>
              <a:path w="2691765" h="8255">
                <a:moveTo>
                  <a:pt x="2691295" y="0"/>
                </a:moveTo>
                <a:lnTo>
                  <a:pt x="0" y="0"/>
                </a:lnTo>
                <a:lnTo>
                  <a:pt x="0" y="8102"/>
                </a:lnTo>
                <a:lnTo>
                  <a:pt x="2691295" y="8102"/>
                </a:lnTo>
                <a:lnTo>
                  <a:pt x="2691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 txBox="1">
            <a:spLocks noGrp="1"/>
          </p:cNvSpPr>
          <p:nvPr>
            <p:ph type="title"/>
          </p:nvPr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430"/>
              </a:spcBef>
            </a:pPr>
            <a:r>
              <a:rPr spc="-10" dirty="0"/>
              <a:t>Fragilité</a:t>
            </a:r>
            <a:r>
              <a:rPr spc="-2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spc="-5" dirty="0"/>
              <a:t>pauvreté</a:t>
            </a:r>
          </a:p>
        </p:txBody>
      </p:sp>
      <p:sp>
        <p:nvSpPr>
          <p:cNvPr id="259" name="object 259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61" name="object 261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34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62" name="object 26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264" name="Image 263">
            <a:extLst>
              <a:ext uri="{FF2B5EF4-FFF2-40B4-BE49-F238E27FC236}">
                <a16:creationId xmlns:a16="http://schemas.microsoft.com/office/drawing/2014/main" id="{C257677C-0B86-4D97-A739-5E375E3633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198" y="950779"/>
            <a:ext cx="8277225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57308" y="355984"/>
            <a:ext cx="4447540" cy="59690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Allocataires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minima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sociaux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Caf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(AAH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RSA)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CNAF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2020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209021" y="1778102"/>
            <a:ext cx="1960880" cy="1165860"/>
            <a:chOff x="4209021" y="1778102"/>
            <a:chExt cx="1960880" cy="116586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09021" y="1778102"/>
              <a:ext cx="450380" cy="485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3907" y="1778102"/>
              <a:ext cx="2222" cy="485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50648" y="1782495"/>
              <a:ext cx="8890" cy="88900"/>
            </a:xfrm>
            <a:custGeom>
              <a:avLst/>
              <a:gdLst/>
              <a:ahLst/>
              <a:cxnLst/>
              <a:rect l="l" t="t" r="r" b="b"/>
              <a:pathLst>
                <a:path w="8889" h="88900">
                  <a:moveTo>
                    <a:pt x="8839" y="66243"/>
                  </a:moveTo>
                  <a:lnTo>
                    <a:pt x="0" y="66243"/>
                  </a:lnTo>
                  <a:lnTo>
                    <a:pt x="0" y="88315"/>
                  </a:lnTo>
                  <a:lnTo>
                    <a:pt x="8839" y="88315"/>
                  </a:lnTo>
                  <a:lnTo>
                    <a:pt x="8839" y="66243"/>
                  </a:lnTo>
                  <a:close/>
                </a:path>
                <a:path w="8889" h="88900">
                  <a:moveTo>
                    <a:pt x="8839" y="33121"/>
                  </a:moveTo>
                  <a:lnTo>
                    <a:pt x="0" y="33121"/>
                  </a:lnTo>
                  <a:lnTo>
                    <a:pt x="0" y="57416"/>
                  </a:lnTo>
                  <a:lnTo>
                    <a:pt x="8839" y="57416"/>
                  </a:lnTo>
                  <a:lnTo>
                    <a:pt x="8839" y="33121"/>
                  </a:lnTo>
                  <a:close/>
                </a:path>
                <a:path w="8889" h="88900">
                  <a:moveTo>
                    <a:pt x="8839" y="0"/>
                  </a:moveTo>
                  <a:lnTo>
                    <a:pt x="0" y="0"/>
                  </a:lnTo>
                  <a:lnTo>
                    <a:pt x="0" y="24295"/>
                  </a:lnTo>
                  <a:lnTo>
                    <a:pt x="8839" y="24295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63907" y="1897317"/>
              <a:ext cx="44157" cy="4856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50648" y="1870824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89" h="119380">
                  <a:moveTo>
                    <a:pt x="8839" y="110375"/>
                  </a:moveTo>
                  <a:lnTo>
                    <a:pt x="0" y="110375"/>
                  </a:lnTo>
                  <a:lnTo>
                    <a:pt x="0" y="119202"/>
                  </a:lnTo>
                  <a:lnTo>
                    <a:pt x="8839" y="119202"/>
                  </a:lnTo>
                  <a:lnTo>
                    <a:pt x="8839" y="110375"/>
                  </a:lnTo>
                  <a:close/>
                </a:path>
                <a:path w="8889" h="119380">
                  <a:moveTo>
                    <a:pt x="8839" y="77266"/>
                  </a:moveTo>
                  <a:lnTo>
                    <a:pt x="0" y="77266"/>
                  </a:lnTo>
                  <a:lnTo>
                    <a:pt x="0" y="101549"/>
                  </a:lnTo>
                  <a:lnTo>
                    <a:pt x="8839" y="101549"/>
                  </a:lnTo>
                  <a:lnTo>
                    <a:pt x="8839" y="77266"/>
                  </a:lnTo>
                  <a:close/>
                </a:path>
                <a:path w="8889" h="119380">
                  <a:moveTo>
                    <a:pt x="8839" y="44132"/>
                  </a:moveTo>
                  <a:lnTo>
                    <a:pt x="0" y="44132"/>
                  </a:lnTo>
                  <a:lnTo>
                    <a:pt x="0" y="68427"/>
                  </a:lnTo>
                  <a:lnTo>
                    <a:pt x="8839" y="68427"/>
                  </a:lnTo>
                  <a:lnTo>
                    <a:pt x="8839" y="44132"/>
                  </a:lnTo>
                  <a:close/>
                </a:path>
                <a:path w="8889" h="119380">
                  <a:moveTo>
                    <a:pt x="8839" y="11023"/>
                  </a:moveTo>
                  <a:lnTo>
                    <a:pt x="0" y="11023"/>
                  </a:lnTo>
                  <a:lnTo>
                    <a:pt x="0" y="35318"/>
                  </a:lnTo>
                  <a:lnTo>
                    <a:pt x="8839" y="35318"/>
                  </a:lnTo>
                  <a:lnTo>
                    <a:pt x="8839" y="11023"/>
                  </a:lnTo>
                  <a:close/>
                </a:path>
                <a:path w="8889" h="119380">
                  <a:moveTo>
                    <a:pt x="8839" y="0"/>
                  </a:moveTo>
                  <a:lnTo>
                    <a:pt x="0" y="0"/>
                  </a:lnTo>
                  <a:lnTo>
                    <a:pt x="0" y="2197"/>
                  </a:lnTo>
                  <a:lnTo>
                    <a:pt x="8839" y="2197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9624" y="2016519"/>
              <a:ext cx="6616" cy="4857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50648" y="1990026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8839" y="90525"/>
                  </a:moveTo>
                  <a:lnTo>
                    <a:pt x="0" y="90525"/>
                  </a:lnTo>
                  <a:lnTo>
                    <a:pt x="0" y="114808"/>
                  </a:lnTo>
                  <a:lnTo>
                    <a:pt x="8839" y="114808"/>
                  </a:lnTo>
                  <a:lnTo>
                    <a:pt x="8839" y="90525"/>
                  </a:lnTo>
                  <a:close/>
                </a:path>
                <a:path w="8889" h="114935">
                  <a:moveTo>
                    <a:pt x="8839" y="57404"/>
                  </a:moveTo>
                  <a:lnTo>
                    <a:pt x="0" y="57404"/>
                  </a:lnTo>
                  <a:lnTo>
                    <a:pt x="0" y="81699"/>
                  </a:lnTo>
                  <a:lnTo>
                    <a:pt x="8839" y="81699"/>
                  </a:lnTo>
                  <a:lnTo>
                    <a:pt x="8839" y="57404"/>
                  </a:lnTo>
                  <a:close/>
                </a:path>
                <a:path w="8889" h="114935">
                  <a:moveTo>
                    <a:pt x="8839" y="24282"/>
                  </a:moveTo>
                  <a:lnTo>
                    <a:pt x="0" y="24282"/>
                  </a:lnTo>
                  <a:lnTo>
                    <a:pt x="0" y="48577"/>
                  </a:lnTo>
                  <a:lnTo>
                    <a:pt x="8839" y="48577"/>
                  </a:lnTo>
                  <a:lnTo>
                    <a:pt x="8839" y="24282"/>
                  </a:lnTo>
                  <a:close/>
                </a:path>
                <a:path w="8889" h="114935">
                  <a:moveTo>
                    <a:pt x="8839" y="0"/>
                  </a:moveTo>
                  <a:lnTo>
                    <a:pt x="0" y="0"/>
                  </a:lnTo>
                  <a:lnTo>
                    <a:pt x="0" y="15468"/>
                  </a:lnTo>
                  <a:lnTo>
                    <a:pt x="8839" y="15468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15329" y="2135747"/>
              <a:ext cx="30911" cy="4856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50648" y="2113660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8839" y="99364"/>
                  </a:moveTo>
                  <a:lnTo>
                    <a:pt x="0" y="99364"/>
                  </a:lnTo>
                  <a:lnTo>
                    <a:pt x="0" y="114808"/>
                  </a:lnTo>
                  <a:lnTo>
                    <a:pt x="8839" y="114808"/>
                  </a:lnTo>
                  <a:lnTo>
                    <a:pt x="8839" y="99364"/>
                  </a:lnTo>
                  <a:close/>
                </a:path>
                <a:path w="8889" h="114935">
                  <a:moveTo>
                    <a:pt x="8839" y="66243"/>
                  </a:moveTo>
                  <a:lnTo>
                    <a:pt x="0" y="66243"/>
                  </a:lnTo>
                  <a:lnTo>
                    <a:pt x="0" y="90525"/>
                  </a:lnTo>
                  <a:lnTo>
                    <a:pt x="8839" y="90525"/>
                  </a:lnTo>
                  <a:lnTo>
                    <a:pt x="8839" y="66243"/>
                  </a:lnTo>
                  <a:close/>
                </a:path>
                <a:path w="8889" h="114935">
                  <a:moveTo>
                    <a:pt x="8839" y="33108"/>
                  </a:moveTo>
                  <a:lnTo>
                    <a:pt x="0" y="33108"/>
                  </a:lnTo>
                  <a:lnTo>
                    <a:pt x="0" y="57404"/>
                  </a:lnTo>
                  <a:lnTo>
                    <a:pt x="8839" y="57404"/>
                  </a:lnTo>
                  <a:lnTo>
                    <a:pt x="8839" y="33108"/>
                  </a:lnTo>
                  <a:close/>
                </a:path>
                <a:path w="8889" h="114935">
                  <a:moveTo>
                    <a:pt x="8839" y="0"/>
                  </a:moveTo>
                  <a:lnTo>
                    <a:pt x="0" y="0"/>
                  </a:lnTo>
                  <a:lnTo>
                    <a:pt x="0" y="24295"/>
                  </a:lnTo>
                  <a:lnTo>
                    <a:pt x="8839" y="24295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63907" y="2254974"/>
              <a:ext cx="50774" cy="4856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050648" y="2228468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89" h="119380">
                  <a:moveTo>
                    <a:pt x="8839" y="117017"/>
                  </a:moveTo>
                  <a:lnTo>
                    <a:pt x="0" y="117017"/>
                  </a:lnTo>
                  <a:lnTo>
                    <a:pt x="0" y="119214"/>
                  </a:lnTo>
                  <a:lnTo>
                    <a:pt x="8839" y="119214"/>
                  </a:lnTo>
                  <a:lnTo>
                    <a:pt x="8839" y="117017"/>
                  </a:lnTo>
                  <a:close/>
                </a:path>
                <a:path w="8889" h="119380">
                  <a:moveTo>
                    <a:pt x="8839" y="83896"/>
                  </a:moveTo>
                  <a:lnTo>
                    <a:pt x="0" y="83896"/>
                  </a:lnTo>
                  <a:lnTo>
                    <a:pt x="0" y="108191"/>
                  </a:lnTo>
                  <a:lnTo>
                    <a:pt x="8839" y="108191"/>
                  </a:lnTo>
                  <a:lnTo>
                    <a:pt x="8839" y="83896"/>
                  </a:lnTo>
                  <a:close/>
                </a:path>
                <a:path w="8889" h="119380">
                  <a:moveTo>
                    <a:pt x="8839" y="50774"/>
                  </a:moveTo>
                  <a:lnTo>
                    <a:pt x="0" y="50774"/>
                  </a:lnTo>
                  <a:lnTo>
                    <a:pt x="0" y="75057"/>
                  </a:lnTo>
                  <a:lnTo>
                    <a:pt x="8839" y="75057"/>
                  </a:lnTo>
                  <a:lnTo>
                    <a:pt x="8839" y="50774"/>
                  </a:lnTo>
                  <a:close/>
                </a:path>
                <a:path w="8889" h="119380">
                  <a:moveTo>
                    <a:pt x="8839" y="17653"/>
                  </a:moveTo>
                  <a:lnTo>
                    <a:pt x="0" y="17653"/>
                  </a:lnTo>
                  <a:lnTo>
                    <a:pt x="0" y="41948"/>
                  </a:lnTo>
                  <a:lnTo>
                    <a:pt x="8839" y="41948"/>
                  </a:lnTo>
                  <a:lnTo>
                    <a:pt x="8839" y="17653"/>
                  </a:lnTo>
                  <a:close/>
                </a:path>
                <a:path w="8889" h="119380">
                  <a:moveTo>
                    <a:pt x="8839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8839" y="8839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63907" y="2374176"/>
              <a:ext cx="8839" cy="485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50648" y="2347683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89" h="119380">
                  <a:moveTo>
                    <a:pt x="8839" y="97142"/>
                  </a:moveTo>
                  <a:lnTo>
                    <a:pt x="0" y="97142"/>
                  </a:lnTo>
                  <a:lnTo>
                    <a:pt x="0" y="119227"/>
                  </a:lnTo>
                  <a:lnTo>
                    <a:pt x="8839" y="119227"/>
                  </a:lnTo>
                  <a:lnTo>
                    <a:pt x="8839" y="97142"/>
                  </a:lnTo>
                  <a:close/>
                </a:path>
                <a:path w="8889" h="119380">
                  <a:moveTo>
                    <a:pt x="8839" y="64046"/>
                  </a:moveTo>
                  <a:lnTo>
                    <a:pt x="0" y="64046"/>
                  </a:lnTo>
                  <a:lnTo>
                    <a:pt x="0" y="88315"/>
                  </a:lnTo>
                  <a:lnTo>
                    <a:pt x="8839" y="88315"/>
                  </a:lnTo>
                  <a:lnTo>
                    <a:pt x="8839" y="64046"/>
                  </a:lnTo>
                  <a:close/>
                </a:path>
                <a:path w="8889" h="119380">
                  <a:moveTo>
                    <a:pt x="8839" y="30899"/>
                  </a:moveTo>
                  <a:lnTo>
                    <a:pt x="0" y="30899"/>
                  </a:lnTo>
                  <a:lnTo>
                    <a:pt x="0" y="55194"/>
                  </a:lnTo>
                  <a:lnTo>
                    <a:pt x="8839" y="55194"/>
                  </a:lnTo>
                  <a:lnTo>
                    <a:pt x="8839" y="30899"/>
                  </a:lnTo>
                  <a:close/>
                </a:path>
                <a:path w="8889" h="119380">
                  <a:moveTo>
                    <a:pt x="8839" y="0"/>
                  </a:moveTo>
                  <a:lnTo>
                    <a:pt x="0" y="0"/>
                  </a:lnTo>
                  <a:lnTo>
                    <a:pt x="0" y="22085"/>
                  </a:lnTo>
                  <a:lnTo>
                    <a:pt x="8839" y="22085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24168" y="2493404"/>
              <a:ext cx="22072" cy="4856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050648" y="2466911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89" h="119380">
                  <a:moveTo>
                    <a:pt x="8839" y="110375"/>
                  </a:moveTo>
                  <a:lnTo>
                    <a:pt x="0" y="110375"/>
                  </a:lnTo>
                  <a:lnTo>
                    <a:pt x="0" y="119214"/>
                  </a:lnTo>
                  <a:lnTo>
                    <a:pt x="8839" y="119214"/>
                  </a:lnTo>
                  <a:lnTo>
                    <a:pt x="8839" y="110375"/>
                  </a:lnTo>
                  <a:close/>
                </a:path>
                <a:path w="8889" h="119380">
                  <a:moveTo>
                    <a:pt x="8839" y="77266"/>
                  </a:moveTo>
                  <a:lnTo>
                    <a:pt x="0" y="77266"/>
                  </a:lnTo>
                  <a:lnTo>
                    <a:pt x="0" y="101561"/>
                  </a:lnTo>
                  <a:lnTo>
                    <a:pt x="8839" y="101561"/>
                  </a:lnTo>
                  <a:lnTo>
                    <a:pt x="8839" y="77266"/>
                  </a:lnTo>
                  <a:close/>
                </a:path>
                <a:path w="8889" h="119380">
                  <a:moveTo>
                    <a:pt x="8839" y="44157"/>
                  </a:moveTo>
                  <a:lnTo>
                    <a:pt x="0" y="44157"/>
                  </a:lnTo>
                  <a:lnTo>
                    <a:pt x="0" y="68427"/>
                  </a:lnTo>
                  <a:lnTo>
                    <a:pt x="8839" y="68427"/>
                  </a:lnTo>
                  <a:lnTo>
                    <a:pt x="8839" y="44157"/>
                  </a:lnTo>
                  <a:close/>
                </a:path>
                <a:path w="8889" h="119380">
                  <a:moveTo>
                    <a:pt x="8839" y="11023"/>
                  </a:moveTo>
                  <a:lnTo>
                    <a:pt x="0" y="11023"/>
                  </a:lnTo>
                  <a:lnTo>
                    <a:pt x="0" y="35318"/>
                  </a:lnTo>
                  <a:lnTo>
                    <a:pt x="8839" y="35318"/>
                  </a:lnTo>
                  <a:lnTo>
                    <a:pt x="8839" y="11023"/>
                  </a:lnTo>
                  <a:close/>
                </a:path>
                <a:path w="8889" h="119380">
                  <a:moveTo>
                    <a:pt x="8839" y="0"/>
                  </a:moveTo>
                  <a:lnTo>
                    <a:pt x="0" y="0"/>
                  </a:lnTo>
                  <a:lnTo>
                    <a:pt x="0" y="2209"/>
                  </a:lnTo>
                  <a:lnTo>
                    <a:pt x="8839" y="2209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3907" y="2612632"/>
              <a:ext cx="24282" cy="4856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050648" y="2586126"/>
              <a:ext cx="8890" cy="114935"/>
            </a:xfrm>
            <a:custGeom>
              <a:avLst/>
              <a:gdLst/>
              <a:ahLst/>
              <a:cxnLst/>
              <a:rect l="l" t="t" r="r" b="b"/>
              <a:pathLst>
                <a:path w="8889" h="114935">
                  <a:moveTo>
                    <a:pt x="8839" y="90512"/>
                  </a:moveTo>
                  <a:lnTo>
                    <a:pt x="0" y="90512"/>
                  </a:lnTo>
                  <a:lnTo>
                    <a:pt x="0" y="114808"/>
                  </a:lnTo>
                  <a:lnTo>
                    <a:pt x="8839" y="114808"/>
                  </a:lnTo>
                  <a:lnTo>
                    <a:pt x="8839" y="90512"/>
                  </a:lnTo>
                  <a:close/>
                </a:path>
                <a:path w="8889" h="114935">
                  <a:moveTo>
                    <a:pt x="8839" y="57391"/>
                  </a:moveTo>
                  <a:lnTo>
                    <a:pt x="0" y="57391"/>
                  </a:lnTo>
                  <a:lnTo>
                    <a:pt x="0" y="81686"/>
                  </a:lnTo>
                  <a:lnTo>
                    <a:pt x="8839" y="81686"/>
                  </a:lnTo>
                  <a:lnTo>
                    <a:pt x="8839" y="57391"/>
                  </a:lnTo>
                  <a:close/>
                </a:path>
                <a:path w="8889" h="114935">
                  <a:moveTo>
                    <a:pt x="8839" y="24282"/>
                  </a:moveTo>
                  <a:lnTo>
                    <a:pt x="0" y="24282"/>
                  </a:lnTo>
                  <a:lnTo>
                    <a:pt x="0" y="48564"/>
                  </a:lnTo>
                  <a:lnTo>
                    <a:pt x="8839" y="48564"/>
                  </a:lnTo>
                  <a:lnTo>
                    <a:pt x="8839" y="24282"/>
                  </a:lnTo>
                  <a:close/>
                </a:path>
                <a:path w="8889" h="114935">
                  <a:moveTo>
                    <a:pt x="8839" y="0"/>
                  </a:moveTo>
                  <a:lnTo>
                    <a:pt x="0" y="0"/>
                  </a:lnTo>
                  <a:lnTo>
                    <a:pt x="0" y="15455"/>
                  </a:lnTo>
                  <a:lnTo>
                    <a:pt x="8839" y="15455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63907" y="2731834"/>
              <a:ext cx="11036" cy="4857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050648" y="2709760"/>
              <a:ext cx="8890" cy="90805"/>
            </a:xfrm>
            <a:custGeom>
              <a:avLst/>
              <a:gdLst/>
              <a:ahLst/>
              <a:cxnLst/>
              <a:rect l="l" t="t" r="r" b="b"/>
              <a:pathLst>
                <a:path w="8889" h="90805">
                  <a:moveTo>
                    <a:pt x="8839" y="66217"/>
                  </a:moveTo>
                  <a:lnTo>
                    <a:pt x="0" y="66217"/>
                  </a:lnTo>
                  <a:lnTo>
                    <a:pt x="0" y="90512"/>
                  </a:lnTo>
                  <a:lnTo>
                    <a:pt x="8839" y="90512"/>
                  </a:lnTo>
                  <a:lnTo>
                    <a:pt x="8839" y="66217"/>
                  </a:lnTo>
                  <a:close/>
                </a:path>
                <a:path w="8889" h="90805">
                  <a:moveTo>
                    <a:pt x="8839" y="33108"/>
                  </a:moveTo>
                  <a:lnTo>
                    <a:pt x="0" y="33108"/>
                  </a:lnTo>
                  <a:lnTo>
                    <a:pt x="0" y="57404"/>
                  </a:lnTo>
                  <a:lnTo>
                    <a:pt x="8839" y="57404"/>
                  </a:lnTo>
                  <a:lnTo>
                    <a:pt x="8839" y="33108"/>
                  </a:lnTo>
                  <a:close/>
                </a:path>
                <a:path w="8889" h="90805">
                  <a:moveTo>
                    <a:pt x="8839" y="0"/>
                  </a:moveTo>
                  <a:lnTo>
                    <a:pt x="0" y="0"/>
                  </a:lnTo>
                  <a:lnTo>
                    <a:pt x="0" y="24282"/>
                  </a:lnTo>
                  <a:lnTo>
                    <a:pt x="8839" y="24282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50648" y="2809113"/>
              <a:ext cx="119227" cy="9051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050648" y="2824568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89" h="119380">
                  <a:moveTo>
                    <a:pt x="8839" y="117005"/>
                  </a:moveTo>
                  <a:lnTo>
                    <a:pt x="0" y="117005"/>
                  </a:lnTo>
                  <a:lnTo>
                    <a:pt x="0" y="119214"/>
                  </a:lnTo>
                  <a:lnTo>
                    <a:pt x="8839" y="119214"/>
                  </a:lnTo>
                  <a:lnTo>
                    <a:pt x="8839" y="117005"/>
                  </a:lnTo>
                  <a:close/>
                </a:path>
                <a:path w="8889" h="119380">
                  <a:moveTo>
                    <a:pt x="8839" y="83870"/>
                  </a:moveTo>
                  <a:lnTo>
                    <a:pt x="0" y="83870"/>
                  </a:lnTo>
                  <a:lnTo>
                    <a:pt x="0" y="108165"/>
                  </a:lnTo>
                  <a:lnTo>
                    <a:pt x="8839" y="108165"/>
                  </a:lnTo>
                  <a:lnTo>
                    <a:pt x="8839" y="83870"/>
                  </a:lnTo>
                  <a:close/>
                </a:path>
                <a:path w="8889" h="119380">
                  <a:moveTo>
                    <a:pt x="8839" y="50761"/>
                  </a:moveTo>
                  <a:lnTo>
                    <a:pt x="0" y="50761"/>
                  </a:lnTo>
                  <a:lnTo>
                    <a:pt x="0" y="75057"/>
                  </a:lnTo>
                  <a:lnTo>
                    <a:pt x="8839" y="75057"/>
                  </a:lnTo>
                  <a:lnTo>
                    <a:pt x="8839" y="50761"/>
                  </a:lnTo>
                  <a:close/>
                </a:path>
                <a:path w="8889" h="119380">
                  <a:moveTo>
                    <a:pt x="8839" y="17653"/>
                  </a:moveTo>
                  <a:lnTo>
                    <a:pt x="0" y="17653"/>
                  </a:lnTo>
                  <a:lnTo>
                    <a:pt x="0" y="41948"/>
                  </a:lnTo>
                  <a:lnTo>
                    <a:pt x="8839" y="41948"/>
                  </a:lnTo>
                  <a:lnTo>
                    <a:pt x="8839" y="17653"/>
                  </a:lnTo>
                  <a:close/>
                </a:path>
                <a:path w="8889" h="119380">
                  <a:moveTo>
                    <a:pt x="8839" y="0"/>
                  </a:moveTo>
                  <a:lnTo>
                    <a:pt x="0" y="0"/>
                  </a:lnTo>
                  <a:lnTo>
                    <a:pt x="0" y="8826"/>
                  </a:lnTo>
                  <a:lnTo>
                    <a:pt x="8839" y="88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09021" y="1897317"/>
              <a:ext cx="445960" cy="4856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09021" y="2016532"/>
              <a:ext cx="434924" cy="4856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09021" y="2135747"/>
              <a:ext cx="428307" cy="4856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09021" y="2254974"/>
              <a:ext cx="426097" cy="4856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09021" y="2374189"/>
              <a:ext cx="426097" cy="485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09021" y="2493404"/>
              <a:ext cx="410641" cy="4856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09021" y="2612632"/>
              <a:ext cx="392976" cy="4856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09021" y="2731846"/>
              <a:ext cx="388569" cy="485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09021" y="2851061"/>
              <a:ext cx="388569" cy="48564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4209021" y="3058553"/>
            <a:ext cx="2000885" cy="1166495"/>
            <a:chOff x="4209021" y="3058553"/>
            <a:chExt cx="2000885" cy="1166495"/>
          </a:xfrm>
        </p:grpSpPr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09021" y="3089504"/>
              <a:ext cx="222986" cy="4856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24816" y="3089504"/>
              <a:ext cx="121424" cy="4856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055068" y="3062998"/>
              <a:ext cx="0" cy="477520"/>
            </a:xfrm>
            <a:custGeom>
              <a:avLst/>
              <a:gdLst/>
              <a:ahLst/>
              <a:cxnLst/>
              <a:rect l="l" t="t" r="r" b="b"/>
              <a:pathLst>
                <a:path h="477520">
                  <a:moveTo>
                    <a:pt x="0" y="0"/>
                  </a:moveTo>
                  <a:lnTo>
                    <a:pt x="0" y="477431"/>
                  </a:lnTo>
                </a:path>
              </a:pathLst>
            </a:custGeom>
            <a:ln w="8839">
              <a:solidFill>
                <a:srgbClr val="C6C8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17539" y="3209265"/>
              <a:ext cx="28701" cy="4856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63907" y="3328492"/>
              <a:ext cx="75069" cy="4856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63907" y="3447707"/>
              <a:ext cx="26492" cy="4856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209021" y="3209265"/>
              <a:ext cx="218566" cy="4856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09021" y="3328492"/>
              <a:ext cx="216357" cy="4856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09021" y="3447707"/>
              <a:ext cx="216357" cy="4856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09021" y="3566922"/>
              <a:ext cx="214147" cy="4856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09021" y="3686150"/>
              <a:ext cx="211937" cy="4856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2995" y="3686150"/>
              <a:ext cx="13246" cy="4856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050648" y="3659657"/>
              <a:ext cx="8890" cy="119380"/>
            </a:xfrm>
            <a:custGeom>
              <a:avLst/>
              <a:gdLst/>
              <a:ahLst/>
              <a:cxnLst/>
              <a:rect l="l" t="t" r="r" b="b"/>
              <a:pathLst>
                <a:path w="8889" h="119379">
                  <a:moveTo>
                    <a:pt x="8839" y="110375"/>
                  </a:moveTo>
                  <a:lnTo>
                    <a:pt x="0" y="110375"/>
                  </a:lnTo>
                  <a:lnTo>
                    <a:pt x="0" y="119202"/>
                  </a:lnTo>
                  <a:lnTo>
                    <a:pt x="8839" y="119202"/>
                  </a:lnTo>
                  <a:lnTo>
                    <a:pt x="8839" y="110375"/>
                  </a:lnTo>
                  <a:close/>
                </a:path>
                <a:path w="8889" h="119379">
                  <a:moveTo>
                    <a:pt x="8839" y="77254"/>
                  </a:moveTo>
                  <a:lnTo>
                    <a:pt x="0" y="77254"/>
                  </a:lnTo>
                  <a:lnTo>
                    <a:pt x="0" y="101536"/>
                  </a:lnTo>
                  <a:lnTo>
                    <a:pt x="8839" y="101536"/>
                  </a:lnTo>
                  <a:lnTo>
                    <a:pt x="8839" y="77254"/>
                  </a:lnTo>
                  <a:close/>
                </a:path>
                <a:path w="8889" h="119379">
                  <a:moveTo>
                    <a:pt x="8839" y="44132"/>
                  </a:moveTo>
                  <a:lnTo>
                    <a:pt x="0" y="44132"/>
                  </a:lnTo>
                  <a:lnTo>
                    <a:pt x="0" y="68427"/>
                  </a:lnTo>
                  <a:lnTo>
                    <a:pt x="8839" y="68427"/>
                  </a:lnTo>
                  <a:lnTo>
                    <a:pt x="8839" y="44132"/>
                  </a:lnTo>
                  <a:close/>
                </a:path>
                <a:path w="8889" h="119379">
                  <a:moveTo>
                    <a:pt x="8839" y="11023"/>
                  </a:moveTo>
                  <a:lnTo>
                    <a:pt x="0" y="11023"/>
                  </a:lnTo>
                  <a:lnTo>
                    <a:pt x="0" y="35318"/>
                  </a:lnTo>
                  <a:lnTo>
                    <a:pt x="8839" y="35318"/>
                  </a:lnTo>
                  <a:lnTo>
                    <a:pt x="8839" y="11023"/>
                  </a:lnTo>
                  <a:close/>
                </a:path>
                <a:path w="8889" h="119379">
                  <a:moveTo>
                    <a:pt x="8839" y="0"/>
                  </a:moveTo>
                  <a:lnTo>
                    <a:pt x="0" y="0"/>
                  </a:lnTo>
                  <a:lnTo>
                    <a:pt x="0" y="2197"/>
                  </a:lnTo>
                  <a:lnTo>
                    <a:pt x="8839" y="2197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209021" y="3805365"/>
              <a:ext cx="207530" cy="4856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209021" y="3924579"/>
              <a:ext cx="205320" cy="4856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63907" y="3924579"/>
              <a:ext cx="145707" cy="4856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050648" y="3902493"/>
              <a:ext cx="8890" cy="90805"/>
            </a:xfrm>
            <a:custGeom>
              <a:avLst/>
              <a:gdLst/>
              <a:ahLst/>
              <a:cxnLst/>
              <a:rect l="l" t="t" r="r" b="b"/>
              <a:pathLst>
                <a:path w="8889" h="90804">
                  <a:moveTo>
                    <a:pt x="8839" y="66243"/>
                  </a:moveTo>
                  <a:lnTo>
                    <a:pt x="0" y="66243"/>
                  </a:lnTo>
                  <a:lnTo>
                    <a:pt x="0" y="90512"/>
                  </a:lnTo>
                  <a:lnTo>
                    <a:pt x="8839" y="90512"/>
                  </a:lnTo>
                  <a:lnTo>
                    <a:pt x="8839" y="66243"/>
                  </a:lnTo>
                  <a:close/>
                </a:path>
                <a:path w="8889" h="90804">
                  <a:moveTo>
                    <a:pt x="8839" y="33108"/>
                  </a:moveTo>
                  <a:lnTo>
                    <a:pt x="0" y="33108"/>
                  </a:lnTo>
                  <a:lnTo>
                    <a:pt x="0" y="57404"/>
                  </a:lnTo>
                  <a:lnTo>
                    <a:pt x="8839" y="57404"/>
                  </a:lnTo>
                  <a:lnTo>
                    <a:pt x="8839" y="33108"/>
                  </a:lnTo>
                  <a:close/>
                </a:path>
                <a:path w="8889" h="90804">
                  <a:moveTo>
                    <a:pt x="8839" y="0"/>
                  </a:moveTo>
                  <a:lnTo>
                    <a:pt x="0" y="0"/>
                  </a:lnTo>
                  <a:lnTo>
                    <a:pt x="0" y="24295"/>
                  </a:lnTo>
                  <a:lnTo>
                    <a:pt x="8839" y="24295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24816" y="4001846"/>
              <a:ext cx="134670" cy="9051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050648" y="4017301"/>
              <a:ext cx="8890" cy="75565"/>
            </a:xfrm>
            <a:custGeom>
              <a:avLst/>
              <a:gdLst/>
              <a:ahLst/>
              <a:cxnLst/>
              <a:rect l="l" t="t" r="r" b="b"/>
              <a:pathLst>
                <a:path w="8889" h="75564">
                  <a:moveTo>
                    <a:pt x="8839" y="50774"/>
                  </a:moveTo>
                  <a:lnTo>
                    <a:pt x="0" y="50774"/>
                  </a:lnTo>
                  <a:lnTo>
                    <a:pt x="0" y="75057"/>
                  </a:lnTo>
                  <a:lnTo>
                    <a:pt x="8839" y="75057"/>
                  </a:lnTo>
                  <a:lnTo>
                    <a:pt x="8839" y="50774"/>
                  </a:lnTo>
                  <a:close/>
                </a:path>
                <a:path w="8889" h="75564">
                  <a:moveTo>
                    <a:pt x="8839" y="17653"/>
                  </a:moveTo>
                  <a:lnTo>
                    <a:pt x="0" y="17653"/>
                  </a:lnTo>
                  <a:lnTo>
                    <a:pt x="0" y="41948"/>
                  </a:lnTo>
                  <a:lnTo>
                    <a:pt x="8839" y="41948"/>
                  </a:lnTo>
                  <a:lnTo>
                    <a:pt x="8839" y="17653"/>
                  </a:lnTo>
                  <a:close/>
                </a:path>
                <a:path w="8889" h="75564">
                  <a:moveTo>
                    <a:pt x="8839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8839" y="8839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24816" y="4101185"/>
              <a:ext cx="134670" cy="11040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050648" y="4136516"/>
              <a:ext cx="8890" cy="88900"/>
            </a:xfrm>
            <a:custGeom>
              <a:avLst/>
              <a:gdLst/>
              <a:ahLst/>
              <a:cxnLst/>
              <a:rect l="l" t="t" r="r" b="b"/>
              <a:pathLst>
                <a:path w="8889" h="88900">
                  <a:moveTo>
                    <a:pt x="8839" y="64020"/>
                  </a:moveTo>
                  <a:lnTo>
                    <a:pt x="0" y="64020"/>
                  </a:lnTo>
                  <a:lnTo>
                    <a:pt x="0" y="88315"/>
                  </a:lnTo>
                  <a:lnTo>
                    <a:pt x="8839" y="88315"/>
                  </a:lnTo>
                  <a:lnTo>
                    <a:pt x="8839" y="64020"/>
                  </a:lnTo>
                  <a:close/>
                </a:path>
                <a:path w="8889" h="88900">
                  <a:moveTo>
                    <a:pt x="8839" y="30911"/>
                  </a:moveTo>
                  <a:lnTo>
                    <a:pt x="0" y="30911"/>
                  </a:lnTo>
                  <a:lnTo>
                    <a:pt x="0" y="55194"/>
                  </a:lnTo>
                  <a:lnTo>
                    <a:pt x="8839" y="55194"/>
                  </a:lnTo>
                  <a:lnTo>
                    <a:pt x="8839" y="30911"/>
                  </a:lnTo>
                  <a:close/>
                </a:path>
                <a:path w="8889" h="88900">
                  <a:moveTo>
                    <a:pt x="8839" y="0"/>
                  </a:moveTo>
                  <a:lnTo>
                    <a:pt x="0" y="0"/>
                  </a:lnTo>
                  <a:lnTo>
                    <a:pt x="0" y="22085"/>
                  </a:lnTo>
                  <a:lnTo>
                    <a:pt x="8839" y="22085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C6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209021" y="4043794"/>
              <a:ext cx="198691" cy="4856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209021" y="4163022"/>
              <a:ext cx="139090" cy="48564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373792" y="1741105"/>
            <a:ext cx="102235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Clou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Bouchet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36464" y="1736689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664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60860" y="1736689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15627" y="1736689"/>
            <a:ext cx="13144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318342" y="1743312"/>
            <a:ext cx="2006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3792" y="1860323"/>
            <a:ext cx="148209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Manoeuvre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36464" y="1855908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726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60860" y="1855908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662641" y="1855908"/>
            <a:ext cx="18351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+52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318342" y="1862531"/>
            <a:ext cx="2006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3792" y="1979542"/>
            <a:ext cx="107124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Ousse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Bois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836464" y="1975126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347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860860" y="1975126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726666" y="1975126"/>
            <a:ext cx="120014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-4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329381" y="1981750"/>
            <a:ext cx="18986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3792" y="2098761"/>
            <a:ext cx="157861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7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Montanou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836464" y="2094345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251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860860" y="2094345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43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673680" y="2094345"/>
            <a:ext cx="1727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329381" y="2100968"/>
            <a:ext cx="18986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3792" y="2217978"/>
            <a:ext cx="184785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Basseau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Grande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Garenne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36464" y="2213563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621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860860" y="2213563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43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662641" y="2213563"/>
            <a:ext cx="18351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+50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318342" y="2220185"/>
            <a:ext cx="2006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73792" y="2337197"/>
            <a:ext cx="16992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Renardières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Ozon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836464" y="2332782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781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860860" y="2332782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43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662641" y="2332782"/>
            <a:ext cx="18351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+12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318342" y="2339406"/>
            <a:ext cx="2006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3792" y="2456416"/>
            <a:ext cx="105600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36464" y="2452000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521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860860" y="2452000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673680" y="2452000"/>
            <a:ext cx="1727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29381" y="2458623"/>
            <a:ext cx="18986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3792" y="2575634"/>
            <a:ext cx="167322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Bel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Font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836464" y="2571219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507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860860" y="2571219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662641" y="2571219"/>
            <a:ext cx="18351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+21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318342" y="2577842"/>
            <a:ext cx="2006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73792" y="2694853"/>
            <a:ext cx="991869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Bacalan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836464" y="2690436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260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860860" y="2690436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715627" y="2690436"/>
            <a:ext cx="13144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318342" y="2697061"/>
            <a:ext cx="2006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73792" y="2814072"/>
            <a:ext cx="15474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836464" y="2809656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655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860860" y="2809656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609656" y="2809656"/>
            <a:ext cx="236854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102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265357" y="2816279"/>
            <a:ext cx="25400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73792" y="3052508"/>
            <a:ext cx="144145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L'Avenir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836464" y="3048092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100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860860" y="3048092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673680" y="3048092"/>
            <a:ext cx="1727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276395" y="3054717"/>
            <a:ext cx="24257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73792" y="3172278"/>
            <a:ext cx="1878964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Alpilles-Vincennes-Bois Fleuri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836464" y="3167863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402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860860" y="3167863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673680" y="3167863"/>
            <a:ext cx="1727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329381" y="3174487"/>
            <a:ext cx="18986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73792" y="3291497"/>
            <a:ext cx="119634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836464" y="3287082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105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860860" y="3287082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662641" y="3287082"/>
            <a:ext cx="18351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+12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265357" y="3293705"/>
            <a:ext cx="25400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12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73792" y="3410715"/>
            <a:ext cx="217360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Bègles,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Carle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Vernet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Terres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Neuves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836464" y="3406301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245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860860" y="3406301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662641" y="3406301"/>
            <a:ext cx="18351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+11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318342" y="3412923"/>
            <a:ext cx="2006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73792" y="3529932"/>
            <a:ext cx="114871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Rive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Gauche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836464" y="3525518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150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860860" y="3525518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810560" y="3525518"/>
            <a:ext cx="7810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=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483923" y="3532141"/>
            <a:ext cx="7810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=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73792" y="3649153"/>
            <a:ext cx="12299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Tujac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836464" y="3644738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261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860860" y="3644738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726666" y="3644738"/>
            <a:ext cx="120014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-6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329381" y="3651360"/>
            <a:ext cx="18986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73792" y="3768370"/>
            <a:ext cx="218757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Sainte-Livrade-sur-Lot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Bord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Lot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836464" y="3763955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117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860860" y="3763955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713418" y="3763955"/>
            <a:ext cx="13144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nd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386783" y="3770579"/>
            <a:ext cx="13144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nd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73792" y="3887589"/>
            <a:ext cx="75819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Gond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836464" y="3883174"/>
            <a:ext cx="1847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139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860860" y="3883174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662641" y="3883174"/>
            <a:ext cx="18351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+28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265357" y="3889796"/>
            <a:ext cx="25400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73792" y="4006808"/>
            <a:ext cx="112268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Beaudésert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889451" y="4002393"/>
            <a:ext cx="13144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81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4860860" y="4002393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673680" y="4002393"/>
            <a:ext cx="1727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276395" y="4009016"/>
            <a:ext cx="24257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73792" y="4126026"/>
            <a:ext cx="11887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761401" y="4121612"/>
            <a:ext cx="259079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075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860860" y="4121612"/>
            <a:ext cx="2012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620694" y="4121612"/>
            <a:ext cx="22542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31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276395" y="4128234"/>
            <a:ext cx="24257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700">
              <a:latin typeface="Roboto"/>
              <a:cs typeface="Roboto"/>
            </a:endParaRPr>
          </a:p>
        </p:txBody>
      </p:sp>
      <p:graphicFrame>
        <p:nvGraphicFramePr>
          <p:cNvPr id="169" name="object 169"/>
          <p:cNvGraphicFramePr>
            <a:graphicFrameLocks noGrp="1"/>
          </p:cNvGraphicFramePr>
          <p:nvPr/>
        </p:nvGraphicFramePr>
        <p:xfrm>
          <a:off x="368820" y="4251312"/>
          <a:ext cx="6201407" cy="715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221">
                <a:tc>
                  <a:txBody>
                    <a:bodyPr/>
                    <a:lstStyle/>
                    <a:p>
                      <a:pPr marL="12700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b="1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Nouvelle-Aquitaine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(estimé)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421640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29</a:t>
                      </a:r>
                      <a:r>
                        <a:rPr sz="700" b="1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543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29,4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nd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nd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21">
                <a:tc>
                  <a:txBody>
                    <a:bodyPr/>
                    <a:lstStyle/>
                    <a:p>
                      <a:pPr marL="12700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b="1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42100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28,6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+20</a:t>
                      </a:r>
                      <a:r>
                        <a:rPr sz="700" b="1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177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+3,6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14">
                <a:tc>
                  <a:txBody>
                    <a:bodyPr/>
                    <a:lstStyle/>
                    <a:p>
                      <a:pPr marL="12700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42227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267</a:t>
                      </a:r>
                      <a:r>
                        <a:rPr sz="700" spc="-4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001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9,5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+20</a:t>
                      </a:r>
                      <a:r>
                        <a:rPr sz="700" spc="-4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997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+8,5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21">
                <a:tc>
                  <a:txBody>
                    <a:bodyPr/>
                    <a:lstStyle/>
                    <a:p>
                      <a:pPr marL="12700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42227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202</a:t>
                      </a:r>
                      <a:r>
                        <a:rPr sz="7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598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+430</a:t>
                      </a:r>
                      <a:r>
                        <a:rPr sz="7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620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+24,3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21">
                <a:tc>
                  <a:txBody>
                    <a:bodyPr/>
                    <a:lstStyle/>
                    <a:p>
                      <a:pPr marL="12700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42227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703</a:t>
                      </a:r>
                      <a:r>
                        <a:rPr sz="700" spc="-4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469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7,3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+225</a:t>
                      </a:r>
                      <a:r>
                        <a:rPr sz="7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361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+47,1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214">
                <a:tc>
                  <a:txBody>
                    <a:bodyPr/>
                    <a:lstStyle/>
                    <a:p>
                      <a:pPr marL="12700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42227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973</a:t>
                      </a:r>
                      <a:r>
                        <a:rPr sz="7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522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10,3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+254</a:t>
                      </a:r>
                      <a:r>
                        <a:rPr sz="7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849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775"/>
                        </a:lnSpc>
                        <a:spcBef>
                          <a:spcPts val="65"/>
                        </a:spcBef>
                      </a:pP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+9,4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82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0" name="object 170"/>
          <p:cNvSpPr txBox="1"/>
          <p:nvPr/>
        </p:nvSpPr>
        <p:spPr>
          <a:xfrm>
            <a:off x="3401537" y="2818486"/>
            <a:ext cx="15049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450">
              <a:latin typeface="Roboto"/>
              <a:cs typeface="Roboto"/>
            </a:endParaRPr>
          </a:p>
        </p:txBody>
      </p:sp>
      <p:graphicFrame>
        <p:nvGraphicFramePr>
          <p:cNvPr id="171" name="object 171"/>
          <p:cNvGraphicFramePr>
            <a:graphicFrameLocks noGrp="1"/>
          </p:cNvGraphicFramePr>
          <p:nvPr/>
        </p:nvGraphicFramePr>
        <p:xfrm>
          <a:off x="373240" y="1049718"/>
          <a:ext cx="6201410" cy="712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2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6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990215">
                        <a:lnSpc>
                          <a:spcPct val="100000"/>
                        </a:lnSpc>
                        <a:tabLst>
                          <a:tab pos="3896995" algn="l"/>
                        </a:tabLst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Nb d'allocataires	Taux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couverture</a:t>
                      </a:r>
                      <a:endParaRPr sz="800">
                        <a:latin typeface="Roboto"/>
                        <a:cs typeface="Roboto"/>
                      </a:endParaRPr>
                    </a:p>
                    <a:p>
                      <a:pPr marL="3195320" marR="210820" indent="-1961514">
                        <a:lnSpc>
                          <a:spcPct val="106900"/>
                        </a:lnSpc>
                        <a:tabLst>
                          <a:tab pos="3107055" algn="l"/>
                          <a:tab pos="4029710" algn="l"/>
                          <a:tab pos="4191000" algn="l"/>
                        </a:tabLst>
                      </a:pPr>
                      <a:r>
                        <a:rPr sz="1200" b="1" spc="-15" baseline="3472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</a:t>
                      </a:r>
                      <a:r>
                        <a:rPr sz="1200" b="1" baseline="3472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1200" b="1" spc="-7" baseline="3472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rritoir</a:t>
                      </a:r>
                      <a:r>
                        <a:rPr sz="1200" b="1" baseline="3472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es	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ini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ma	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ména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ges  sociaux		(en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%)</a:t>
                      </a:r>
                      <a:endParaRPr sz="800">
                        <a:latin typeface="Roboto"/>
                        <a:cs typeface="Roboto"/>
                      </a:endParaRPr>
                    </a:p>
                    <a:p>
                      <a:pPr marL="39719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i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(tri</a:t>
                      </a:r>
                      <a:r>
                        <a:rPr sz="700" i="1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i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décroissant)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635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Evolution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2014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-2020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7239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8415" algn="ct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699770" algn="l"/>
                        </a:tabLst>
                      </a:pPr>
                      <a:r>
                        <a:rPr sz="8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Nb	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8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2" name="object 172"/>
          <p:cNvSpPr/>
          <p:nvPr/>
        </p:nvSpPr>
        <p:spPr>
          <a:xfrm>
            <a:off x="359994" y="1866404"/>
            <a:ext cx="6214110" cy="1082040"/>
          </a:xfrm>
          <a:custGeom>
            <a:avLst/>
            <a:gdLst/>
            <a:ahLst/>
            <a:cxnLst/>
            <a:rect l="l" t="t" r="r" b="b"/>
            <a:pathLst>
              <a:path w="6214109" h="1082039">
                <a:moveTo>
                  <a:pt x="2943834" y="1072959"/>
                </a:moveTo>
                <a:lnTo>
                  <a:pt x="0" y="1072959"/>
                </a:lnTo>
                <a:lnTo>
                  <a:pt x="0" y="1081786"/>
                </a:lnTo>
                <a:lnTo>
                  <a:pt x="2943834" y="1081786"/>
                </a:lnTo>
                <a:lnTo>
                  <a:pt x="2943834" y="1072959"/>
                </a:lnTo>
                <a:close/>
              </a:path>
              <a:path w="6214109" h="1082039">
                <a:moveTo>
                  <a:pt x="2943834" y="953731"/>
                </a:moveTo>
                <a:lnTo>
                  <a:pt x="0" y="953731"/>
                </a:lnTo>
                <a:lnTo>
                  <a:pt x="0" y="962571"/>
                </a:lnTo>
                <a:lnTo>
                  <a:pt x="2943834" y="962571"/>
                </a:lnTo>
                <a:lnTo>
                  <a:pt x="2943834" y="953731"/>
                </a:lnTo>
                <a:close/>
              </a:path>
              <a:path w="6214109" h="1082039">
                <a:moveTo>
                  <a:pt x="2943834" y="834517"/>
                </a:moveTo>
                <a:lnTo>
                  <a:pt x="0" y="834517"/>
                </a:lnTo>
                <a:lnTo>
                  <a:pt x="0" y="843356"/>
                </a:lnTo>
                <a:lnTo>
                  <a:pt x="2943834" y="843356"/>
                </a:lnTo>
                <a:lnTo>
                  <a:pt x="2943834" y="834517"/>
                </a:lnTo>
                <a:close/>
              </a:path>
              <a:path w="6214109" h="1082039">
                <a:moveTo>
                  <a:pt x="2943834" y="715302"/>
                </a:moveTo>
                <a:lnTo>
                  <a:pt x="0" y="715302"/>
                </a:lnTo>
                <a:lnTo>
                  <a:pt x="0" y="724128"/>
                </a:lnTo>
                <a:lnTo>
                  <a:pt x="2943834" y="724128"/>
                </a:lnTo>
                <a:lnTo>
                  <a:pt x="2943834" y="715302"/>
                </a:lnTo>
                <a:close/>
              </a:path>
              <a:path w="6214109" h="1082039">
                <a:moveTo>
                  <a:pt x="2943834" y="596074"/>
                </a:moveTo>
                <a:lnTo>
                  <a:pt x="0" y="596074"/>
                </a:lnTo>
                <a:lnTo>
                  <a:pt x="0" y="604913"/>
                </a:lnTo>
                <a:lnTo>
                  <a:pt x="2943834" y="604913"/>
                </a:lnTo>
                <a:lnTo>
                  <a:pt x="2943834" y="596074"/>
                </a:lnTo>
                <a:close/>
              </a:path>
              <a:path w="6214109" h="1082039">
                <a:moveTo>
                  <a:pt x="2943834" y="476859"/>
                </a:moveTo>
                <a:lnTo>
                  <a:pt x="0" y="476859"/>
                </a:lnTo>
                <a:lnTo>
                  <a:pt x="0" y="485698"/>
                </a:lnTo>
                <a:lnTo>
                  <a:pt x="2943834" y="485698"/>
                </a:lnTo>
                <a:lnTo>
                  <a:pt x="2943834" y="476859"/>
                </a:lnTo>
                <a:close/>
              </a:path>
              <a:path w="6214109" h="1082039">
                <a:moveTo>
                  <a:pt x="2943834" y="357657"/>
                </a:moveTo>
                <a:lnTo>
                  <a:pt x="0" y="357657"/>
                </a:lnTo>
                <a:lnTo>
                  <a:pt x="0" y="366483"/>
                </a:lnTo>
                <a:lnTo>
                  <a:pt x="2943834" y="366483"/>
                </a:lnTo>
                <a:lnTo>
                  <a:pt x="2943834" y="357657"/>
                </a:lnTo>
                <a:close/>
              </a:path>
              <a:path w="6214109" h="1082039">
                <a:moveTo>
                  <a:pt x="2943834" y="238429"/>
                </a:moveTo>
                <a:lnTo>
                  <a:pt x="0" y="238429"/>
                </a:lnTo>
                <a:lnTo>
                  <a:pt x="0" y="247269"/>
                </a:lnTo>
                <a:lnTo>
                  <a:pt x="2943834" y="247269"/>
                </a:lnTo>
                <a:lnTo>
                  <a:pt x="2943834" y="238429"/>
                </a:lnTo>
                <a:close/>
              </a:path>
              <a:path w="6214109" h="1082039">
                <a:moveTo>
                  <a:pt x="2943834" y="119214"/>
                </a:moveTo>
                <a:lnTo>
                  <a:pt x="0" y="119214"/>
                </a:lnTo>
                <a:lnTo>
                  <a:pt x="0" y="128054"/>
                </a:lnTo>
                <a:lnTo>
                  <a:pt x="2943834" y="128054"/>
                </a:lnTo>
                <a:lnTo>
                  <a:pt x="2943834" y="119214"/>
                </a:lnTo>
                <a:close/>
              </a:path>
              <a:path w="6214109" h="1082039">
                <a:moveTo>
                  <a:pt x="2943834" y="0"/>
                </a:moveTo>
                <a:lnTo>
                  <a:pt x="0" y="0"/>
                </a:lnTo>
                <a:lnTo>
                  <a:pt x="0" y="8826"/>
                </a:lnTo>
                <a:lnTo>
                  <a:pt x="2943834" y="8826"/>
                </a:lnTo>
                <a:lnTo>
                  <a:pt x="2943834" y="0"/>
                </a:lnTo>
                <a:close/>
              </a:path>
              <a:path w="6214109" h="1082039">
                <a:moveTo>
                  <a:pt x="6213907" y="1072959"/>
                </a:moveTo>
                <a:lnTo>
                  <a:pt x="2943860" y="1072959"/>
                </a:lnTo>
                <a:lnTo>
                  <a:pt x="2943860" y="1081786"/>
                </a:lnTo>
                <a:lnTo>
                  <a:pt x="6213907" y="1081786"/>
                </a:lnTo>
                <a:lnTo>
                  <a:pt x="6213907" y="1072959"/>
                </a:lnTo>
                <a:close/>
              </a:path>
              <a:path w="6214109" h="1082039">
                <a:moveTo>
                  <a:pt x="6213907" y="953731"/>
                </a:moveTo>
                <a:lnTo>
                  <a:pt x="2943860" y="953731"/>
                </a:lnTo>
                <a:lnTo>
                  <a:pt x="2943860" y="962571"/>
                </a:lnTo>
                <a:lnTo>
                  <a:pt x="6213907" y="962571"/>
                </a:lnTo>
                <a:lnTo>
                  <a:pt x="6213907" y="953731"/>
                </a:lnTo>
                <a:close/>
              </a:path>
              <a:path w="6214109" h="1082039">
                <a:moveTo>
                  <a:pt x="6213907" y="834517"/>
                </a:moveTo>
                <a:lnTo>
                  <a:pt x="2943860" y="834517"/>
                </a:lnTo>
                <a:lnTo>
                  <a:pt x="2943860" y="843356"/>
                </a:lnTo>
                <a:lnTo>
                  <a:pt x="6213907" y="843356"/>
                </a:lnTo>
                <a:lnTo>
                  <a:pt x="6213907" y="834517"/>
                </a:lnTo>
                <a:close/>
              </a:path>
              <a:path w="6214109" h="1082039">
                <a:moveTo>
                  <a:pt x="6213907" y="715302"/>
                </a:moveTo>
                <a:lnTo>
                  <a:pt x="2943860" y="715302"/>
                </a:lnTo>
                <a:lnTo>
                  <a:pt x="2943860" y="724128"/>
                </a:lnTo>
                <a:lnTo>
                  <a:pt x="6213907" y="724128"/>
                </a:lnTo>
                <a:lnTo>
                  <a:pt x="6213907" y="715302"/>
                </a:lnTo>
                <a:close/>
              </a:path>
              <a:path w="6214109" h="1082039">
                <a:moveTo>
                  <a:pt x="6213907" y="596074"/>
                </a:moveTo>
                <a:lnTo>
                  <a:pt x="2943860" y="596074"/>
                </a:lnTo>
                <a:lnTo>
                  <a:pt x="2943860" y="604913"/>
                </a:lnTo>
                <a:lnTo>
                  <a:pt x="6213907" y="604913"/>
                </a:lnTo>
                <a:lnTo>
                  <a:pt x="6213907" y="596074"/>
                </a:lnTo>
                <a:close/>
              </a:path>
              <a:path w="6214109" h="1082039">
                <a:moveTo>
                  <a:pt x="6213907" y="476859"/>
                </a:moveTo>
                <a:lnTo>
                  <a:pt x="2943860" y="476859"/>
                </a:lnTo>
                <a:lnTo>
                  <a:pt x="2943860" y="485698"/>
                </a:lnTo>
                <a:lnTo>
                  <a:pt x="6213907" y="485698"/>
                </a:lnTo>
                <a:lnTo>
                  <a:pt x="6213907" y="476859"/>
                </a:lnTo>
                <a:close/>
              </a:path>
              <a:path w="6214109" h="1082039">
                <a:moveTo>
                  <a:pt x="6213907" y="357657"/>
                </a:moveTo>
                <a:lnTo>
                  <a:pt x="2943860" y="357657"/>
                </a:lnTo>
                <a:lnTo>
                  <a:pt x="2943860" y="366483"/>
                </a:lnTo>
                <a:lnTo>
                  <a:pt x="6213907" y="366483"/>
                </a:lnTo>
                <a:lnTo>
                  <a:pt x="6213907" y="357657"/>
                </a:lnTo>
                <a:close/>
              </a:path>
              <a:path w="6214109" h="1082039">
                <a:moveTo>
                  <a:pt x="6213907" y="238429"/>
                </a:moveTo>
                <a:lnTo>
                  <a:pt x="2943860" y="238429"/>
                </a:lnTo>
                <a:lnTo>
                  <a:pt x="2943860" y="247269"/>
                </a:lnTo>
                <a:lnTo>
                  <a:pt x="6213907" y="247269"/>
                </a:lnTo>
                <a:lnTo>
                  <a:pt x="6213907" y="238429"/>
                </a:lnTo>
                <a:close/>
              </a:path>
              <a:path w="6214109" h="1082039">
                <a:moveTo>
                  <a:pt x="6213907" y="119214"/>
                </a:moveTo>
                <a:lnTo>
                  <a:pt x="2943860" y="119214"/>
                </a:lnTo>
                <a:lnTo>
                  <a:pt x="2943860" y="128054"/>
                </a:lnTo>
                <a:lnTo>
                  <a:pt x="6213907" y="128054"/>
                </a:lnTo>
                <a:lnTo>
                  <a:pt x="6213907" y="119214"/>
                </a:lnTo>
                <a:close/>
              </a:path>
              <a:path w="6214109" h="1082039">
                <a:moveTo>
                  <a:pt x="6213907" y="0"/>
                </a:moveTo>
                <a:lnTo>
                  <a:pt x="2943860" y="0"/>
                </a:lnTo>
                <a:lnTo>
                  <a:pt x="2943860" y="8826"/>
                </a:lnTo>
                <a:lnTo>
                  <a:pt x="6213907" y="8826"/>
                </a:lnTo>
                <a:lnTo>
                  <a:pt x="6213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9994" y="3177793"/>
            <a:ext cx="6214110" cy="963294"/>
          </a:xfrm>
          <a:custGeom>
            <a:avLst/>
            <a:gdLst/>
            <a:ahLst/>
            <a:cxnLst/>
            <a:rect l="l" t="t" r="r" b="b"/>
            <a:pathLst>
              <a:path w="6214109" h="963295">
                <a:moveTo>
                  <a:pt x="2943834" y="954303"/>
                </a:moveTo>
                <a:lnTo>
                  <a:pt x="0" y="954303"/>
                </a:lnTo>
                <a:lnTo>
                  <a:pt x="0" y="963142"/>
                </a:lnTo>
                <a:lnTo>
                  <a:pt x="2943834" y="963142"/>
                </a:lnTo>
                <a:lnTo>
                  <a:pt x="2943834" y="954303"/>
                </a:lnTo>
                <a:close/>
              </a:path>
              <a:path w="6214109" h="963295">
                <a:moveTo>
                  <a:pt x="2943834" y="835088"/>
                </a:moveTo>
                <a:lnTo>
                  <a:pt x="0" y="835088"/>
                </a:lnTo>
                <a:lnTo>
                  <a:pt x="0" y="843915"/>
                </a:lnTo>
                <a:lnTo>
                  <a:pt x="2943834" y="843915"/>
                </a:lnTo>
                <a:lnTo>
                  <a:pt x="2943834" y="835088"/>
                </a:lnTo>
                <a:close/>
              </a:path>
              <a:path w="6214109" h="963295">
                <a:moveTo>
                  <a:pt x="2943834" y="715873"/>
                </a:moveTo>
                <a:lnTo>
                  <a:pt x="0" y="715873"/>
                </a:lnTo>
                <a:lnTo>
                  <a:pt x="0" y="724700"/>
                </a:lnTo>
                <a:lnTo>
                  <a:pt x="2943834" y="724700"/>
                </a:lnTo>
                <a:lnTo>
                  <a:pt x="2943834" y="715873"/>
                </a:lnTo>
                <a:close/>
              </a:path>
              <a:path w="6214109" h="963295">
                <a:moveTo>
                  <a:pt x="2943834" y="596646"/>
                </a:moveTo>
                <a:lnTo>
                  <a:pt x="0" y="596646"/>
                </a:lnTo>
                <a:lnTo>
                  <a:pt x="0" y="605485"/>
                </a:lnTo>
                <a:lnTo>
                  <a:pt x="2943834" y="605485"/>
                </a:lnTo>
                <a:lnTo>
                  <a:pt x="2943834" y="596646"/>
                </a:lnTo>
                <a:close/>
              </a:path>
              <a:path w="6214109" h="963295">
                <a:moveTo>
                  <a:pt x="2943834" y="477443"/>
                </a:moveTo>
                <a:lnTo>
                  <a:pt x="0" y="477443"/>
                </a:lnTo>
                <a:lnTo>
                  <a:pt x="0" y="486257"/>
                </a:lnTo>
                <a:lnTo>
                  <a:pt x="2943834" y="486257"/>
                </a:lnTo>
                <a:lnTo>
                  <a:pt x="2943834" y="477443"/>
                </a:lnTo>
                <a:close/>
              </a:path>
              <a:path w="6214109" h="963295">
                <a:moveTo>
                  <a:pt x="2943834" y="358228"/>
                </a:moveTo>
                <a:lnTo>
                  <a:pt x="0" y="358228"/>
                </a:lnTo>
                <a:lnTo>
                  <a:pt x="0" y="367042"/>
                </a:lnTo>
                <a:lnTo>
                  <a:pt x="2943834" y="367042"/>
                </a:lnTo>
                <a:lnTo>
                  <a:pt x="2943834" y="358228"/>
                </a:lnTo>
                <a:close/>
              </a:path>
              <a:path w="6214109" h="963295">
                <a:moveTo>
                  <a:pt x="2943834" y="238988"/>
                </a:moveTo>
                <a:lnTo>
                  <a:pt x="0" y="238988"/>
                </a:lnTo>
                <a:lnTo>
                  <a:pt x="0" y="247827"/>
                </a:lnTo>
                <a:lnTo>
                  <a:pt x="2943834" y="247827"/>
                </a:lnTo>
                <a:lnTo>
                  <a:pt x="2943834" y="238988"/>
                </a:lnTo>
                <a:close/>
              </a:path>
              <a:path w="6214109" h="963295">
                <a:moveTo>
                  <a:pt x="2943834" y="119773"/>
                </a:moveTo>
                <a:lnTo>
                  <a:pt x="0" y="119773"/>
                </a:lnTo>
                <a:lnTo>
                  <a:pt x="0" y="128600"/>
                </a:lnTo>
                <a:lnTo>
                  <a:pt x="2943834" y="128600"/>
                </a:lnTo>
                <a:lnTo>
                  <a:pt x="2943834" y="119773"/>
                </a:lnTo>
                <a:close/>
              </a:path>
              <a:path w="6214109" h="963295">
                <a:moveTo>
                  <a:pt x="2943834" y="0"/>
                </a:moveTo>
                <a:lnTo>
                  <a:pt x="0" y="0"/>
                </a:lnTo>
                <a:lnTo>
                  <a:pt x="0" y="8839"/>
                </a:lnTo>
                <a:lnTo>
                  <a:pt x="2943834" y="8839"/>
                </a:lnTo>
                <a:lnTo>
                  <a:pt x="2943834" y="0"/>
                </a:lnTo>
                <a:close/>
              </a:path>
              <a:path w="6214109" h="963295">
                <a:moveTo>
                  <a:pt x="6213907" y="954303"/>
                </a:moveTo>
                <a:lnTo>
                  <a:pt x="2943860" y="954303"/>
                </a:lnTo>
                <a:lnTo>
                  <a:pt x="2943860" y="963142"/>
                </a:lnTo>
                <a:lnTo>
                  <a:pt x="6213907" y="963142"/>
                </a:lnTo>
                <a:lnTo>
                  <a:pt x="6213907" y="954303"/>
                </a:lnTo>
                <a:close/>
              </a:path>
              <a:path w="6214109" h="963295">
                <a:moveTo>
                  <a:pt x="6213907" y="835088"/>
                </a:moveTo>
                <a:lnTo>
                  <a:pt x="2943860" y="835088"/>
                </a:lnTo>
                <a:lnTo>
                  <a:pt x="2943860" y="843915"/>
                </a:lnTo>
                <a:lnTo>
                  <a:pt x="6213907" y="843915"/>
                </a:lnTo>
                <a:lnTo>
                  <a:pt x="6213907" y="835088"/>
                </a:lnTo>
                <a:close/>
              </a:path>
              <a:path w="6214109" h="963295">
                <a:moveTo>
                  <a:pt x="6213907" y="715873"/>
                </a:moveTo>
                <a:lnTo>
                  <a:pt x="2943860" y="715873"/>
                </a:lnTo>
                <a:lnTo>
                  <a:pt x="2943860" y="724700"/>
                </a:lnTo>
                <a:lnTo>
                  <a:pt x="6213907" y="724700"/>
                </a:lnTo>
                <a:lnTo>
                  <a:pt x="6213907" y="715873"/>
                </a:lnTo>
                <a:close/>
              </a:path>
              <a:path w="6214109" h="963295">
                <a:moveTo>
                  <a:pt x="6213907" y="596646"/>
                </a:moveTo>
                <a:lnTo>
                  <a:pt x="2943860" y="596646"/>
                </a:lnTo>
                <a:lnTo>
                  <a:pt x="2943860" y="605485"/>
                </a:lnTo>
                <a:lnTo>
                  <a:pt x="6213907" y="605485"/>
                </a:lnTo>
                <a:lnTo>
                  <a:pt x="6213907" y="596646"/>
                </a:lnTo>
                <a:close/>
              </a:path>
              <a:path w="6214109" h="963295">
                <a:moveTo>
                  <a:pt x="6213907" y="477443"/>
                </a:moveTo>
                <a:lnTo>
                  <a:pt x="2943860" y="477443"/>
                </a:lnTo>
                <a:lnTo>
                  <a:pt x="2943860" y="486257"/>
                </a:lnTo>
                <a:lnTo>
                  <a:pt x="6213907" y="486257"/>
                </a:lnTo>
                <a:lnTo>
                  <a:pt x="6213907" y="477443"/>
                </a:lnTo>
                <a:close/>
              </a:path>
              <a:path w="6214109" h="963295">
                <a:moveTo>
                  <a:pt x="6213907" y="358228"/>
                </a:moveTo>
                <a:lnTo>
                  <a:pt x="2943860" y="358228"/>
                </a:lnTo>
                <a:lnTo>
                  <a:pt x="2943860" y="367042"/>
                </a:lnTo>
                <a:lnTo>
                  <a:pt x="6213907" y="367042"/>
                </a:lnTo>
                <a:lnTo>
                  <a:pt x="6213907" y="358228"/>
                </a:lnTo>
                <a:close/>
              </a:path>
              <a:path w="6214109" h="963295">
                <a:moveTo>
                  <a:pt x="6213907" y="238988"/>
                </a:moveTo>
                <a:lnTo>
                  <a:pt x="2943860" y="238988"/>
                </a:lnTo>
                <a:lnTo>
                  <a:pt x="2943860" y="247827"/>
                </a:lnTo>
                <a:lnTo>
                  <a:pt x="6213907" y="247827"/>
                </a:lnTo>
                <a:lnTo>
                  <a:pt x="6213907" y="238988"/>
                </a:lnTo>
                <a:close/>
              </a:path>
              <a:path w="6214109" h="963295">
                <a:moveTo>
                  <a:pt x="6213907" y="119773"/>
                </a:moveTo>
                <a:lnTo>
                  <a:pt x="2943860" y="119773"/>
                </a:lnTo>
                <a:lnTo>
                  <a:pt x="2943860" y="128600"/>
                </a:lnTo>
                <a:lnTo>
                  <a:pt x="6213907" y="128600"/>
                </a:lnTo>
                <a:lnTo>
                  <a:pt x="6213907" y="119773"/>
                </a:lnTo>
                <a:close/>
              </a:path>
              <a:path w="6214109" h="963295">
                <a:moveTo>
                  <a:pt x="6213907" y="0"/>
                </a:moveTo>
                <a:lnTo>
                  <a:pt x="2943860" y="0"/>
                </a:lnTo>
                <a:lnTo>
                  <a:pt x="2943860" y="8839"/>
                </a:lnTo>
                <a:lnTo>
                  <a:pt x="6213907" y="8839"/>
                </a:lnTo>
                <a:lnTo>
                  <a:pt x="6213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398299" y="5192366"/>
            <a:ext cx="8462645" cy="190564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59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Logiquement, 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populations des quartiers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moins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favorisés reçoivent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 souvent un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soutien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Caf,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majeure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partie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prestations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étant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soumises à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conditions 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ressources.</a:t>
            </a:r>
            <a:endParaRPr sz="1600" dirty="0">
              <a:latin typeface="Roboto"/>
              <a:cs typeface="Roboto"/>
            </a:endParaRPr>
          </a:p>
          <a:p>
            <a:pPr marL="12700" algn="just">
              <a:lnSpc>
                <a:spcPts val="1860"/>
              </a:lnSpc>
              <a:spcBef>
                <a:spcPts val="1639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ménages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bénéficiaires</a:t>
            </a:r>
            <a:r>
              <a:rPr sz="1600" spc="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minima</a:t>
            </a:r>
            <a:r>
              <a:rPr sz="1600" spc="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sociaux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(RSA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socle</a:t>
            </a:r>
            <a:r>
              <a:rPr sz="1600" spc="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spc="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AAH)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sont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très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fréquemment</a:t>
            </a:r>
            <a:endParaRPr sz="1600" dirty="0">
              <a:latin typeface="Roboto"/>
              <a:cs typeface="Roboto"/>
            </a:endParaRPr>
          </a:p>
          <a:p>
            <a:pPr marL="12700" algn="just">
              <a:lnSpc>
                <a:spcPts val="1860"/>
              </a:lnSpc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(quasi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exclusivement)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fortement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dépendants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prestations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 err="1">
                <a:solidFill>
                  <a:srgbClr val="231F20"/>
                </a:solidFill>
                <a:latin typeface="Roboto"/>
                <a:cs typeface="Roboto"/>
              </a:rPr>
              <a:t>Caf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endParaRPr lang="fr-FR" sz="1600" spc="-5" dirty="0">
              <a:solidFill>
                <a:srgbClr val="231F20"/>
              </a:solidFill>
              <a:latin typeface="Roboto"/>
              <a:cs typeface="Roboto"/>
            </a:endParaRPr>
          </a:p>
          <a:p>
            <a:pPr marL="12700" algn="just">
              <a:lnSpc>
                <a:spcPts val="1860"/>
              </a:lnSpc>
            </a:pPr>
            <a:endParaRPr lang="fr-FR" sz="1600" spc="-5" dirty="0">
              <a:solidFill>
                <a:srgbClr val="231F20"/>
              </a:solidFill>
              <a:latin typeface="Roboto"/>
              <a:cs typeface="Roboto"/>
            </a:endParaRPr>
          </a:p>
          <a:p>
            <a:pPr marL="12700" algn="just">
              <a:lnSpc>
                <a:spcPts val="1860"/>
              </a:lnSpc>
            </a:pPr>
            <a:r>
              <a:rPr lang="fr-FR" sz="1600" spc="-5" dirty="0">
                <a:solidFill>
                  <a:srgbClr val="231F20"/>
                </a:solidFill>
                <a:latin typeface="Roboto"/>
                <a:cs typeface="Roboto"/>
              </a:rPr>
              <a:t>Attention ces données intègrent l’année 2020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>
            <a:spLocks noGrp="1"/>
          </p:cNvSpPr>
          <p:nvPr>
            <p:ph type="title"/>
          </p:nvPr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430"/>
              </a:spcBef>
            </a:pPr>
            <a:r>
              <a:rPr spc="-10" dirty="0"/>
              <a:t>Fragilité</a:t>
            </a:r>
            <a:r>
              <a:rPr spc="-2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spc="-5" dirty="0"/>
              <a:t>pauvreté</a:t>
            </a:r>
          </a:p>
        </p:txBody>
      </p:sp>
      <p:sp>
        <p:nvSpPr>
          <p:cNvPr id="182" name="object 182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84" name="object 184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35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85" name="object 18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4356" y="418983"/>
            <a:ext cx="2487930" cy="59690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Population</a:t>
            </a:r>
            <a:r>
              <a:rPr sz="14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couverte</a:t>
            </a:r>
            <a:r>
              <a:rPr sz="14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</a:t>
            </a:r>
            <a:r>
              <a:rPr sz="14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4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C2S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Cnam,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2021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3519" y="1115910"/>
            <a:ext cx="6550025" cy="793115"/>
            <a:chOff x="373519" y="1115910"/>
            <a:chExt cx="6550025" cy="793115"/>
          </a:xfrm>
        </p:grpSpPr>
        <p:sp>
          <p:nvSpPr>
            <p:cNvPr id="15" name="object 15"/>
            <p:cNvSpPr/>
            <p:nvPr/>
          </p:nvSpPr>
          <p:spPr>
            <a:xfrm>
              <a:off x="373519" y="1115910"/>
              <a:ext cx="6550025" cy="718820"/>
            </a:xfrm>
            <a:custGeom>
              <a:avLst/>
              <a:gdLst/>
              <a:ahLst/>
              <a:cxnLst/>
              <a:rect l="l" t="t" r="r" b="b"/>
              <a:pathLst>
                <a:path w="6550025" h="718819">
                  <a:moveTo>
                    <a:pt x="6549720" y="0"/>
                  </a:moveTo>
                  <a:lnTo>
                    <a:pt x="0" y="0"/>
                  </a:lnTo>
                  <a:lnTo>
                    <a:pt x="0" y="718400"/>
                  </a:lnTo>
                  <a:lnTo>
                    <a:pt x="6549720" y="718400"/>
                  </a:lnTo>
                  <a:lnTo>
                    <a:pt x="6549720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87278" y="1859089"/>
              <a:ext cx="479805" cy="495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0541" y="1859089"/>
              <a:ext cx="291045" cy="495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19851" y="1859089"/>
              <a:ext cx="272567" cy="495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32563" y="1859089"/>
              <a:ext cx="450532" cy="4955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87278" y="1980730"/>
            <a:ext cx="437006" cy="4955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40541" y="1980730"/>
            <a:ext cx="295541" cy="4955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19851" y="1980730"/>
            <a:ext cx="193725" cy="4955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32563" y="1980730"/>
            <a:ext cx="448271" cy="4955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87278" y="2102370"/>
            <a:ext cx="488822" cy="4955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40541" y="2102370"/>
            <a:ext cx="286537" cy="4955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19851" y="2102370"/>
            <a:ext cx="259054" cy="4955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132563" y="2102370"/>
            <a:ext cx="441515" cy="4955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87278" y="2224023"/>
            <a:ext cx="441515" cy="4955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40541" y="2224023"/>
            <a:ext cx="284276" cy="4955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519851" y="2224023"/>
            <a:ext cx="211747" cy="4955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132563" y="2224023"/>
            <a:ext cx="428002" cy="4955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87278" y="2345664"/>
            <a:ext cx="466293" cy="4955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40541" y="2345664"/>
            <a:ext cx="295541" cy="4955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519851" y="2345664"/>
            <a:ext cx="225259" cy="4955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132563" y="2345664"/>
            <a:ext cx="428002" cy="4955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287278" y="2467305"/>
            <a:ext cx="457288" cy="4955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940541" y="2467305"/>
            <a:ext cx="266255" cy="4955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519851" y="2467305"/>
            <a:ext cx="223011" cy="4955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132563" y="2467305"/>
            <a:ext cx="425742" cy="4955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287278" y="2588945"/>
            <a:ext cx="479805" cy="4955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940541" y="2588945"/>
            <a:ext cx="273024" cy="4955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519851" y="2588945"/>
            <a:ext cx="236524" cy="4955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132563" y="2588945"/>
            <a:ext cx="425742" cy="4955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87278" y="2710586"/>
            <a:ext cx="441515" cy="4955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40541" y="2710586"/>
            <a:ext cx="284276" cy="4955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132563" y="2710586"/>
            <a:ext cx="425742" cy="4955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519851" y="2710586"/>
            <a:ext cx="283832" cy="4955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287278" y="2832226"/>
            <a:ext cx="452780" cy="4955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940541" y="2832226"/>
            <a:ext cx="257251" cy="4955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519851" y="2832226"/>
            <a:ext cx="252298" cy="4955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132563" y="2832226"/>
            <a:ext cx="409981" cy="49555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4287278" y="2953867"/>
            <a:ext cx="2255520" cy="50165"/>
            <a:chOff x="4287278" y="2953867"/>
            <a:chExt cx="2255520" cy="50165"/>
          </a:xfrm>
        </p:grpSpPr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287278" y="2953867"/>
              <a:ext cx="450532" cy="495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40541" y="2953867"/>
              <a:ext cx="286537" cy="495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19851" y="2953867"/>
              <a:ext cx="259054" cy="4955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132563" y="2953867"/>
              <a:ext cx="409981" cy="49555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287278" y="3197161"/>
            <a:ext cx="261302" cy="49555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940541" y="3197161"/>
            <a:ext cx="110375" cy="49555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519851" y="3197161"/>
            <a:ext cx="137413" cy="4955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132563" y="3197161"/>
            <a:ext cx="216255" cy="49555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287278" y="3319360"/>
            <a:ext cx="236524" cy="4955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940541" y="3319360"/>
            <a:ext cx="150926" cy="49555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519851" y="3319360"/>
            <a:ext cx="150926" cy="49555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132563" y="3319360"/>
            <a:ext cx="213994" cy="49555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287278" y="3441001"/>
            <a:ext cx="272567" cy="49555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940541" y="3441001"/>
            <a:ext cx="146418" cy="49555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519851" y="3441001"/>
            <a:ext cx="101371" cy="49555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132563" y="3441001"/>
            <a:ext cx="211747" cy="4955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287278" y="3562641"/>
            <a:ext cx="218503" cy="49555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940541" y="3562641"/>
            <a:ext cx="150926" cy="49555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519851" y="3562641"/>
            <a:ext cx="162191" cy="49555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6132563" y="3562641"/>
            <a:ext cx="209499" cy="49555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4287278" y="3684295"/>
            <a:ext cx="281584" cy="49555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940541" y="3684295"/>
            <a:ext cx="121640" cy="49555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519851" y="3684295"/>
            <a:ext cx="96862" cy="49555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6132563" y="3684295"/>
            <a:ext cx="202742" cy="49555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4287278" y="3805935"/>
            <a:ext cx="250037" cy="49555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940541" y="3805935"/>
            <a:ext cx="94614" cy="49555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5519851" y="3805935"/>
            <a:ext cx="121640" cy="49555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287278" y="3927576"/>
            <a:ext cx="259054" cy="49555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6132563" y="3805935"/>
            <a:ext cx="200482" cy="49555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940541" y="3927576"/>
            <a:ext cx="121640" cy="49555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5519851" y="3927576"/>
            <a:ext cx="126149" cy="49555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6132563" y="3927576"/>
            <a:ext cx="191477" cy="49555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287278" y="4049217"/>
            <a:ext cx="256793" cy="49555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940541" y="4049217"/>
            <a:ext cx="110375" cy="49555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5519851" y="4049217"/>
            <a:ext cx="83350" cy="49555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132563" y="4049217"/>
            <a:ext cx="189217" cy="49555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4287278" y="4170857"/>
            <a:ext cx="229768" cy="49555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4940541" y="4170857"/>
            <a:ext cx="123901" cy="49555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519851" y="4170857"/>
            <a:ext cx="90106" cy="49555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132563" y="4170857"/>
            <a:ext cx="180212" cy="49555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287278" y="4292498"/>
            <a:ext cx="180212" cy="49555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4940541" y="4292498"/>
            <a:ext cx="65328" cy="49555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5519851" y="4292498"/>
            <a:ext cx="117132" cy="49555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6132563" y="4292498"/>
            <a:ext cx="119392" cy="49555"/>
          </a:xfrm>
          <a:prstGeom prst="rect">
            <a:avLst/>
          </a:prstGeom>
        </p:spPr>
      </p:pic>
      <p:sp>
        <p:nvSpPr>
          <p:cNvPr id="97" name="object 97"/>
          <p:cNvSpPr txBox="1"/>
          <p:nvPr/>
        </p:nvSpPr>
        <p:spPr>
          <a:xfrm>
            <a:off x="4292603" y="1475113"/>
            <a:ext cx="59372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 marR="5080" indent="-200660">
              <a:lnSpc>
                <a:spcPct val="109000"/>
              </a:lnSpc>
              <a:spcBef>
                <a:spcPts val="95"/>
              </a:spcBef>
            </a:pP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Moins</a:t>
            </a:r>
            <a:r>
              <a:rPr sz="8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8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18 </a:t>
            </a:r>
            <a:r>
              <a:rPr sz="800" b="1" spc="-1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ans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954954" y="1549099"/>
            <a:ext cx="109537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25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9</a:t>
            </a:r>
            <a:r>
              <a:rPr sz="8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    </a:t>
            </a:r>
            <a:r>
              <a:rPr sz="8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50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-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9</a:t>
            </a:r>
            <a:r>
              <a:rPr sz="8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74331" y="1821609"/>
            <a:ext cx="153543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Sud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30813" y="1817104"/>
            <a:ext cx="26416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282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698077" y="1817104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80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277380" y="1817104"/>
            <a:ext cx="81724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4840" algn="l"/>
              </a:tabLst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55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	48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705551" y="1817104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4331" y="1943252"/>
            <a:ext cx="160972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Montanou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698077" y="1938746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72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74331" y="2064895"/>
            <a:ext cx="1042669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Clou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Bouchet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698077" y="2060389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81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74331" y="2186535"/>
            <a:ext cx="130365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698077" y="2182031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73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74331" y="2308179"/>
            <a:ext cx="157797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698077" y="2303673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77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74331" y="2429822"/>
            <a:ext cx="124714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698077" y="2425316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76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74331" y="2551464"/>
            <a:ext cx="107696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698077" y="2546958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80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74331" y="2673106"/>
            <a:ext cx="151130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Manoeuvre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698077" y="2668600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73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74331" y="2794749"/>
            <a:ext cx="219964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Poitiers,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Saint-Benoît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Clos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Gauthier les Sables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698077" y="2790243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75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74331" y="2916390"/>
            <a:ext cx="188531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Basseau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Grande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Garenne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830813" y="1930637"/>
            <a:ext cx="264160" cy="11207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930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639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112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228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483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637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118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277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746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698077" y="2911886"/>
            <a:ext cx="205104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75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277380" y="1930637"/>
            <a:ext cx="205104" cy="11207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54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54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51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54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54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890097" y="1930637"/>
            <a:ext cx="205104" cy="11207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40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42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705551" y="1930637"/>
            <a:ext cx="205104" cy="11207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55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74331" y="3159676"/>
            <a:ext cx="61976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7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74331" y="3281880"/>
            <a:ext cx="117157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Rive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Gauche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74331" y="3403523"/>
            <a:ext cx="122047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74331" y="3525165"/>
            <a:ext cx="82296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74331" y="3646807"/>
            <a:ext cx="143256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Maubec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Citadelle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74331" y="3768450"/>
            <a:ext cx="114490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Beaudésert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74331" y="3890092"/>
            <a:ext cx="223202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Sainte-Livrade-sur-Lot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Bord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Du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Lot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74331" y="4011734"/>
            <a:ext cx="139827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Bègles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Paty</a:t>
            </a:r>
            <a:r>
              <a:rPr sz="7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Monmousseau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74331" y="4133377"/>
            <a:ext cx="191643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Lormont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Alpilles-Vincennes-Bois Fleuri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74331" y="4255019"/>
            <a:ext cx="121285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7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830813" y="3146498"/>
            <a:ext cx="264160" cy="12433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354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6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365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268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362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360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278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239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288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979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588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698077" y="3146498"/>
            <a:ext cx="205104" cy="12433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47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43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30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277380" y="3146498"/>
            <a:ext cx="205104" cy="12433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12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890097" y="3146498"/>
            <a:ext cx="205104" cy="12433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24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27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29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705551" y="3146498"/>
            <a:ext cx="205104" cy="12433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27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27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26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24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50">
              <a:latin typeface="Roboto"/>
              <a:cs typeface="Roboto"/>
            </a:endParaRPr>
          </a:p>
        </p:txBody>
      </p:sp>
      <p:graphicFrame>
        <p:nvGraphicFramePr>
          <p:cNvPr id="141" name="object 141"/>
          <p:cNvGraphicFramePr>
            <a:graphicFrameLocks noGrp="1"/>
          </p:cNvGraphicFramePr>
          <p:nvPr/>
        </p:nvGraphicFramePr>
        <p:xfrm>
          <a:off x="369011" y="4382604"/>
          <a:ext cx="6548118" cy="364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646">
                <a:tc>
                  <a:txBody>
                    <a:bodyPr/>
                    <a:lstStyle/>
                    <a:p>
                      <a:pPr marL="13335">
                        <a:lnSpc>
                          <a:spcPts val="825"/>
                        </a:lnSpc>
                        <a:spcBef>
                          <a:spcPts val="30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5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r>
                        <a:rPr sz="75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(estimé)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3530" algn="r">
                        <a:lnSpc>
                          <a:spcPts val="860"/>
                        </a:lnSpc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77</a:t>
                      </a:r>
                      <a:r>
                        <a:rPr sz="75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53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87960" algn="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60,1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36,3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31,3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39,3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27">
                <a:tc>
                  <a:txBody>
                    <a:bodyPr/>
                    <a:lstStyle/>
                    <a:p>
                      <a:pPr marL="13335">
                        <a:lnSpc>
                          <a:spcPts val="825"/>
                        </a:lnSpc>
                        <a:spcBef>
                          <a:spcPts val="30"/>
                        </a:spcBef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5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2895" algn="r">
                        <a:lnSpc>
                          <a:spcPts val="860"/>
                        </a:lnSpc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75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75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87960" algn="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48,0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29,9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26,8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32,6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46">
                <a:tc>
                  <a:txBody>
                    <a:bodyPr/>
                    <a:lstStyle/>
                    <a:p>
                      <a:pPr marL="13335">
                        <a:lnSpc>
                          <a:spcPts val="825"/>
                        </a:lnSpc>
                        <a:spcBef>
                          <a:spcPts val="30"/>
                        </a:spcBef>
                      </a:pP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5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5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75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75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381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ts val="860"/>
                        </a:lnSpc>
                      </a:pP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75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919</a:t>
                      </a:r>
                      <a:r>
                        <a:rPr sz="750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816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ts val="860"/>
                        </a:lnSpc>
                      </a:pP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21,0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860"/>
                        </a:lnSpc>
                      </a:pP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11,7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860"/>
                        </a:lnSpc>
                      </a:pPr>
                      <a:r>
                        <a:rPr sz="7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9,4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860"/>
                        </a:lnSpc>
                      </a:pP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11,7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2" name="object 142"/>
          <p:cNvSpPr txBox="1"/>
          <p:nvPr/>
        </p:nvSpPr>
        <p:spPr>
          <a:xfrm>
            <a:off x="3574012" y="2920895"/>
            <a:ext cx="153035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50" spc="25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45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620414" y="1380093"/>
            <a:ext cx="50292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549231" y="1243105"/>
            <a:ext cx="529590" cy="424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9000"/>
              </a:lnSpc>
              <a:spcBef>
                <a:spcPts val="95"/>
              </a:spcBef>
            </a:pP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Pop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u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l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tion  couverte 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 par</a:t>
            </a:r>
            <a:r>
              <a:rPr sz="8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8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C2S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653026" y="1103470"/>
            <a:ext cx="1878964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6925" marR="5080" indent="-784860">
              <a:lnSpc>
                <a:spcPct val="109000"/>
              </a:lnSpc>
              <a:spcBef>
                <a:spcPts val="95"/>
              </a:spcBef>
            </a:pP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Taux de 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couverture 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des assurés sociaux </a:t>
            </a:r>
            <a:r>
              <a:rPr sz="800" b="1" spc="-1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(en</a:t>
            </a:r>
            <a:r>
              <a:rPr sz="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59994" y="2070836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59994" y="2192477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16"/>
                </a:lnTo>
                <a:lnTo>
                  <a:pt x="3003702" y="9016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59994" y="2314130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59994" y="2435771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59994" y="2557398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16"/>
                </a:lnTo>
                <a:lnTo>
                  <a:pt x="3003702" y="9016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9994" y="2679052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59994" y="2800693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59994" y="2922333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16"/>
                </a:lnTo>
                <a:lnTo>
                  <a:pt x="3003702" y="9016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9994" y="1413065"/>
            <a:ext cx="6563359" cy="545465"/>
          </a:xfrm>
          <a:custGeom>
            <a:avLst/>
            <a:gdLst/>
            <a:ahLst/>
            <a:cxnLst/>
            <a:rect l="l" t="t" r="r" b="b"/>
            <a:pathLst>
              <a:path w="6563359" h="545464">
                <a:moveTo>
                  <a:pt x="3003702" y="536143"/>
                </a:moveTo>
                <a:lnTo>
                  <a:pt x="0" y="536143"/>
                </a:lnTo>
                <a:lnTo>
                  <a:pt x="0" y="545147"/>
                </a:lnTo>
                <a:lnTo>
                  <a:pt x="3003702" y="545147"/>
                </a:lnTo>
                <a:lnTo>
                  <a:pt x="3003702" y="536143"/>
                </a:lnTo>
                <a:close/>
              </a:path>
              <a:path w="6563359" h="545464">
                <a:moveTo>
                  <a:pt x="6563246" y="0"/>
                </a:moveTo>
                <a:lnTo>
                  <a:pt x="3900246" y="0"/>
                </a:lnTo>
                <a:lnTo>
                  <a:pt x="3900246" y="9004"/>
                </a:lnTo>
                <a:lnTo>
                  <a:pt x="6563246" y="9004"/>
                </a:lnTo>
                <a:lnTo>
                  <a:pt x="6563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9994" y="3043986"/>
            <a:ext cx="6563359" cy="9525"/>
          </a:xfrm>
          <a:custGeom>
            <a:avLst/>
            <a:gdLst/>
            <a:ahLst/>
            <a:cxnLst/>
            <a:rect l="l" t="t" r="r" b="b"/>
            <a:pathLst>
              <a:path w="6563359" h="9525">
                <a:moveTo>
                  <a:pt x="6563246" y="0"/>
                </a:moveTo>
                <a:lnTo>
                  <a:pt x="3003702" y="0"/>
                </a:ln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6563246" y="9004"/>
                </a:lnTo>
                <a:lnTo>
                  <a:pt x="6563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6154971" y="1549099"/>
            <a:ext cx="701675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7780" algn="ctr">
              <a:lnSpc>
                <a:spcPts val="900"/>
              </a:lnSpc>
              <a:spcBef>
                <a:spcPts val="114"/>
              </a:spcBef>
            </a:pP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Total</a:t>
            </a:r>
            <a:endParaRPr sz="800">
              <a:latin typeface="Roboto"/>
              <a:cs typeface="Roboto"/>
            </a:endParaRPr>
          </a:p>
          <a:p>
            <a:pPr algn="ctr">
              <a:lnSpc>
                <a:spcPts val="840"/>
              </a:lnSpc>
            </a:pPr>
            <a:r>
              <a:rPr sz="750" i="1" spc="-5" dirty="0">
                <a:solidFill>
                  <a:srgbClr val="FFFFFF"/>
                </a:solidFill>
                <a:latin typeface="Roboto"/>
                <a:cs typeface="Roboto"/>
              </a:rPr>
              <a:t>(tri</a:t>
            </a:r>
            <a:r>
              <a:rPr sz="750" i="1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i="1" spc="-5" dirty="0">
                <a:solidFill>
                  <a:srgbClr val="FFFFFF"/>
                </a:solidFill>
                <a:latin typeface="Roboto"/>
                <a:cs typeface="Roboto"/>
              </a:rPr>
              <a:t>décroissant)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359994" y="3287267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59994" y="3409467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9994" y="3531120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59994" y="3652748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9994" y="3774389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16"/>
                </a:lnTo>
                <a:lnTo>
                  <a:pt x="3003702" y="9016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9994" y="3896042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9994" y="4017683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9994" y="4139310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16"/>
                </a:lnTo>
                <a:lnTo>
                  <a:pt x="3003702" y="9016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9994" y="4260964"/>
            <a:ext cx="3004185" cy="9525"/>
          </a:xfrm>
          <a:custGeom>
            <a:avLst/>
            <a:gdLst/>
            <a:ahLst/>
            <a:cxnLst/>
            <a:rect l="l" t="t" r="r" b="b"/>
            <a:pathLst>
              <a:path w="3004185" h="9525">
                <a:moveTo>
                  <a:pt x="3003702" y="0"/>
                </a:moveTo>
                <a:lnTo>
                  <a:pt x="0" y="0"/>
                </a:lnTo>
                <a:lnTo>
                  <a:pt x="0" y="9004"/>
                </a:lnTo>
                <a:lnTo>
                  <a:pt x="3003702" y="9004"/>
                </a:lnTo>
                <a:lnTo>
                  <a:pt x="300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398299" y="4958365"/>
            <a:ext cx="9972040" cy="14173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59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Complémentaire</a:t>
            </a:r>
            <a:r>
              <a:rPr sz="1600" spc="-25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Santé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Solidaire</a:t>
            </a:r>
            <a:r>
              <a:rPr sz="1600" spc="-25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(C2S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600" spc="-25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CSS)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aremplacé</a:t>
            </a:r>
            <a:r>
              <a:rPr sz="1600" spc="-25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Couverture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Maladie</a:t>
            </a:r>
            <a:r>
              <a:rPr sz="1600" spc="-25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Universelle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600" spc="-25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Complémentaire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(Cmuc)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600" spc="-20" dirty="0">
                <a:solidFill>
                  <a:srgbClr val="231F20"/>
                </a:solidFill>
                <a:latin typeface="Roboto"/>
                <a:cs typeface="Roboto"/>
              </a:rPr>
              <a:t>l’Aide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paiement d’une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Complémentaire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Santé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(Acs) le 1er </a:t>
            </a:r>
            <a:r>
              <a:rPr sz="1600" spc="-10" dirty="0" err="1">
                <a:solidFill>
                  <a:srgbClr val="231F20"/>
                </a:solidFill>
                <a:latin typeface="Roboto"/>
                <a:cs typeface="Roboto"/>
              </a:rPr>
              <a:t>novembre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lang="fr-FR" sz="1600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.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Son objectif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reste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même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aider 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personnes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aux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ressources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modestes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leurs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dépenses 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santé.</a:t>
            </a:r>
            <a:endParaRPr sz="16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 dirty="0">
              <a:latin typeface="Roboto"/>
              <a:cs typeface="Roboto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enfants et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adolescents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sont le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plus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fréquemment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bénéficiaires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C2S.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43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Fragilité</a:t>
            </a:r>
            <a:r>
              <a:rPr sz="16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et</a:t>
            </a:r>
            <a:r>
              <a:rPr sz="16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pauvreté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76" name="object 176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36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77" name="object 17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433654" y="770928"/>
            <a:ext cx="9983470" cy="6413500"/>
          </a:xfrm>
          <a:custGeom>
            <a:avLst/>
            <a:gdLst/>
            <a:ahLst/>
            <a:cxnLst/>
            <a:rect l="l" t="t" r="r" b="b"/>
            <a:pathLst>
              <a:path w="9983470" h="6413500">
                <a:moveTo>
                  <a:pt x="0" y="6413042"/>
                </a:moveTo>
                <a:lnTo>
                  <a:pt x="9982936" y="6413042"/>
                </a:lnTo>
                <a:lnTo>
                  <a:pt x="9982936" y="0"/>
                </a:lnTo>
                <a:lnTo>
                  <a:pt x="0" y="0"/>
                </a:lnTo>
                <a:lnTo>
                  <a:pt x="0" y="6413042"/>
                </a:lnTo>
                <a:close/>
              </a:path>
            </a:pathLst>
          </a:custGeom>
          <a:ln w="190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1429" y="426870"/>
            <a:ext cx="9933940" cy="664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Deux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indices pour observer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fragilité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 mineurs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 jeunes dans les quartiers prioritaires</a:t>
            </a:r>
            <a:endParaRPr sz="1400">
              <a:latin typeface="Roboto"/>
              <a:cs typeface="Roboto"/>
            </a:endParaRPr>
          </a:p>
          <a:p>
            <a:pPr marL="103505">
              <a:lnSpc>
                <a:spcPct val="100000"/>
              </a:lnSpc>
              <a:spcBef>
                <a:spcPts val="1245"/>
              </a:spcBef>
            </a:pPr>
            <a:r>
              <a:rPr sz="13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Indice</a:t>
            </a:r>
            <a:r>
              <a:rPr sz="1300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de</a:t>
            </a:r>
            <a:r>
              <a:rPr sz="1300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vulnérabilité</a:t>
            </a:r>
            <a:r>
              <a:rPr sz="13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des</a:t>
            </a:r>
            <a:r>
              <a:rPr sz="1300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mineurs</a:t>
            </a:r>
            <a:r>
              <a:rPr sz="13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©Compas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13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Roboto"/>
              <a:cs typeface="Roboto"/>
            </a:endParaRPr>
          </a:p>
          <a:p>
            <a:pPr marL="103505" marR="5715">
              <a:lnSpc>
                <a:spcPts val="1400"/>
              </a:lnSpc>
            </a:pP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Afin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mieux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appréhender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besoins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mineurs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compléter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cette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analyse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sur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parcours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éducatifs,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Compas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travaillé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sur 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création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d’un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« indice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vulnérabilité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des mineurs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».</a:t>
            </a:r>
            <a:endParaRPr sz="13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Roboto"/>
              <a:cs typeface="Roboto"/>
            </a:endParaRPr>
          </a:p>
          <a:p>
            <a:pPr marL="103505" marR="8255">
              <a:lnSpc>
                <a:spcPts val="1400"/>
              </a:lnSpc>
            </a:pP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Nous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considérons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qu’un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enfant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vulnérable,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pourrait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potentiellement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avoir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besoin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d’un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soutien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scolaire,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dès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lors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qu’il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cumule</a:t>
            </a:r>
            <a:r>
              <a:rPr sz="13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13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ces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8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facteurs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 risques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: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80"/>
              </a:lnSpc>
              <a:spcBef>
                <a:spcPts val="1220"/>
              </a:spcBef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dans une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famille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avec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au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un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parent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se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déclarant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au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chômage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ou occupant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un emploi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précaire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au sein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d’une famille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où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« tous les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parents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»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ont un bas niveau de formation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(BEPC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ou DNB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au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plus)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une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famille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aucun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adulte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actif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en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emploi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appartement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locatif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privé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immeuble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ancien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logement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social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une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famille monoparentale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 une famille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nombreuse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(3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enfants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ou plus)</a:t>
            </a:r>
            <a:endParaRPr sz="1300">
              <a:latin typeface="Roboto"/>
              <a:cs typeface="Roboto"/>
            </a:endParaRPr>
          </a:p>
          <a:p>
            <a:pPr marL="144780">
              <a:lnSpc>
                <a:spcPts val="1480"/>
              </a:lnSpc>
            </a:pP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-Vivre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logement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sur-peuplé</a:t>
            </a:r>
            <a:endParaRPr sz="1300">
              <a:latin typeface="Roboto"/>
              <a:cs typeface="Roboto"/>
            </a:endParaRPr>
          </a:p>
          <a:p>
            <a:pPr marL="103505">
              <a:lnSpc>
                <a:spcPct val="100000"/>
              </a:lnSpc>
              <a:spcBef>
                <a:spcPts val="1240"/>
              </a:spcBef>
            </a:pPr>
            <a:r>
              <a:rPr sz="13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Indice</a:t>
            </a:r>
            <a:r>
              <a:rPr sz="13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de</a:t>
            </a:r>
            <a:r>
              <a:rPr sz="13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fragilité des</a:t>
            </a:r>
            <a:r>
              <a:rPr sz="13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jeunes</a:t>
            </a:r>
            <a:r>
              <a:rPr sz="13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de</a:t>
            </a:r>
            <a:r>
              <a:rPr sz="13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15-24</a:t>
            </a:r>
            <a:r>
              <a:rPr sz="13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ans</a:t>
            </a:r>
            <a:r>
              <a:rPr sz="13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non</a:t>
            </a:r>
            <a:r>
              <a:rPr sz="13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3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scolarisés</a:t>
            </a:r>
            <a:r>
              <a:rPr sz="13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©Compas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13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Roboto"/>
              <a:cs typeface="Roboto"/>
            </a:endParaRPr>
          </a:p>
          <a:p>
            <a:pPr marL="103505" marR="5080">
              <a:lnSpc>
                <a:spcPts val="1400"/>
              </a:lnSpc>
            </a:pP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Les 15-24 ans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non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scolarisés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rencontrent fréquemment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l’un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ou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l’autre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 ces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critères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ci-dessous.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fragilité n’apparaît pas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lorsqu’un </a:t>
            </a:r>
            <a:r>
              <a:rPr sz="1300" spc="-3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seul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facteur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est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rempli,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mais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sitôt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qu’ils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se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cumulent.</a:t>
            </a:r>
            <a:endParaRPr sz="1300">
              <a:latin typeface="Roboto"/>
              <a:cs typeface="Roboto"/>
            </a:endParaRPr>
          </a:p>
          <a:p>
            <a:pPr marL="103505">
              <a:lnSpc>
                <a:spcPct val="100000"/>
              </a:lnSpc>
              <a:spcBef>
                <a:spcPts val="1220"/>
              </a:spcBef>
            </a:pP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Nous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considérons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cumul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d’au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4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10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facteurs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 fragilité</a:t>
            </a:r>
            <a:r>
              <a:rPr sz="13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pour déterminer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fragilité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jeunes adultes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non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scolarisés :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80"/>
              </a:lnSpc>
              <a:spcBef>
                <a:spcPts val="1240"/>
              </a:spcBef>
              <a:buChar char="-"/>
              <a:tabLst>
                <a:tab pos="219710" algn="l"/>
              </a:tabLst>
            </a:pP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avoir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diplôme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Être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emploi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précaire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Être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immigré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nationalité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étrangère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Avoir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moins un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enfant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charge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 une famille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monoparentale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(en tant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qu’adulte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enfant de cette famille)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3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logement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sur-peuplé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Être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inactif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ou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recherche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d’un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emploi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Travailler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temps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partiel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dans un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logement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précaire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ou hors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logement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ordinaire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00"/>
              </a:lnSpc>
              <a:buChar char="-"/>
              <a:tabLst>
                <a:tab pos="219710" algn="l"/>
              </a:tabLst>
            </a:pP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Vivre</a:t>
            </a:r>
            <a:r>
              <a:rPr sz="13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ménage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Roboto"/>
                <a:cs typeface="Roboto"/>
              </a:rPr>
              <a:t>voiture</a:t>
            </a:r>
            <a:endParaRPr sz="1300">
              <a:latin typeface="Roboto"/>
              <a:cs typeface="Roboto"/>
            </a:endParaRPr>
          </a:p>
          <a:p>
            <a:pPr marL="219075" indent="-116205">
              <a:lnSpc>
                <a:spcPts val="1480"/>
              </a:lnSpc>
              <a:buChar char="-"/>
              <a:tabLst>
                <a:tab pos="219710" algn="l"/>
              </a:tabLst>
            </a:pP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Originaire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3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Roboto"/>
                <a:cs typeface="Roboto"/>
              </a:rPr>
              <a:t>DROM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43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Fragilité</a:t>
            </a:r>
            <a:r>
              <a:rPr sz="16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et</a:t>
            </a:r>
            <a:r>
              <a:rPr sz="16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pauvreté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37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423667"/>
            <a:ext cx="78174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Quelle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précarité/fragilité rencontrent les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jeunes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0552" y="943203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7543" y="1920945"/>
            <a:ext cx="3923029" cy="5797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r>
              <a:rPr sz="14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vulnérabilité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mineurs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Sou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16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fichiers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2008-2018 - </a:t>
            </a:r>
            <a:r>
              <a:rPr sz="1000" i="1" spc="-4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raitement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 ©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Compas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5031" y="2644698"/>
            <a:ext cx="4886960" cy="2157730"/>
            <a:chOff x="375031" y="2644698"/>
            <a:chExt cx="4886960" cy="2157730"/>
          </a:xfrm>
        </p:grpSpPr>
        <p:sp>
          <p:nvSpPr>
            <p:cNvPr id="17" name="object 17"/>
            <p:cNvSpPr/>
            <p:nvPr/>
          </p:nvSpPr>
          <p:spPr>
            <a:xfrm>
              <a:off x="375031" y="2644698"/>
              <a:ext cx="4886960" cy="960119"/>
            </a:xfrm>
            <a:custGeom>
              <a:avLst/>
              <a:gdLst/>
              <a:ahLst/>
              <a:cxnLst/>
              <a:rect l="l" t="t" r="r" b="b"/>
              <a:pathLst>
                <a:path w="4886960" h="960120">
                  <a:moveTo>
                    <a:pt x="4886833" y="0"/>
                  </a:moveTo>
                  <a:lnTo>
                    <a:pt x="0" y="0"/>
                  </a:lnTo>
                  <a:lnTo>
                    <a:pt x="0" y="959967"/>
                  </a:lnTo>
                  <a:lnTo>
                    <a:pt x="4886833" y="959967"/>
                  </a:lnTo>
                  <a:lnTo>
                    <a:pt x="4886833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4747" y="3617848"/>
              <a:ext cx="365442" cy="814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4938" y="3617848"/>
              <a:ext cx="92252" cy="8147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56544" y="3603472"/>
              <a:ext cx="8890" cy="84455"/>
            </a:xfrm>
            <a:custGeom>
              <a:avLst/>
              <a:gdLst/>
              <a:ahLst/>
              <a:cxnLst/>
              <a:rect l="l" t="t" r="r" b="b"/>
              <a:pathLst>
                <a:path w="8889" h="84454">
                  <a:moveTo>
                    <a:pt x="8394" y="59918"/>
                  </a:moveTo>
                  <a:lnTo>
                    <a:pt x="0" y="59918"/>
                  </a:lnTo>
                  <a:lnTo>
                    <a:pt x="0" y="83870"/>
                  </a:lnTo>
                  <a:lnTo>
                    <a:pt x="8394" y="83870"/>
                  </a:lnTo>
                  <a:lnTo>
                    <a:pt x="8394" y="59918"/>
                  </a:lnTo>
                  <a:close/>
                </a:path>
                <a:path w="8889" h="84454">
                  <a:moveTo>
                    <a:pt x="8394" y="27559"/>
                  </a:moveTo>
                  <a:lnTo>
                    <a:pt x="0" y="27559"/>
                  </a:lnTo>
                  <a:lnTo>
                    <a:pt x="0" y="51523"/>
                  </a:lnTo>
                  <a:lnTo>
                    <a:pt x="8394" y="51523"/>
                  </a:lnTo>
                  <a:lnTo>
                    <a:pt x="8394" y="27559"/>
                  </a:lnTo>
                  <a:close/>
                </a:path>
                <a:path w="8889" h="84454">
                  <a:moveTo>
                    <a:pt x="8394" y="0"/>
                  </a:moveTo>
                  <a:lnTo>
                    <a:pt x="0" y="0"/>
                  </a:lnTo>
                  <a:lnTo>
                    <a:pt x="0" y="19177"/>
                  </a:lnTo>
                  <a:lnTo>
                    <a:pt x="8394" y="19177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4747" y="3737673"/>
              <a:ext cx="359448" cy="814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56544" y="3695725"/>
              <a:ext cx="398043" cy="1234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656544" y="3728084"/>
              <a:ext cx="8890" cy="115570"/>
            </a:xfrm>
            <a:custGeom>
              <a:avLst/>
              <a:gdLst/>
              <a:ahLst/>
              <a:cxnLst/>
              <a:rect l="l" t="t" r="r" b="b"/>
              <a:pathLst>
                <a:path w="8889" h="115570">
                  <a:moveTo>
                    <a:pt x="8394" y="97040"/>
                  </a:moveTo>
                  <a:lnTo>
                    <a:pt x="0" y="97040"/>
                  </a:lnTo>
                  <a:lnTo>
                    <a:pt x="0" y="115023"/>
                  </a:lnTo>
                  <a:lnTo>
                    <a:pt x="8394" y="115023"/>
                  </a:lnTo>
                  <a:lnTo>
                    <a:pt x="8394" y="97040"/>
                  </a:lnTo>
                  <a:close/>
                </a:path>
                <a:path w="8889" h="115570">
                  <a:moveTo>
                    <a:pt x="8394" y="64693"/>
                  </a:moveTo>
                  <a:lnTo>
                    <a:pt x="0" y="64693"/>
                  </a:lnTo>
                  <a:lnTo>
                    <a:pt x="0" y="88658"/>
                  </a:lnTo>
                  <a:lnTo>
                    <a:pt x="8394" y="88658"/>
                  </a:lnTo>
                  <a:lnTo>
                    <a:pt x="8394" y="64693"/>
                  </a:lnTo>
                  <a:close/>
                </a:path>
                <a:path w="8889" h="115570">
                  <a:moveTo>
                    <a:pt x="8394" y="32359"/>
                  </a:moveTo>
                  <a:lnTo>
                    <a:pt x="0" y="32359"/>
                  </a:lnTo>
                  <a:lnTo>
                    <a:pt x="0" y="56311"/>
                  </a:lnTo>
                  <a:lnTo>
                    <a:pt x="8394" y="56311"/>
                  </a:lnTo>
                  <a:lnTo>
                    <a:pt x="8394" y="32359"/>
                  </a:lnTo>
                  <a:close/>
                </a:path>
                <a:path w="8889" h="115570">
                  <a:moveTo>
                    <a:pt x="8394" y="0"/>
                  </a:moveTo>
                  <a:lnTo>
                    <a:pt x="0" y="0"/>
                  </a:lnTo>
                  <a:lnTo>
                    <a:pt x="0" y="23964"/>
                  </a:lnTo>
                  <a:lnTo>
                    <a:pt x="8394" y="239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4747" y="3857548"/>
              <a:ext cx="358254" cy="817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64938" y="3857548"/>
              <a:ext cx="53911" cy="817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656544" y="3843108"/>
              <a:ext cx="8890" cy="120650"/>
            </a:xfrm>
            <a:custGeom>
              <a:avLst/>
              <a:gdLst/>
              <a:ahLst/>
              <a:cxnLst/>
              <a:rect l="l" t="t" r="r" b="b"/>
              <a:pathLst>
                <a:path w="8889" h="120650">
                  <a:moveTo>
                    <a:pt x="8394" y="111721"/>
                  </a:moveTo>
                  <a:lnTo>
                    <a:pt x="0" y="111721"/>
                  </a:lnTo>
                  <a:lnTo>
                    <a:pt x="0" y="120116"/>
                  </a:lnTo>
                  <a:lnTo>
                    <a:pt x="8394" y="120116"/>
                  </a:lnTo>
                  <a:lnTo>
                    <a:pt x="8394" y="111721"/>
                  </a:lnTo>
                  <a:close/>
                </a:path>
                <a:path w="8889" h="120650">
                  <a:moveTo>
                    <a:pt x="8394" y="79387"/>
                  </a:moveTo>
                  <a:lnTo>
                    <a:pt x="0" y="79387"/>
                  </a:lnTo>
                  <a:lnTo>
                    <a:pt x="0" y="103339"/>
                  </a:lnTo>
                  <a:lnTo>
                    <a:pt x="8394" y="103339"/>
                  </a:lnTo>
                  <a:lnTo>
                    <a:pt x="8394" y="79387"/>
                  </a:lnTo>
                  <a:close/>
                </a:path>
                <a:path w="8889" h="120650">
                  <a:moveTo>
                    <a:pt x="8394" y="47028"/>
                  </a:moveTo>
                  <a:lnTo>
                    <a:pt x="0" y="47028"/>
                  </a:lnTo>
                  <a:lnTo>
                    <a:pt x="0" y="70993"/>
                  </a:lnTo>
                  <a:lnTo>
                    <a:pt x="8394" y="70993"/>
                  </a:lnTo>
                  <a:lnTo>
                    <a:pt x="8394" y="47028"/>
                  </a:lnTo>
                  <a:close/>
                </a:path>
                <a:path w="8889" h="120650">
                  <a:moveTo>
                    <a:pt x="8394" y="14439"/>
                  </a:moveTo>
                  <a:lnTo>
                    <a:pt x="0" y="14439"/>
                  </a:lnTo>
                  <a:lnTo>
                    <a:pt x="0" y="38633"/>
                  </a:lnTo>
                  <a:lnTo>
                    <a:pt x="8394" y="38633"/>
                  </a:lnTo>
                  <a:lnTo>
                    <a:pt x="8394" y="14439"/>
                  </a:lnTo>
                  <a:close/>
                </a:path>
                <a:path w="8889" h="120650">
                  <a:moveTo>
                    <a:pt x="8394" y="0"/>
                  </a:moveTo>
                  <a:lnTo>
                    <a:pt x="0" y="0"/>
                  </a:lnTo>
                  <a:lnTo>
                    <a:pt x="0" y="5981"/>
                  </a:lnTo>
                  <a:lnTo>
                    <a:pt x="8394" y="5981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44747" y="3977601"/>
              <a:ext cx="346265" cy="814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64938" y="3977601"/>
              <a:ext cx="144018" cy="8147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656544" y="3963225"/>
              <a:ext cx="8890" cy="80645"/>
            </a:xfrm>
            <a:custGeom>
              <a:avLst/>
              <a:gdLst/>
              <a:ahLst/>
              <a:cxnLst/>
              <a:rect l="l" t="t" r="r" b="b"/>
              <a:pathLst>
                <a:path w="8889" h="80645">
                  <a:moveTo>
                    <a:pt x="8394" y="56324"/>
                  </a:moveTo>
                  <a:lnTo>
                    <a:pt x="0" y="56324"/>
                  </a:lnTo>
                  <a:lnTo>
                    <a:pt x="0" y="80276"/>
                  </a:lnTo>
                  <a:lnTo>
                    <a:pt x="8394" y="80276"/>
                  </a:lnTo>
                  <a:lnTo>
                    <a:pt x="8394" y="56324"/>
                  </a:lnTo>
                  <a:close/>
                </a:path>
                <a:path w="8889" h="80645">
                  <a:moveTo>
                    <a:pt x="8394" y="23964"/>
                  </a:moveTo>
                  <a:lnTo>
                    <a:pt x="0" y="23964"/>
                  </a:lnTo>
                  <a:lnTo>
                    <a:pt x="0" y="47929"/>
                  </a:lnTo>
                  <a:lnTo>
                    <a:pt x="8394" y="47929"/>
                  </a:lnTo>
                  <a:lnTo>
                    <a:pt x="8394" y="23964"/>
                  </a:lnTo>
                  <a:close/>
                </a:path>
                <a:path w="8889" h="80645">
                  <a:moveTo>
                    <a:pt x="8394" y="0"/>
                  </a:moveTo>
                  <a:lnTo>
                    <a:pt x="0" y="0"/>
                  </a:lnTo>
                  <a:lnTo>
                    <a:pt x="0" y="15570"/>
                  </a:lnTo>
                  <a:lnTo>
                    <a:pt x="8394" y="15570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44747" y="4097426"/>
              <a:ext cx="333095" cy="814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56544" y="4051896"/>
              <a:ext cx="248272" cy="12699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56544" y="4084230"/>
              <a:ext cx="8890" cy="88900"/>
            </a:xfrm>
            <a:custGeom>
              <a:avLst/>
              <a:gdLst/>
              <a:ahLst/>
              <a:cxnLst/>
              <a:rect l="l" t="t" r="r" b="b"/>
              <a:pathLst>
                <a:path w="8889" h="88900">
                  <a:moveTo>
                    <a:pt x="8394" y="64719"/>
                  </a:moveTo>
                  <a:lnTo>
                    <a:pt x="0" y="64719"/>
                  </a:lnTo>
                  <a:lnTo>
                    <a:pt x="0" y="88671"/>
                  </a:lnTo>
                  <a:lnTo>
                    <a:pt x="8394" y="88671"/>
                  </a:lnTo>
                  <a:lnTo>
                    <a:pt x="8394" y="64719"/>
                  </a:lnTo>
                  <a:close/>
                </a:path>
                <a:path w="8889" h="88900">
                  <a:moveTo>
                    <a:pt x="8394" y="32346"/>
                  </a:moveTo>
                  <a:lnTo>
                    <a:pt x="0" y="32346"/>
                  </a:lnTo>
                  <a:lnTo>
                    <a:pt x="0" y="56311"/>
                  </a:lnTo>
                  <a:lnTo>
                    <a:pt x="8394" y="56311"/>
                  </a:lnTo>
                  <a:lnTo>
                    <a:pt x="8394" y="32346"/>
                  </a:lnTo>
                  <a:close/>
                </a:path>
                <a:path w="8889" h="88900">
                  <a:moveTo>
                    <a:pt x="8394" y="0"/>
                  </a:moveTo>
                  <a:lnTo>
                    <a:pt x="0" y="0"/>
                  </a:lnTo>
                  <a:lnTo>
                    <a:pt x="0" y="23964"/>
                  </a:lnTo>
                  <a:lnTo>
                    <a:pt x="8394" y="239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44747" y="4217238"/>
              <a:ext cx="330695" cy="814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56544" y="4181284"/>
              <a:ext cx="420801" cy="11742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656544" y="4202848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8394" y="107848"/>
                  </a:moveTo>
                  <a:lnTo>
                    <a:pt x="0" y="107848"/>
                  </a:lnTo>
                  <a:lnTo>
                    <a:pt x="0" y="119824"/>
                  </a:lnTo>
                  <a:lnTo>
                    <a:pt x="8394" y="119824"/>
                  </a:lnTo>
                  <a:lnTo>
                    <a:pt x="8394" y="107848"/>
                  </a:lnTo>
                  <a:close/>
                </a:path>
                <a:path w="8889" h="120014">
                  <a:moveTo>
                    <a:pt x="8394" y="75488"/>
                  </a:moveTo>
                  <a:lnTo>
                    <a:pt x="0" y="75488"/>
                  </a:lnTo>
                  <a:lnTo>
                    <a:pt x="0" y="99453"/>
                  </a:lnTo>
                  <a:lnTo>
                    <a:pt x="8394" y="99453"/>
                  </a:lnTo>
                  <a:lnTo>
                    <a:pt x="8394" y="75488"/>
                  </a:lnTo>
                  <a:close/>
                </a:path>
                <a:path w="8889" h="120014">
                  <a:moveTo>
                    <a:pt x="8394" y="43141"/>
                  </a:moveTo>
                  <a:lnTo>
                    <a:pt x="0" y="43141"/>
                  </a:lnTo>
                  <a:lnTo>
                    <a:pt x="0" y="67094"/>
                  </a:lnTo>
                  <a:lnTo>
                    <a:pt x="8394" y="67094"/>
                  </a:lnTo>
                  <a:lnTo>
                    <a:pt x="8394" y="43141"/>
                  </a:lnTo>
                  <a:close/>
                </a:path>
                <a:path w="8889" h="120014">
                  <a:moveTo>
                    <a:pt x="8394" y="10782"/>
                  </a:moveTo>
                  <a:lnTo>
                    <a:pt x="0" y="10782"/>
                  </a:lnTo>
                  <a:lnTo>
                    <a:pt x="0" y="34747"/>
                  </a:lnTo>
                  <a:lnTo>
                    <a:pt x="8394" y="34747"/>
                  </a:lnTo>
                  <a:lnTo>
                    <a:pt x="8394" y="10782"/>
                  </a:lnTo>
                  <a:close/>
                </a:path>
                <a:path w="8889" h="120014">
                  <a:moveTo>
                    <a:pt x="8394" y="0"/>
                  </a:moveTo>
                  <a:lnTo>
                    <a:pt x="0" y="0"/>
                  </a:lnTo>
                  <a:lnTo>
                    <a:pt x="0" y="2400"/>
                  </a:lnTo>
                  <a:lnTo>
                    <a:pt x="8394" y="2400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44747" y="4337050"/>
              <a:ext cx="328295" cy="8147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64938" y="4337050"/>
              <a:ext cx="338124" cy="8147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656544" y="4322673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8394" y="117436"/>
                  </a:moveTo>
                  <a:lnTo>
                    <a:pt x="0" y="117436"/>
                  </a:lnTo>
                  <a:lnTo>
                    <a:pt x="0" y="119811"/>
                  </a:lnTo>
                  <a:lnTo>
                    <a:pt x="8394" y="119811"/>
                  </a:lnTo>
                  <a:lnTo>
                    <a:pt x="8394" y="117436"/>
                  </a:lnTo>
                  <a:close/>
                </a:path>
                <a:path w="8889" h="120014">
                  <a:moveTo>
                    <a:pt x="8394" y="85064"/>
                  </a:moveTo>
                  <a:lnTo>
                    <a:pt x="0" y="85064"/>
                  </a:lnTo>
                  <a:lnTo>
                    <a:pt x="0" y="109029"/>
                  </a:lnTo>
                  <a:lnTo>
                    <a:pt x="8394" y="109029"/>
                  </a:lnTo>
                  <a:lnTo>
                    <a:pt x="8394" y="85064"/>
                  </a:lnTo>
                  <a:close/>
                </a:path>
                <a:path w="8889" h="120014">
                  <a:moveTo>
                    <a:pt x="8394" y="52717"/>
                  </a:moveTo>
                  <a:lnTo>
                    <a:pt x="0" y="52717"/>
                  </a:lnTo>
                  <a:lnTo>
                    <a:pt x="0" y="76682"/>
                  </a:lnTo>
                  <a:lnTo>
                    <a:pt x="8394" y="76682"/>
                  </a:lnTo>
                  <a:lnTo>
                    <a:pt x="8394" y="52717"/>
                  </a:lnTo>
                  <a:close/>
                </a:path>
                <a:path w="8889" h="120014">
                  <a:moveTo>
                    <a:pt x="8394" y="20370"/>
                  </a:moveTo>
                  <a:lnTo>
                    <a:pt x="0" y="20370"/>
                  </a:lnTo>
                  <a:lnTo>
                    <a:pt x="0" y="44323"/>
                  </a:lnTo>
                  <a:lnTo>
                    <a:pt x="8394" y="44323"/>
                  </a:lnTo>
                  <a:lnTo>
                    <a:pt x="8394" y="20370"/>
                  </a:lnTo>
                  <a:close/>
                </a:path>
                <a:path w="8889" h="120014">
                  <a:moveTo>
                    <a:pt x="8394" y="0"/>
                  </a:moveTo>
                  <a:lnTo>
                    <a:pt x="0" y="0"/>
                  </a:lnTo>
                  <a:lnTo>
                    <a:pt x="0" y="11976"/>
                  </a:lnTo>
                  <a:lnTo>
                    <a:pt x="8394" y="11976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44747" y="4456874"/>
              <a:ext cx="309130" cy="814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64938" y="4456874"/>
              <a:ext cx="201536" cy="8147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656544" y="4442485"/>
              <a:ext cx="8890" cy="86360"/>
            </a:xfrm>
            <a:custGeom>
              <a:avLst/>
              <a:gdLst/>
              <a:ahLst/>
              <a:cxnLst/>
              <a:rect l="l" t="t" r="r" b="b"/>
              <a:pathLst>
                <a:path w="8889" h="86360">
                  <a:moveTo>
                    <a:pt x="8394" y="62306"/>
                  </a:moveTo>
                  <a:lnTo>
                    <a:pt x="0" y="62306"/>
                  </a:lnTo>
                  <a:lnTo>
                    <a:pt x="0" y="86271"/>
                  </a:lnTo>
                  <a:lnTo>
                    <a:pt x="8394" y="86271"/>
                  </a:lnTo>
                  <a:lnTo>
                    <a:pt x="8394" y="62306"/>
                  </a:lnTo>
                  <a:close/>
                </a:path>
                <a:path w="8889" h="86360">
                  <a:moveTo>
                    <a:pt x="8394" y="29959"/>
                  </a:moveTo>
                  <a:lnTo>
                    <a:pt x="0" y="29959"/>
                  </a:lnTo>
                  <a:lnTo>
                    <a:pt x="0" y="53924"/>
                  </a:lnTo>
                  <a:lnTo>
                    <a:pt x="8394" y="53924"/>
                  </a:lnTo>
                  <a:lnTo>
                    <a:pt x="8394" y="29959"/>
                  </a:lnTo>
                  <a:close/>
                </a:path>
                <a:path w="8889" h="86360">
                  <a:moveTo>
                    <a:pt x="8394" y="0"/>
                  </a:moveTo>
                  <a:lnTo>
                    <a:pt x="0" y="0"/>
                  </a:lnTo>
                  <a:lnTo>
                    <a:pt x="0" y="21564"/>
                  </a:lnTo>
                  <a:lnTo>
                    <a:pt x="8394" y="215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44747" y="4576686"/>
              <a:ext cx="306730" cy="8147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56544" y="4537151"/>
              <a:ext cx="280619" cy="12100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656544" y="4569510"/>
              <a:ext cx="8890" cy="113030"/>
            </a:xfrm>
            <a:custGeom>
              <a:avLst/>
              <a:gdLst/>
              <a:ahLst/>
              <a:cxnLst/>
              <a:rect l="l" t="t" r="r" b="b"/>
              <a:pathLst>
                <a:path w="8889" h="113029">
                  <a:moveTo>
                    <a:pt x="8394" y="97028"/>
                  </a:moveTo>
                  <a:lnTo>
                    <a:pt x="0" y="97028"/>
                  </a:lnTo>
                  <a:lnTo>
                    <a:pt x="0" y="112610"/>
                  </a:lnTo>
                  <a:lnTo>
                    <a:pt x="8394" y="112610"/>
                  </a:lnTo>
                  <a:lnTo>
                    <a:pt x="8394" y="97028"/>
                  </a:lnTo>
                  <a:close/>
                </a:path>
                <a:path w="8889" h="113029">
                  <a:moveTo>
                    <a:pt x="8394" y="64693"/>
                  </a:moveTo>
                  <a:lnTo>
                    <a:pt x="0" y="64693"/>
                  </a:lnTo>
                  <a:lnTo>
                    <a:pt x="0" y="88646"/>
                  </a:lnTo>
                  <a:lnTo>
                    <a:pt x="8394" y="88646"/>
                  </a:lnTo>
                  <a:lnTo>
                    <a:pt x="8394" y="64693"/>
                  </a:lnTo>
                  <a:close/>
                </a:path>
                <a:path w="8889" h="113029">
                  <a:moveTo>
                    <a:pt x="8394" y="32334"/>
                  </a:moveTo>
                  <a:lnTo>
                    <a:pt x="0" y="32334"/>
                  </a:lnTo>
                  <a:lnTo>
                    <a:pt x="0" y="56299"/>
                  </a:lnTo>
                  <a:lnTo>
                    <a:pt x="8394" y="56299"/>
                  </a:lnTo>
                  <a:lnTo>
                    <a:pt x="8394" y="32334"/>
                  </a:lnTo>
                  <a:close/>
                </a:path>
                <a:path w="8889" h="113029">
                  <a:moveTo>
                    <a:pt x="8394" y="0"/>
                  </a:moveTo>
                  <a:lnTo>
                    <a:pt x="0" y="0"/>
                  </a:lnTo>
                  <a:lnTo>
                    <a:pt x="0" y="23939"/>
                  </a:lnTo>
                  <a:lnTo>
                    <a:pt x="8394" y="23939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44747" y="4696510"/>
              <a:ext cx="293547" cy="8147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64938" y="4696510"/>
              <a:ext cx="41935" cy="8147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56544" y="4682121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8394" y="113817"/>
                  </a:moveTo>
                  <a:lnTo>
                    <a:pt x="0" y="113817"/>
                  </a:lnTo>
                  <a:lnTo>
                    <a:pt x="0" y="119811"/>
                  </a:lnTo>
                  <a:lnTo>
                    <a:pt x="8394" y="119811"/>
                  </a:lnTo>
                  <a:lnTo>
                    <a:pt x="8394" y="113817"/>
                  </a:lnTo>
                  <a:close/>
                </a:path>
                <a:path w="8889" h="120014">
                  <a:moveTo>
                    <a:pt x="8394" y="81483"/>
                  </a:moveTo>
                  <a:lnTo>
                    <a:pt x="0" y="81483"/>
                  </a:lnTo>
                  <a:lnTo>
                    <a:pt x="0" y="105435"/>
                  </a:lnTo>
                  <a:lnTo>
                    <a:pt x="8394" y="105435"/>
                  </a:lnTo>
                  <a:lnTo>
                    <a:pt x="8394" y="81483"/>
                  </a:lnTo>
                  <a:close/>
                </a:path>
                <a:path w="8889" h="120014">
                  <a:moveTo>
                    <a:pt x="8394" y="49136"/>
                  </a:moveTo>
                  <a:lnTo>
                    <a:pt x="0" y="49136"/>
                  </a:lnTo>
                  <a:lnTo>
                    <a:pt x="0" y="73088"/>
                  </a:lnTo>
                  <a:lnTo>
                    <a:pt x="8394" y="73088"/>
                  </a:lnTo>
                  <a:lnTo>
                    <a:pt x="8394" y="49136"/>
                  </a:lnTo>
                  <a:close/>
                </a:path>
                <a:path w="8889" h="120014">
                  <a:moveTo>
                    <a:pt x="8394" y="16776"/>
                  </a:moveTo>
                  <a:lnTo>
                    <a:pt x="0" y="16776"/>
                  </a:lnTo>
                  <a:lnTo>
                    <a:pt x="0" y="40741"/>
                  </a:lnTo>
                  <a:lnTo>
                    <a:pt x="8394" y="40741"/>
                  </a:lnTo>
                  <a:lnTo>
                    <a:pt x="8394" y="16776"/>
                  </a:lnTo>
                  <a:close/>
                </a:path>
                <a:path w="8889" h="120014">
                  <a:moveTo>
                    <a:pt x="8394" y="0"/>
                  </a:moveTo>
                  <a:lnTo>
                    <a:pt x="0" y="0"/>
                  </a:lnTo>
                  <a:lnTo>
                    <a:pt x="0" y="8382"/>
                  </a:lnTo>
                  <a:lnTo>
                    <a:pt x="8394" y="8382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3744747" y="4936096"/>
            <a:ext cx="109220" cy="1160780"/>
            <a:chOff x="3744747" y="4936096"/>
            <a:chExt cx="109220" cy="1160780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44747" y="4936096"/>
              <a:ext cx="109029" cy="8171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44747" y="5056149"/>
              <a:ext cx="107835" cy="8147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44747" y="5175973"/>
              <a:ext cx="103047" cy="8147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44747" y="5295785"/>
              <a:ext cx="97053" cy="8147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44747" y="5415610"/>
              <a:ext cx="93459" cy="8147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44747" y="5535422"/>
              <a:ext cx="92252" cy="8147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44747" y="5655233"/>
              <a:ext cx="92252" cy="8147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44747" y="5775058"/>
              <a:ext cx="92252" cy="8147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44747" y="5894870"/>
              <a:ext cx="81470" cy="814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44747" y="6014745"/>
              <a:ext cx="68300" cy="81711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4383366" y="4925352"/>
            <a:ext cx="389890" cy="1171575"/>
            <a:chOff x="4383366" y="4925352"/>
            <a:chExt cx="389890" cy="1171575"/>
          </a:xfrm>
        </p:grpSpPr>
        <p:pic>
          <p:nvPicPr>
            <p:cNvPr id="60" name="object 6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83366" y="4936096"/>
              <a:ext cx="271983" cy="8171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656544" y="4925351"/>
              <a:ext cx="8890" cy="88900"/>
            </a:xfrm>
            <a:custGeom>
              <a:avLst/>
              <a:gdLst/>
              <a:ahLst/>
              <a:cxnLst/>
              <a:rect l="l" t="t" r="r" b="b"/>
              <a:pathLst>
                <a:path w="8889" h="88900">
                  <a:moveTo>
                    <a:pt x="8394" y="64922"/>
                  </a:moveTo>
                  <a:lnTo>
                    <a:pt x="0" y="64922"/>
                  </a:lnTo>
                  <a:lnTo>
                    <a:pt x="0" y="88861"/>
                  </a:lnTo>
                  <a:lnTo>
                    <a:pt x="8394" y="88861"/>
                  </a:lnTo>
                  <a:lnTo>
                    <a:pt x="8394" y="64922"/>
                  </a:lnTo>
                  <a:close/>
                </a:path>
                <a:path w="8889" h="88900">
                  <a:moveTo>
                    <a:pt x="8394" y="32359"/>
                  </a:moveTo>
                  <a:lnTo>
                    <a:pt x="0" y="32359"/>
                  </a:lnTo>
                  <a:lnTo>
                    <a:pt x="0" y="56311"/>
                  </a:lnTo>
                  <a:lnTo>
                    <a:pt x="8394" y="56311"/>
                  </a:lnTo>
                  <a:lnTo>
                    <a:pt x="8394" y="32359"/>
                  </a:lnTo>
                  <a:close/>
                </a:path>
                <a:path w="8889" h="88900">
                  <a:moveTo>
                    <a:pt x="8394" y="0"/>
                  </a:moveTo>
                  <a:lnTo>
                    <a:pt x="0" y="0"/>
                  </a:lnTo>
                  <a:lnTo>
                    <a:pt x="0" y="23964"/>
                  </a:lnTo>
                  <a:lnTo>
                    <a:pt x="8394" y="239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49914" y="5022608"/>
              <a:ext cx="115023" cy="11501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656544" y="5041772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8394" y="110223"/>
                  </a:moveTo>
                  <a:lnTo>
                    <a:pt x="0" y="110223"/>
                  </a:lnTo>
                  <a:lnTo>
                    <a:pt x="0" y="119811"/>
                  </a:lnTo>
                  <a:lnTo>
                    <a:pt x="8394" y="119811"/>
                  </a:lnTo>
                  <a:lnTo>
                    <a:pt x="8394" y="110223"/>
                  </a:lnTo>
                  <a:close/>
                </a:path>
                <a:path w="8889" h="120014">
                  <a:moveTo>
                    <a:pt x="8394" y="77889"/>
                  </a:moveTo>
                  <a:lnTo>
                    <a:pt x="0" y="77889"/>
                  </a:lnTo>
                  <a:lnTo>
                    <a:pt x="0" y="101841"/>
                  </a:lnTo>
                  <a:lnTo>
                    <a:pt x="8394" y="101841"/>
                  </a:lnTo>
                  <a:lnTo>
                    <a:pt x="8394" y="77889"/>
                  </a:lnTo>
                  <a:close/>
                </a:path>
                <a:path w="8889" h="120014">
                  <a:moveTo>
                    <a:pt x="8394" y="45542"/>
                  </a:moveTo>
                  <a:lnTo>
                    <a:pt x="0" y="45542"/>
                  </a:lnTo>
                  <a:lnTo>
                    <a:pt x="0" y="69494"/>
                  </a:lnTo>
                  <a:lnTo>
                    <a:pt x="8394" y="69494"/>
                  </a:lnTo>
                  <a:lnTo>
                    <a:pt x="8394" y="45542"/>
                  </a:lnTo>
                  <a:close/>
                </a:path>
                <a:path w="8889" h="120014">
                  <a:moveTo>
                    <a:pt x="8394" y="13182"/>
                  </a:moveTo>
                  <a:lnTo>
                    <a:pt x="0" y="13182"/>
                  </a:lnTo>
                  <a:lnTo>
                    <a:pt x="0" y="37147"/>
                  </a:lnTo>
                  <a:lnTo>
                    <a:pt x="8394" y="37147"/>
                  </a:lnTo>
                  <a:lnTo>
                    <a:pt x="8394" y="13182"/>
                  </a:lnTo>
                  <a:close/>
                </a:path>
                <a:path w="8889" h="120014">
                  <a:moveTo>
                    <a:pt x="8394" y="0"/>
                  </a:moveTo>
                  <a:lnTo>
                    <a:pt x="0" y="0"/>
                  </a:lnTo>
                  <a:lnTo>
                    <a:pt x="0" y="4787"/>
                  </a:lnTo>
                  <a:lnTo>
                    <a:pt x="8394" y="4787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35538" y="5175973"/>
              <a:ext cx="119811" cy="8147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656544" y="5161597"/>
              <a:ext cx="8890" cy="111760"/>
            </a:xfrm>
            <a:custGeom>
              <a:avLst/>
              <a:gdLst/>
              <a:ahLst/>
              <a:cxnLst/>
              <a:rect l="l" t="t" r="r" b="b"/>
              <a:pathLst>
                <a:path w="8889" h="111760">
                  <a:moveTo>
                    <a:pt x="8394" y="87464"/>
                  </a:moveTo>
                  <a:lnTo>
                    <a:pt x="0" y="87464"/>
                  </a:lnTo>
                  <a:lnTo>
                    <a:pt x="0" y="111429"/>
                  </a:lnTo>
                  <a:lnTo>
                    <a:pt x="8394" y="111429"/>
                  </a:lnTo>
                  <a:lnTo>
                    <a:pt x="8394" y="87464"/>
                  </a:lnTo>
                  <a:close/>
                </a:path>
                <a:path w="8889" h="111760">
                  <a:moveTo>
                    <a:pt x="8394" y="55118"/>
                  </a:moveTo>
                  <a:lnTo>
                    <a:pt x="0" y="55118"/>
                  </a:lnTo>
                  <a:lnTo>
                    <a:pt x="0" y="79070"/>
                  </a:lnTo>
                  <a:lnTo>
                    <a:pt x="8394" y="79070"/>
                  </a:lnTo>
                  <a:lnTo>
                    <a:pt x="8394" y="55118"/>
                  </a:lnTo>
                  <a:close/>
                </a:path>
                <a:path w="8889" h="111760">
                  <a:moveTo>
                    <a:pt x="8394" y="22771"/>
                  </a:moveTo>
                  <a:lnTo>
                    <a:pt x="0" y="22771"/>
                  </a:lnTo>
                  <a:lnTo>
                    <a:pt x="0" y="46723"/>
                  </a:lnTo>
                  <a:lnTo>
                    <a:pt x="8394" y="46723"/>
                  </a:lnTo>
                  <a:lnTo>
                    <a:pt x="8394" y="22771"/>
                  </a:lnTo>
                  <a:close/>
                </a:path>
                <a:path w="8889" h="111760">
                  <a:moveTo>
                    <a:pt x="8394" y="0"/>
                  </a:moveTo>
                  <a:lnTo>
                    <a:pt x="0" y="0"/>
                  </a:lnTo>
                  <a:lnTo>
                    <a:pt x="0" y="14376"/>
                  </a:lnTo>
                  <a:lnTo>
                    <a:pt x="8394" y="14376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64938" y="5295785"/>
              <a:ext cx="57518" cy="8147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656544" y="5281409"/>
              <a:ext cx="8890" cy="88900"/>
            </a:xfrm>
            <a:custGeom>
              <a:avLst/>
              <a:gdLst/>
              <a:ahLst/>
              <a:cxnLst/>
              <a:rect l="l" t="t" r="r" b="b"/>
              <a:pathLst>
                <a:path w="8889" h="88900">
                  <a:moveTo>
                    <a:pt x="8394" y="64693"/>
                  </a:moveTo>
                  <a:lnTo>
                    <a:pt x="0" y="64693"/>
                  </a:lnTo>
                  <a:lnTo>
                    <a:pt x="0" y="88658"/>
                  </a:lnTo>
                  <a:lnTo>
                    <a:pt x="8394" y="88658"/>
                  </a:lnTo>
                  <a:lnTo>
                    <a:pt x="8394" y="64693"/>
                  </a:lnTo>
                  <a:close/>
                </a:path>
                <a:path w="8889" h="88900">
                  <a:moveTo>
                    <a:pt x="8394" y="32359"/>
                  </a:moveTo>
                  <a:lnTo>
                    <a:pt x="0" y="32359"/>
                  </a:lnTo>
                  <a:lnTo>
                    <a:pt x="0" y="56311"/>
                  </a:lnTo>
                  <a:lnTo>
                    <a:pt x="8394" y="56311"/>
                  </a:lnTo>
                  <a:lnTo>
                    <a:pt x="8394" y="32359"/>
                  </a:lnTo>
                  <a:close/>
                </a:path>
                <a:path w="8889" h="88900">
                  <a:moveTo>
                    <a:pt x="8394" y="0"/>
                  </a:moveTo>
                  <a:lnTo>
                    <a:pt x="0" y="0"/>
                  </a:lnTo>
                  <a:lnTo>
                    <a:pt x="0" y="23964"/>
                  </a:lnTo>
                  <a:lnTo>
                    <a:pt x="8394" y="239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56543" y="5378449"/>
              <a:ext cx="116230" cy="11863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656544" y="5401220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8394" y="106641"/>
                  </a:moveTo>
                  <a:lnTo>
                    <a:pt x="0" y="106641"/>
                  </a:lnTo>
                  <a:lnTo>
                    <a:pt x="0" y="119824"/>
                  </a:lnTo>
                  <a:lnTo>
                    <a:pt x="8394" y="119824"/>
                  </a:lnTo>
                  <a:lnTo>
                    <a:pt x="8394" y="106641"/>
                  </a:lnTo>
                  <a:close/>
                </a:path>
                <a:path w="8889" h="120014">
                  <a:moveTo>
                    <a:pt x="8394" y="74282"/>
                  </a:moveTo>
                  <a:lnTo>
                    <a:pt x="0" y="74282"/>
                  </a:lnTo>
                  <a:lnTo>
                    <a:pt x="0" y="98247"/>
                  </a:lnTo>
                  <a:lnTo>
                    <a:pt x="8394" y="98247"/>
                  </a:lnTo>
                  <a:lnTo>
                    <a:pt x="8394" y="74282"/>
                  </a:lnTo>
                  <a:close/>
                </a:path>
                <a:path w="8889" h="120014">
                  <a:moveTo>
                    <a:pt x="8394" y="41935"/>
                  </a:moveTo>
                  <a:lnTo>
                    <a:pt x="0" y="41935"/>
                  </a:lnTo>
                  <a:lnTo>
                    <a:pt x="0" y="65900"/>
                  </a:lnTo>
                  <a:lnTo>
                    <a:pt x="8394" y="65900"/>
                  </a:lnTo>
                  <a:lnTo>
                    <a:pt x="8394" y="41935"/>
                  </a:lnTo>
                  <a:close/>
                </a:path>
                <a:path w="8889" h="120014">
                  <a:moveTo>
                    <a:pt x="8394" y="9601"/>
                  </a:moveTo>
                  <a:lnTo>
                    <a:pt x="0" y="9601"/>
                  </a:lnTo>
                  <a:lnTo>
                    <a:pt x="0" y="33553"/>
                  </a:lnTo>
                  <a:lnTo>
                    <a:pt x="8394" y="33553"/>
                  </a:lnTo>
                  <a:lnTo>
                    <a:pt x="8394" y="9601"/>
                  </a:lnTo>
                  <a:close/>
                </a:path>
                <a:path w="8889" h="120014">
                  <a:moveTo>
                    <a:pt x="8394" y="0"/>
                  </a:moveTo>
                  <a:lnTo>
                    <a:pt x="0" y="0"/>
                  </a:lnTo>
                  <a:lnTo>
                    <a:pt x="0" y="1193"/>
                  </a:lnTo>
                  <a:lnTo>
                    <a:pt x="8394" y="1193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545126" y="5535421"/>
              <a:ext cx="110236" cy="8147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656544" y="5521045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8394" y="116205"/>
                  </a:moveTo>
                  <a:lnTo>
                    <a:pt x="0" y="116205"/>
                  </a:lnTo>
                  <a:lnTo>
                    <a:pt x="0" y="119799"/>
                  </a:lnTo>
                  <a:lnTo>
                    <a:pt x="8394" y="119799"/>
                  </a:lnTo>
                  <a:lnTo>
                    <a:pt x="8394" y="116205"/>
                  </a:lnTo>
                  <a:close/>
                </a:path>
                <a:path w="8889" h="120014">
                  <a:moveTo>
                    <a:pt x="8394" y="83870"/>
                  </a:moveTo>
                  <a:lnTo>
                    <a:pt x="0" y="83870"/>
                  </a:lnTo>
                  <a:lnTo>
                    <a:pt x="0" y="107823"/>
                  </a:lnTo>
                  <a:lnTo>
                    <a:pt x="8394" y="107823"/>
                  </a:lnTo>
                  <a:lnTo>
                    <a:pt x="8394" y="83870"/>
                  </a:lnTo>
                  <a:close/>
                </a:path>
                <a:path w="8889" h="120014">
                  <a:moveTo>
                    <a:pt x="8394" y="51511"/>
                  </a:moveTo>
                  <a:lnTo>
                    <a:pt x="0" y="51511"/>
                  </a:lnTo>
                  <a:lnTo>
                    <a:pt x="0" y="75476"/>
                  </a:lnTo>
                  <a:lnTo>
                    <a:pt x="8394" y="75476"/>
                  </a:lnTo>
                  <a:lnTo>
                    <a:pt x="8394" y="51511"/>
                  </a:lnTo>
                  <a:close/>
                </a:path>
                <a:path w="8889" h="120014">
                  <a:moveTo>
                    <a:pt x="8394" y="19164"/>
                  </a:moveTo>
                  <a:lnTo>
                    <a:pt x="0" y="19164"/>
                  </a:lnTo>
                  <a:lnTo>
                    <a:pt x="0" y="43129"/>
                  </a:lnTo>
                  <a:lnTo>
                    <a:pt x="8394" y="43129"/>
                  </a:lnTo>
                  <a:lnTo>
                    <a:pt x="8394" y="19164"/>
                  </a:lnTo>
                  <a:close/>
                </a:path>
                <a:path w="8889" h="120014">
                  <a:moveTo>
                    <a:pt x="8394" y="0"/>
                  </a:moveTo>
                  <a:lnTo>
                    <a:pt x="0" y="0"/>
                  </a:lnTo>
                  <a:lnTo>
                    <a:pt x="0" y="10769"/>
                  </a:lnTo>
                  <a:lnTo>
                    <a:pt x="8394" y="10769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18215" y="5655233"/>
              <a:ext cx="37147" cy="8147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656544" y="5640857"/>
              <a:ext cx="8890" cy="85090"/>
            </a:xfrm>
            <a:custGeom>
              <a:avLst/>
              <a:gdLst/>
              <a:ahLst/>
              <a:cxnLst/>
              <a:rect l="l" t="t" r="r" b="b"/>
              <a:pathLst>
                <a:path w="8889" h="85089">
                  <a:moveTo>
                    <a:pt x="8394" y="61112"/>
                  </a:moveTo>
                  <a:lnTo>
                    <a:pt x="0" y="61112"/>
                  </a:lnTo>
                  <a:lnTo>
                    <a:pt x="0" y="85064"/>
                  </a:lnTo>
                  <a:lnTo>
                    <a:pt x="8394" y="85064"/>
                  </a:lnTo>
                  <a:lnTo>
                    <a:pt x="8394" y="61112"/>
                  </a:lnTo>
                  <a:close/>
                </a:path>
                <a:path w="8889" h="85089">
                  <a:moveTo>
                    <a:pt x="8394" y="28752"/>
                  </a:moveTo>
                  <a:lnTo>
                    <a:pt x="0" y="28752"/>
                  </a:lnTo>
                  <a:lnTo>
                    <a:pt x="0" y="52717"/>
                  </a:lnTo>
                  <a:lnTo>
                    <a:pt x="8394" y="52717"/>
                  </a:lnTo>
                  <a:lnTo>
                    <a:pt x="8394" y="28752"/>
                  </a:lnTo>
                  <a:close/>
                </a:path>
                <a:path w="8889" h="85089">
                  <a:moveTo>
                    <a:pt x="8394" y="0"/>
                  </a:moveTo>
                  <a:lnTo>
                    <a:pt x="0" y="0"/>
                  </a:lnTo>
                  <a:lnTo>
                    <a:pt x="0" y="20370"/>
                  </a:lnTo>
                  <a:lnTo>
                    <a:pt x="8394" y="20370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00791" y="5734316"/>
              <a:ext cx="164147" cy="12221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656544" y="5766663"/>
              <a:ext cx="8890" cy="114300"/>
            </a:xfrm>
            <a:custGeom>
              <a:avLst/>
              <a:gdLst/>
              <a:ahLst/>
              <a:cxnLst/>
              <a:rect l="l" t="t" r="r" b="b"/>
              <a:pathLst>
                <a:path w="8889" h="114300">
                  <a:moveTo>
                    <a:pt x="8394" y="97053"/>
                  </a:moveTo>
                  <a:lnTo>
                    <a:pt x="0" y="97053"/>
                  </a:lnTo>
                  <a:lnTo>
                    <a:pt x="0" y="113830"/>
                  </a:lnTo>
                  <a:lnTo>
                    <a:pt x="8394" y="113830"/>
                  </a:lnTo>
                  <a:lnTo>
                    <a:pt x="8394" y="97053"/>
                  </a:lnTo>
                  <a:close/>
                </a:path>
                <a:path w="8889" h="114300">
                  <a:moveTo>
                    <a:pt x="8394" y="64706"/>
                  </a:moveTo>
                  <a:lnTo>
                    <a:pt x="0" y="64706"/>
                  </a:lnTo>
                  <a:lnTo>
                    <a:pt x="0" y="88658"/>
                  </a:lnTo>
                  <a:lnTo>
                    <a:pt x="8394" y="88658"/>
                  </a:lnTo>
                  <a:lnTo>
                    <a:pt x="8394" y="64706"/>
                  </a:lnTo>
                  <a:close/>
                </a:path>
                <a:path w="8889" h="114300">
                  <a:moveTo>
                    <a:pt x="8394" y="32359"/>
                  </a:moveTo>
                  <a:lnTo>
                    <a:pt x="0" y="32359"/>
                  </a:lnTo>
                  <a:lnTo>
                    <a:pt x="0" y="56311"/>
                  </a:lnTo>
                  <a:lnTo>
                    <a:pt x="8394" y="56311"/>
                  </a:lnTo>
                  <a:lnTo>
                    <a:pt x="8394" y="32359"/>
                  </a:lnTo>
                  <a:close/>
                </a:path>
                <a:path w="8889" h="114300">
                  <a:moveTo>
                    <a:pt x="8394" y="0"/>
                  </a:moveTo>
                  <a:lnTo>
                    <a:pt x="0" y="0"/>
                  </a:lnTo>
                  <a:lnTo>
                    <a:pt x="0" y="23964"/>
                  </a:lnTo>
                  <a:lnTo>
                    <a:pt x="8394" y="239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72685" y="5894870"/>
              <a:ext cx="82677" cy="8147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656544" y="5880493"/>
              <a:ext cx="8890" cy="120014"/>
            </a:xfrm>
            <a:custGeom>
              <a:avLst/>
              <a:gdLst/>
              <a:ahLst/>
              <a:cxnLst/>
              <a:rect l="l" t="t" r="r" b="b"/>
              <a:pathLst>
                <a:path w="8889" h="120014">
                  <a:moveTo>
                    <a:pt x="8394" y="112636"/>
                  </a:moveTo>
                  <a:lnTo>
                    <a:pt x="0" y="112636"/>
                  </a:lnTo>
                  <a:lnTo>
                    <a:pt x="0" y="119811"/>
                  </a:lnTo>
                  <a:lnTo>
                    <a:pt x="8394" y="119811"/>
                  </a:lnTo>
                  <a:lnTo>
                    <a:pt x="8394" y="112636"/>
                  </a:lnTo>
                  <a:close/>
                </a:path>
                <a:path w="8889" h="120014">
                  <a:moveTo>
                    <a:pt x="8394" y="80276"/>
                  </a:moveTo>
                  <a:lnTo>
                    <a:pt x="0" y="80276"/>
                  </a:lnTo>
                  <a:lnTo>
                    <a:pt x="0" y="104241"/>
                  </a:lnTo>
                  <a:lnTo>
                    <a:pt x="8394" y="104241"/>
                  </a:lnTo>
                  <a:lnTo>
                    <a:pt x="8394" y="80276"/>
                  </a:lnTo>
                  <a:close/>
                </a:path>
                <a:path w="8889" h="120014">
                  <a:moveTo>
                    <a:pt x="8394" y="47929"/>
                  </a:moveTo>
                  <a:lnTo>
                    <a:pt x="0" y="47929"/>
                  </a:lnTo>
                  <a:lnTo>
                    <a:pt x="0" y="71882"/>
                  </a:lnTo>
                  <a:lnTo>
                    <a:pt x="8394" y="71882"/>
                  </a:lnTo>
                  <a:lnTo>
                    <a:pt x="8394" y="47929"/>
                  </a:lnTo>
                  <a:close/>
                </a:path>
                <a:path w="8889" h="120014">
                  <a:moveTo>
                    <a:pt x="8394" y="15582"/>
                  </a:moveTo>
                  <a:lnTo>
                    <a:pt x="0" y="15582"/>
                  </a:lnTo>
                  <a:lnTo>
                    <a:pt x="0" y="39535"/>
                  </a:lnTo>
                  <a:lnTo>
                    <a:pt x="8394" y="39535"/>
                  </a:lnTo>
                  <a:lnTo>
                    <a:pt x="8394" y="15582"/>
                  </a:lnTo>
                  <a:close/>
                </a:path>
                <a:path w="8889" h="120014">
                  <a:moveTo>
                    <a:pt x="8394" y="0"/>
                  </a:moveTo>
                  <a:lnTo>
                    <a:pt x="0" y="0"/>
                  </a:lnTo>
                  <a:lnTo>
                    <a:pt x="0" y="7188"/>
                  </a:lnTo>
                  <a:lnTo>
                    <a:pt x="8394" y="7188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664938" y="6014745"/>
              <a:ext cx="76682" cy="8171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656544" y="6000330"/>
              <a:ext cx="8890" cy="81915"/>
            </a:xfrm>
            <a:custGeom>
              <a:avLst/>
              <a:gdLst/>
              <a:ahLst/>
              <a:cxnLst/>
              <a:rect l="l" t="t" r="r" b="b"/>
              <a:pathLst>
                <a:path w="8889" h="81914">
                  <a:moveTo>
                    <a:pt x="8394" y="57492"/>
                  </a:moveTo>
                  <a:lnTo>
                    <a:pt x="0" y="57492"/>
                  </a:lnTo>
                  <a:lnTo>
                    <a:pt x="0" y="81457"/>
                  </a:lnTo>
                  <a:lnTo>
                    <a:pt x="8394" y="81457"/>
                  </a:lnTo>
                  <a:lnTo>
                    <a:pt x="8394" y="57492"/>
                  </a:lnTo>
                  <a:close/>
                </a:path>
                <a:path w="8889" h="81914">
                  <a:moveTo>
                    <a:pt x="8394" y="25146"/>
                  </a:moveTo>
                  <a:lnTo>
                    <a:pt x="0" y="25146"/>
                  </a:lnTo>
                  <a:lnTo>
                    <a:pt x="0" y="49098"/>
                  </a:lnTo>
                  <a:lnTo>
                    <a:pt x="8394" y="49098"/>
                  </a:lnTo>
                  <a:lnTo>
                    <a:pt x="8394" y="25146"/>
                  </a:lnTo>
                  <a:close/>
                </a:path>
                <a:path w="8889" h="81914">
                  <a:moveTo>
                    <a:pt x="8394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8394" y="16751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376908" y="3312793"/>
            <a:ext cx="14033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50" b="1" spc="20" dirty="0">
                <a:solidFill>
                  <a:srgbClr val="FFFFFF"/>
                </a:solidFill>
                <a:latin typeface="Roboto"/>
                <a:cs typeface="Roboto"/>
              </a:rPr>
              <a:t>Nb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985533" y="3312793"/>
            <a:ext cx="8636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50" b="1" spc="20" dirty="0">
                <a:solidFill>
                  <a:srgbClr val="FFFFFF"/>
                </a:solidFill>
                <a:latin typeface="Roboto"/>
                <a:cs typeface="Roboto"/>
              </a:rPr>
              <a:t>%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430069" y="3249246"/>
            <a:ext cx="72898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Evolution</a:t>
            </a:r>
            <a:r>
              <a:rPr sz="75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5" dirty="0">
                <a:solidFill>
                  <a:srgbClr val="FFFFFF"/>
                </a:solidFill>
                <a:latin typeface="Roboto"/>
                <a:cs typeface="Roboto"/>
              </a:rPr>
              <a:t>2008-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5514" y="3580208"/>
            <a:ext cx="2114550" cy="1224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Sud</a:t>
            </a:r>
            <a:endParaRPr sz="700">
              <a:latin typeface="Roboto"/>
              <a:cs typeface="Roboto"/>
            </a:endParaRPr>
          </a:p>
          <a:p>
            <a:pPr marL="12700" marR="568325">
              <a:lnSpc>
                <a:spcPct val="112300"/>
              </a:lnSpc>
              <a:spcBef>
                <a:spcPts val="5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Agen,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Pont-du-Casse - Montanou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Manoeuvre</a:t>
            </a:r>
            <a:endParaRPr sz="700">
              <a:latin typeface="Roboto"/>
              <a:cs typeface="Roboto"/>
            </a:endParaRPr>
          </a:p>
          <a:p>
            <a:pPr marL="12700" marR="5080">
              <a:lnSpc>
                <a:spcPct val="112300"/>
              </a:lnSpc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Poitiers, Saint-Benoît - Clos Gauthier les Sables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Niort -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Tour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Chabot Gavacherie</a:t>
            </a:r>
            <a:endParaRPr sz="700">
              <a:latin typeface="Roboto"/>
              <a:cs typeface="Roboto"/>
            </a:endParaRPr>
          </a:p>
          <a:p>
            <a:pPr marL="12700" marR="1116330">
              <a:lnSpc>
                <a:spcPct val="112300"/>
              </a:lnSpc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Clou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Bouchet </a:t>
            </a:r>
            <a:r>
              <a:rPr sz="700" spc="-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Bel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Buxerolles,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Provence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Renardières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Ozon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388152" y="3580208"/>
            <a:ext cx="254635" cy="1224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545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1 347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371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773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594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286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545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274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1 701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912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109441" y="3580208"/>
            <a:ext cx="198120" cy="1224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66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65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64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62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60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55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55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53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005929" y="3580208"/>
            <a:ext cx="249554" cy="1224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+4,3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+18,0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+2,5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+6,6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+11,1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+19,0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+15,6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+9,3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+12,5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+1,9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75514" y="4898852"/>
            <a:ext cx="2125980" cy="1224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6445">
              <a:lnSpc>
                <a:spcPct val="112300"/>
              </a:lnSpc>
              <a:spcBef>
                <a:spcPts val="95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Rochefort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 Le Petit Marseille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Coutures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700">
              <a:latin typeface="Roboto"/>
              <a:cs typeface="Roboto"/>
            </a:endParaRPr>
          </a:p>
          <a:p>
            <a:pPr marL="12700" marR="548640">
              <a:lnSpc>
                <a:spcPct val="112300"/>
              </a:lnSpc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La Couronne - L'Etang Des Moines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Tonneins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Coeur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ville</a:t>
            </a:r>
            <a:endParaRPr sz="700">
              <a:latin typeface="Roboto"/>
              <a:cs typeface="Roboto"/>
            </a:endParaRPr>
          </a:p>
          <a:p>
            <a:pPr marL="12700" marR="516255">
              <a:lnSpc>
                <a:spcPct val="112300"/>
              </a:lnSpc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Mérignac - Yser - Pont De Madame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 Saint-Michel</a:t>
            </a:r>
            <a:endParaRPr sz="700">
              <a:latin typeface="Roboto"/>
              <a:cs typeface="Roboto"/>
            </a:endParaRPr>
          </a:p>
          <a:p>
            <a:pPr marL="12700" marR="5080">
              <a:lnSpc>
                <a:spcPts val="950"/>
              </a:lnSpc>
              <a:spcBef>
                <a:spcPts val="40"/>
              </a:spcBef>
            </a:pP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Sainte-Livrade-sur-Lot - Bastide au bord du Lot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Coutras - Quartier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462458" y="4898852"/>
            <a:ext cx="180340" cy="1224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115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99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85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139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117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100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127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196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129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145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09441" y="4898852"/>
            <a:ext cx="198120" cy="1224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12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016765" y="4898852"/>
            <a:ext cx="238760" cy="1224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12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4,9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5,5</a:t>
            </a:r>
            <a:endParaRPr sz="700">
              <a:latin typeface="Roboto"/>
              <a:cs typeface="Roboto"/>
            </a:endParaRPr>
          </a:p>
          <a:p>
            <a:pPr marL="5334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+2,7</a:t>
            </a:r>
            <a:endParaRPr sz="700">
              <a:latin typeface="Roboto"/>
              <a:cs typeface="Roboto"/>
            </a:endParaRPr>
          </a:p>
          <a:p>
            <a:pPr marL="5334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+5,0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5,1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1,7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7,1</a:t>
            </a:r>
            <a:endParaRPr sz="70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3,8</a:t>
            </a:r>
            <a:endParaRPr sz="700">
              <a:latin typeface="Roboto"/>
              <a:cs typeface="Roboto"/>
            </a:endParaRPr>
          </a:p>
          <a:p>
            <a:pPr marL="53340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+3,6</a:t>
            </a:r>
            <a:endParaRPr sz="700">
              <a:latin typeface="Roboto"/>
              <a:cs typeface="Roboto"/>
            </a:endParaRPr>
          </a:p>
        </p:txBody>
      </p:sp>
      <p:graphicFrame>
        <p:nvGraphicFramePr>
          <p:cNvPr id="91" name="object 91"/>
          <p:cNvGraphicFramePr>
            <a:graphicFrameLocks noGrp="1"/>
          </p:cNvGraphicFramePr>
          <p:nvPr/>
        </p:nvGraphicFramePr>
        <p:xfrm>
          <a:off x="370833" y="6116828"/>
          <a:ext cx="4885054" cy="838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818">
                <a:tc>
                  <a:txBody>
                    <a:bodyPr/>
                    <a:lstStyle/>
                    <a:p>
                      <a:pPr marL="12700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28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264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6555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38,4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+4,3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05">
                <a:tc>
                  <a:txBody>
                    <a:bodyPr/>
                    <a:lstStyle/>
                    <a:p>
                      <a:pPr marL="12700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Hors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26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054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6555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12,7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+3,3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824">
                <a:tc>
                  <a:txBody>
                    <a:bodyPr/>
                    <a:lstStyle/>
                    <a:p>
                      <a:pPr marL="12700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104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195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7190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9,2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+1,6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18">
                <a:tc>
                  <a:txBody>
                    <a:bodyPr/>
                    <a:lstStyle/>
                    <a:p>
                      <a:pPr marL="12700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Communes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ayant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54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028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7190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19,4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+3,3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18">
                <a:tc>
                  <a:txBody>
                    <a:bodyPr/>
                    <a:lstStyle/>
                    <a:p>
                      <a:pPr marL="12700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298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691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7190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19,5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+2,5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811">
                <a:tc>
                  <a:txBody>
                    <a:bodyPr/>
                    <a:lstStyle/>
                    <a:p>
                      <a:pPr marL="12700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159</a:t>
                      </a:r>
                      <a:r>
                        <a:rPr sz="700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482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7190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13,7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+2,0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773">
                <a:tc>
                  <a:txBody>
                    <a:bodyPr/>
                    <a:lstStyle/>
                    <a:p>
                      <a:pPr marL="12700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7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747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200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7190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12,8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30"/>
                        </a:lnSpc>
                        <a:spcBef>
                          <a:spcPts val="1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+2,2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" name="object 92"/>
          <p:cNvSpPr txBox="1"/>
          <p:nvPr/>
        </p:nvSpPr>
        <p:spPr>
          <a:xfrm>
            <a:off x="2745752" y="4677809"/>
            <a:ext cx="1485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284630" y="2755176"/>
            <a:ext cx="1851660" cy="279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467995">
              <a:lnSpc>
                <a:spcPct val="111100"/>
              </a:lnSpc>
              <a:spcBef>
                <a:spcPts val="90"/>
              </a:spcBef>
            </a:pP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Mineurs   vulnérables </a:t>
            </a:r>
            <a:r>
              <a:rPr sz="75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(cumulant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5" dirty="0">
                <a:solidFill>
                  <a:srgbClr val="FFFFFF"/>
                </a:solidFill>
                <a:latin typeface="Roboto"/>
                <a:cs typeface="Roboto"/>
              </a:rPr>
              <a:t>au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5" dirty="0">
                <a:solidFill>
                  <a:srgbClr val="FFFFFF"/>
                </a:solidFill>
                <a:latin typeface="Roboto"/>
                <a:cs typeface="Roboto"/>
              </a:rPr>
              <a:t>moins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5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facteurs </a:t>
            </a:r>
            <a:r>
              <a:rPr sz="750" b="1" spc="1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risque)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530257" y="3040793"/>
            <a:ext cx="47244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147860" y="2639910"/>
            <a:ext cx="2117725" cy="965200"/>
          </a:xfrm>
          <a:custGeom>
            <a:avLst/>
            <a:gdLst/>
            <a:ahLst/>
            <a:cxnLst/>
            <a:rect l="l" t="t" r="r" b="b"/>
            <a:pathLst>
              <a:path w="2117725" h="965200">
                <a:moveTo>
                  <a:pt x="2117674" y="0"/>
                </a:moveTo>
                <a:lnTo>
                  <a:pt x="2109279" y="0"/>
                </a:lnTo>
                <a:lnTo>
                  <a:pt x="2109279" y="532218"/>
                </a:lnTo>
                <a:lnTo>
                  <a:pt x="0" y="532218"/>
                </a:lnTo>
                <a:lnTo>
                  <a:pt x="0" y="540613"/>
                </a:lnTo>
                <a:lnTo>
                  <a:pt x="2109279" y="540613"/>
                </a:lnTo>
                <a:lnTo>
                  <a:pt x="2109279" y="964755"/>
                </a:lnTo>
                <a:lnTo>
                  <a:pt x="2117674" y="964755"/>
                </a:lnTo>
                <a:lnTo>
                  <a:pt x="2117674" y="540613"/>
                </a:lnTo>
                <a:lnTo>
                  <a:pt x="2117674" y="532218"/>
                </a:lnTo>
                <a:lnTo>
                  <a:pt x="21176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3656840" y="3422625"/>
            <a:ext cx="153797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700" i="1" spc="5" dirty="0">
                <a:solidFill>
                  <a:srgbClr val="FFFFFF"/>
                </a:solidFill>
                <a:latin typeface="Roboto"/>
                <a:cs typeface="Roboto"/>
              </a:rPr>
              <a:t>(tri</a:t>
            </a:r>
            <a:r>
              <a:rPr sz="700" i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i="1" spc="5" dirty="0">
                <a:solidFill>
                  <a:srgbClr val="FFFFFF"/>
                </a:solidFill>
                <a:latin typeface="Roboto"/>
                <a:cs typeface="Roboto"/>
              </a:rPr>
              <a:t>décroissant)  </a:t>
            </a:r>
            <a:r>
              <a:rPr sz="700" i="1" spc="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25" b="1" spc="22" baseline="25925" dirty="0">
                <a:solidFill>
                  <a:srgbClr val="FFFFFF"/>
                </a:solidFill>
                <a:latin typeface="Roboto"/>
                <a:cs typeface="Roboto"/>
              </a:rPr>
              <a:t>2018</a:t>
            </a:r>
            <a:r>
              <a:rPr sz="1125" b="1" spc="7" baseline="259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25" b="1" spc="15" baseline="25925" dirty="0">
                <a:solidFill>
                  <a:srgbClr val="FFFFFF"/>
                </a:solidFill>
                <a:latin typeface="Roboto"/>
                <a:cs typeface="Roboto"/>
              </a:rPr>
              <a:t>(en</a:t>
            </a:r>
            <a:r>
              <a:rPr sz="1125" b="1" spc="7" baseline="259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125" b="1" spc="15" baseline="25925" dirty="0">
                <a:solidFill>
                  <a:srgbClr val="FFFFFF"/>
                </a:solidFill>
                <a:latin typeface="Roboto"/>
                <a:cs typeface="Roboto"/>
              </a:rPr>
              <a:t>points)</a:t>
            </a:r>
            <a:endParaRPr sz="1125" baseline="25925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586515" y="1884985"/>
            <a:ext cx="3923029" cy="5797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6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fragilité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jeunes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non-scolarisés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Sou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16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fichiers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2008-2018 - </a:t>
            </a:r>
            <a:r>
              <a:rPr sz="1000" i="1" spc="-4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raitement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 ©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Compas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5602528" y="2637027"/>
            <a:ext cx="4841875" cy="2060575"/>
            <a:chOff x="5602528" y="2637027"/>
            <a:chExt cx="4841875" cy="2060575"/>
          </a:xfrm>
        </p:grpSpPr>
        <p:sp>
          <p:nvSpPr>
            <p:cNvPr id="99" name="object 99"/>
            <p:cNvSpPr/>
            <p:nvPr/>
          </p:nvSpPr>
          <p:spPr>
            <a:xfrm>
              <a:off x="5602528" y="2637027"/>
              <a:ext cx="4841875" cy="871855"/>
            </a:xfrm>
            <a:custGeom>
              <a:avLst/>
              <a:gdLst/>
              <a:ahLst/>
              <a:cxnLst/>
              <a:rect l="l" t="t" r="r" b="b"/>
              <a:pathLst>
                <a:path w="4841875" h="871854">
                  <a:moveTo>
                    <a:pt x="4841697" y="0"/>
                  </a:moveTo>
                  <a:lnTo>
                    <a:pt x="0" y="0"/>
                  </a:lnTo>
                  <a:lnTo>
                    <a:pt x="0" y="871791"/>
                  </a:lnTo>
                  <a:lnTo>
                    <a:pt x="4841697" y="871791"/>
                  </a:lnTo>
                  <a:lnTo>
                    <a:pt x="4841697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0939" y="3521265"/>
              <a:ext cx="261645" cy="8268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924376" y="3521265"/>
              <a:ext cx="474586" cy="8268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9916452" y="3507676"/>
              <a:ext cx="8255" cy="83820"/>
            </a:xfrm>
            <a:custGeom>
              <a:avLst/>
              <a:gdLst/>
              <a:ahLst/>
              <a:cxnLst/>
              <a:rect l="l" t="t" r="r" b="b"/>
              <a:pathLst>
                <a:path w="8254" h="83820">
                  <a:moveTo>
                    <a:pt x="7937" y="60032"/>
                  </a:moveTo>
                  <a:lnTo>
                    <a:pt x="0" y="60032"/>
                  </a:lnTo>
                  <a:lnTo>
                    <a:pt x="0" y="83820"/>
                  </a:lnTo>
                  <a:lnTo>
                    <a:pt x="7937" y="83820"/>
                  </a:lnTo>
                  <a:lnTo>
                    <a:pt x="7937" y="60032"/>
                  </a:lnTo>
                  <a:close/>
                </a:path>
                <a:path w="8254" h="83820">
                  <a:moveTo>
                    <a:pt x="7937" y="28346"/>
                  </a:moveTo>
                  <a:lnTo>
                    <a:pt x="0" y="28346"/>
                  </a:lnTo>
                  <a:lnTo>
                    <a:pt x="0" y="52120"/>
                  </a:lnTo>
                  <a:lnTo>
                    <a:pt x="7937" y="52120"/>
                  </a:lnTo>
                  <a:lnTo>
                    <a:pt x="7937" y="28346"/>
                  </a:lnTo>
                  <a:close/>
                </a:path>
                <a:path w="8254" h="83820">
                  <a:moveTo>
                    <a:pt x="7937" y="0"/>
                  </a:moveTo>
                  <a:lnTo>
                    <a:pt x="0" y="0"/>
                  </a:lnTo>
                  <a:lnTo>
                    <a:pt x="0" y="20396"/>
                  </a:lnTo>
                  <a:lnTo>
                    <a:pt x="7937" y="20396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940939" y="3640201"/>
              <a:ext cx="253720" cy="8268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916452" y="3599433"/>
              <a:ext cx="200481" cy="12345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916452" y="3631145"/>
              <a:ext cx="8255" cy="114935"/>
            </a:xfrm>
            <a:custGeom>
              <a:avLst/>
              <a:gdLst/>
              <a:ahLst/>
              <a:cxnLst/>
              <a:rect l="l" t="t" r="r" b="b"/>
              <a:pathLst>
                <a:path w="8254" h="114935">
                  <a:moveTo>
                    <a:pt x="7937" y="95135"/>
                  </a:moveTo>
                  <a:lnTo>
                    <a:pt x="0" y="95135"/>
                  </a:lnTo>
                  <a:lnTo>
                    <a:pt x="0" y="114388"/>
                  </a:lnTo>
                  <a:lnTo>
                    <a:pt x="7937" y="114388"/>
                  </a:lnTo>
                  <a:lnTo>
                    <a:pt x="7937" y="95135"/>
                  </a:lnTo>
                  <a:close/>
                </a:path>
                <a:path w="8254" h="114935">
                  <a:moveTo>
                    <a:pt x="7937" y="63423"/>
                  </a:moveTo>
                  <a:lnTo>
                    <a:pt x="0" y="63423"/>
                  </a:lnTo>
                  <a:lnTo>
                    <a:pt x="0" y="87210"/>
                  </a:lnTo>
                  <a:lnTo>
                    <a:pt x="7937" y="87210"/>
                  </a:lnTo>
                  <a:lnTo>
                    <a:pt x="7937" y="63423"/>
                  </a:lnTo>
                  <a:close/>
                </a:path>
                <a:path w="8254" h="114935">
                  <a:moveTo>
                    <a:pt x="7937" y="31724"/>
                  </a:moveTo>
                  <a:lnTo>
                    <a:pt x="0" y="31724"/>
                  </a:lnTo>
                  <a:lnTo>
                    <a:pt x="0" y="55499"/>
                  </a:lnTo>
                  <a:lnTo>
                    <a:pt x="7937" y="55499"/>
                  </a:lnTo>
                  <a:lnTo>
                    <a:pt x="7937" y="31724"/>
                  </a:lnTo>
                  <a:close/>
                </a:path>
                <a:path w="8254" h="114935">
                  <a:moveTo>
                    <a:pt x="7937" y="0"/>
                  </a:moveTo>
                  <a:lnTo>
                    <a:pt x="0" y="0"/>
                  </a:lnTo>
                  <a:lnTo>
                    <a:pt x="0" y="23787"/>
                  </a:lnTo>
                  <a:lnTo>
                    <a:pt x="7937" y="23787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940939" y="3759200"/>
              <a:ext cx="250316" cy="8290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924376" y="3759200"/>
              <a:ext cx="505167" cy="82905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9916452" y="3745547"/>
              <a:ext cx="8255" cy="119380"/>
            </a:xfrm>
            <a:custGeom>
              <a:avLst/>
              <a:gdLst/>
              <a:ahLst/>
              <a:cxnLst/>
              <a:rect l="l" t="t" r="r" b="b"/>
              <a:pathLst>
                <a:path w="8254" h="119379">
                  <a:moveTo>
                    <a:pt x="7937" y="107873"/>
                  </a:moveTo>
                  <a:lnTo>
                    <a:pt x="0" y="107873"/>
                  </a:lnTo>
                  <a:lnTo>
                    <a:pt x="0" y="119202"/>
                  </a:lnTo>
                  <a:lnTo>
                    <a:pt x="7937" y="119202"/>
                  </a:lnTo>
                  <a:lnTo>
                    <a:pt x="7937" y="107873"/>
                  </a:lnTo>
                  <a:close/>
                </a:path>
                <a:path w="8254" h="119379">
                  <a:moveTo>
                    <a:pt x="7937" y="76174"/>
                  </a:moveTo>
                  <a:lnTo>
                    <a:pt x="0" y="76174"/>
                  </a:lnTo>
                  <a:lnTo>
                    <a:pt x="0" y="99961"/>
                  </a:lnTo>
                  <a:lnTo>
                    <a:pt x="7937" y="99961"/>
                  </a:lnTo>
                  <a:lnTo>
                    <a:pt x="7937" y="76174"/>
                  </a:lnTo>
                  <a:close/>
                </a:path>
                <a:path w="8254" h="119379">
                  <a:moveTo>
                    <a:pt x="7937" y="44450"/>
                  </a:moveTo>
                  <a:lnTo>
                    <a:pt x="0" y="44450"/>
                  </a:lnTo>
                  <a:lnTo>
                    <a:pt x="0" y="68237"/>
                  </a:lnTo>
                  <a:lnTo>
                    <a:pt x="7937" y="68237"/>
                  </a:lnTo>
                  <a:lnTo>
                    <a:pt x="7937" y="44450"/>
                  </a:lnTo>
                  <a:close/>
                </a:path>
                <a:path w="8254" h="119379">
                  <a:moveTo>
                    <a:pt x="7937" y="12509"/>
                  </a:moveTo>
                  <a:lnTo>
                    <a:pt x="0" y="12509"/>
                  </a:lnTo>
                  <a:lnTo>
                    <a:pt x="0" y="36525"/>
                  </a:lnTo>
                  <a:lnTo>
                    <a:pt x="7937" y="36525"/>
                  </a:lnTo>
                  <a:lnTo>
                    <a:pt x="7937" y="12509"/>
                  </a:lnTo>
                  <a:close/>
                </a:path>
                <a:path w="8254" h="119379">
                  <a:moveTo>
                    <a:pt x="7937" y="0"/>
                  </a:moveTo>
                  <a:lnTo>
                    <a:pt x="0" y="0"/>
                  </a:lnTo>
                  <a:lnTo>
                    <a:pt x="0" y="4533"/>
                  </a:lnTo>
                  <a:lnTo>
                    <a:pt x="7937" y="4533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940939" y="3878338"/>
              <a:ext cx="248056" cy="8268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924376" y="3878338"/>
              <a:ext cx="202742" cy="8268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9916452" y="3864749"/>
              <a:ext cx="8255" cy="119380"/>
            </a:xfrm>
            <a:custGeom>
              <a:avLst/>
              <a:gdLst/>
              <a:ahLst/>
              <a:cxnLst/>
              <a:rect l="l" t="t" r="r" b="b"/>
              <a:pathLst>
                <a:path w="8254" h="119379">
                  <a:moveTo>
                    <a:pt x="7937" y="115544"/>
                  </a:moveTo>
                  <a:lnTo>
                    <a:pt x="0" y="115544"/>
                  </a:lnTo>
                  <a:lnTo>
                    <a:pt x="0" y="118935"/>
                  </a:lnTo>
                  <a:lnTo>
                    <a:pt x="7937" y="118935"/>
                  </a:lnTo>
                  <a:lnTo>
                    <a:pt x="7937" y="115544"/>
                  </a:lnTo>
                  <a:close/>
                </a:path>
                <a:path w="8254" h="119379">
                  <a:moveTo>
                    <a:pt x="7937" y="83820"/>
                  </a:moveTo>
                  <a:lnTo>
                    <a:pt x="0" y="83820"/>
                  </a:lnTo>
                  <a:lnTo>
                    <a:pt x="0" y="107607"/>
                  </a:lnTo>
                  <a:lnTo>
                    <a:pt x="7937" y="107607"/>
                  </a:lnTo>
                  <a:lnTo>
                    <a:pt x="7937" y="83820"/>
                  </a:lnTo>
                  <a:close/>
                </a:path>
                <a:path w="8254" h="119379">
                  <a:moveTo>
                    <a:pt x="7937" y="52120"/>
                  </a:moveTo>
                  <a:lnTo>
                    <a:pt x="0" y="52120"/>
                  </a:lnTo>
                  <a:lnTo>
                    <a:pt x="0" y="75895"/>
                  </a:lnTo>
                  <a:lnTo>
                    <a:pt x="7937" y="75895"/>
                  </a:lnTo>
                  <a:lnTo>
                    <a:pt x="7937" y="52120"/>
                  </a:lnTo>
                  <a:close/>
                </a:path>
                <a:path w="8254" h="119379">
                  <a:moveTo>
                    <a:pt x="7937" y="20396"/>
                  </a:moveTo>
                  <a:lnTo>
                    <a:pt x="0" y="20396"/>
                  </a:lnTo>
                  <a:lnTo>
                    <a:pt x="0" y="44183"/>
                  </a:lnTo>
                  <a:lnTo>
                    <a:pt x="7937" y="44183"/>
                  </a:lnTo>
                  <a:lnTo>
                    <a:pt x="7937" y="20396"/>
                  </a:lnTo>
                  <a:close/>
                </a:path>
                <a:path w="8254" h="119379">
                  <a:moveTo>
                    <a:pt x="7937" y="0"/>
                  </a:moveTo>
                  <a:lnTo>
                    <a:pt x="0" y="0"/>
                  </a:lnTo>
                  <a:lnTo>
                    <a:pt x="0" y="12458"/>
                  </a:lnTo>
                  <a:lnTo>
                    <a:pt x="7937" y="12458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940939" y="3997274"/>
              <a:ext cx="222008" cy="8268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924376" y="3997274"/>
              <a:ext cx="502907" cy="8268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9916452" y="3983685"/>
              <a:ext cx="8255" cy="83820"/>
            </a:xfrm>
            <a:custGeom>
              <a:avLst/>
              <a:gdLst/>
              <a:ahLst/>
              <a:cxnLst/>
              <a:rect l="l" t="t" r="r" b="b"/>
              <a:pathLst>
                <a:path w="8254" h="83820">
                  <a:moveTo>
                    <a:pt x="7937" y="60032"/>
                  </a:moveTo>
                  <a:lnTo>
                    <a:pt x="0" y="60032"/>
                  </a:lnTo>
                  <a:lnTo>
                    <a:pt x="0" y="83820"/>
                  </a:lnTo>
                  <a:lnTo>
                    <a:pt x="7937" y="83820"/>
                  </a:lnTo>
                  <a:lnTo>
                    <a:pt x="7937" y="60032"/>
                  </a:lnTo>
                  <a:close/>
                </a:path>
                <a:path w="8254" h="83820">
                  <a:moveTo>
                    <a:pt x="7937" y="28321"/>
                  </a:moveTo>
                  <a:lnTo>
                    <a:pt x="0" y="28321"/>
                  </a:lnTo>
                  <a:lnTo>
                    <a:pt x="0" y="52108"/>
                  </a:lnTo>
                  <a:lnTo>
                    <a:pt x="7937" y="52108"/>
                  </a:lnTo>
                  <a:lnTo>
                    <a:pt x="7937" y="28321"/>
                  </a:lnTo>
                  <a:close/>
                </a:path>
                <a:path w="8254" h="83820">
                  <a:moveTo>
                    <a:pt x="7937" y="0"/>
                  </a:moveTo>
                  <a:lnTo>
                    <a:pt x="0" y="0"/>
                  </a:lnTo>
                  <a:lnTo>
                    <a:pt x="0" y="20396"/>
                  </a:lnTo>
                  <a:lnTo>
                    <a:pt x="7937" y="20396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940939" y="4116209"/>
              <a:ext cx="206146" cy="8268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838295" y="4075430"/>
              <a:ext cx="86093" cy="123469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9916452" y="4107154"/>
              <a:ext cx="8255" cy="87630"/>
            </a:xfrm>
            <a:custGeom>
              <a:avLst/>
              <a:gdLst/>
              <a:ahLst/>
              <a:cxnLst/>
              <a:rect l="l" t="t" r="r" b="b"/>
              <a:pathLst>
                <a:path w="8254" h="87629">
                  <a:moveTo>
                    <a:pt x="7937" y="63423"/>
                  </a:moveTo>
                  <a:lnTo>
                    <a:pt x="0" y="63423"/>
                  </a:lnTo>
                  <a:lnTo>
                    <a:pt x="0" y="87210"/>
                  </a:lnTo>
                  <a:lnTo>
                    <a:pt x="7937" y="87210"/>
                  </a:lnTo>
                  <a:lnTo>
                    <a:pt x="7937" y="63423"/>
                  </a:lnTo>
                  <a:close/>
                </a:path>
                <a:path w="8254" h="87629">
                  <a:moveTo>
                    <a:pt x="7937" y="31711"/>
                  </a:moveTo>
                  <a:lnTo>
                    <a:pt x="0" y="31711"/>
                  </a:lnTo>
                  <a:lnTo>
                    <a:pt x="0" y="55499"/>
                  </a:lnTo>
                  <a:lnTo>
                    <a:pt x="7937" y="55499"/>
                  </a:lnTo>
                  <a:lnTo>
                    <a:pt x="7937" y="31711"/>
                  </a:lnTo>
                  <a:close/>
                </a:path>
                <a:path w="8254" h="87629">
                  <a:moveTo>
                    <a:pt x="7937" y="0"/>
                  </a:moveTo>
                  <a:lnTo>
                    <a:pt x="0" y="0"/>
                  </a:lnTo>
                  <a:lnTo>
                    <a:pt x="0" y="23787"/>
                  </a:lnTo>
                  <a:lnTo>
                    <a:pt x="7937" y="23787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940939" y="4235132"/>
              <a:ext cx="201612" cy="8268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916452" y="4202290"/>
              <a:ext cx="190283" cy="115532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9916452" y="4221556"/>
              <a:ext cx="8255" cy="119380"/>
            </a:xfrm>
            <a:custGeom>
              <a:avLst/>
              <a:gdLst/>
              <a:ahLst/>
              <a:cxnLst/>
              <a:rect l="l" t="t" r="r" b="b"/>
              <a:pathLst>
                <a:path w="8254" h="119379">
                  <a:moveTo>
                    <a:pt x="7937" y="107594"/>
                  </a:moveTo>
                  <a:lnTo>
                    <a:pt x="0" y="107594"/>
                  </a:lnTo>
                  <a:lnTo>
                    <a:pt x="0" y="118922"/>
                  </a:lnTo>
                  <a:lnTo>
                    <a:pt x="7937" y="118922"/>
                  </a:lnTo>
                  <a:lnTo>
                    <a:pt x="7937" y="107594"/>
                  </a:lnTo>
                  <a:close/>
                </a:path>
                <a:path w="8254" h="119379">
                  <a:moveTo>
                    <a:pt x="7937" y="75895"/>
                  </a:moveTo>
                  <a:lnTo>
                    <a:pt x="0" y="75895"/>
                  </a:lnTo>
                  <a:lnTo>
                    <a:pt x="0" y="99669"/>
                  </a:lnTo>
                  <a:lnTo>
                    <a:pt x="7937" y="99669"/>
                  </a:lnTo>
                  <a:lnTo>
                    <a:pt x="7937" y="75895"/>
                  </a:lnTo>
                  <a:close/>
                </a:path>
                <a:path w="8254" h="119379">
                  <a:moveTo>
                    <a:pt x="7937" y="44170"/>
                  </a:moveTo>
                  <a:lnTo>
                    <a:pt x="0" y="44170"/>
                  </a:lnTo>
                  <a:lnTo>
                    <a:pt x="0" y="67957"/>
                  </a:lnTo>
                  <a:lnTo>
                    <a:pt x="7937" y="67957"/>
                  </a:lnTo>
                  <a:lnTo>
                    <a:pt x="7937" y="44170"/>
                  </a:lnTo>
                  <a:close/>
                </a:path>
                <a:path w="8254" h="119379">
                  <a:moveTo>
                    <a:pt x="7937" y="12458"/>
                  </a:moveTo>
                  <a:lnTo>
                    <a:pt x="0" y="12458"/>
                  </a:lnTo>
                  <a:lnTo>
                    <a:pt x="0" y="36245"/>
                  </a:lnTo>
                  <a:lnTo>
                    <a:pt x="7937" y="36245"/>
                  </a:lnTo>
                  <a:lnTo>
                    <a:pt x="7937" y="12458"/>
                  </a:lnTo>
                  <a:close/>
                </a:path>
                <a:path w="8254" h="119379">
                  <a:moveTo>
                    <a:pt x="7937" y="0"/>
                  </a:moveTo>
                  <a:lnTo>
                    <a:pt x="0" y="0"/>
                  </a:lnTo>
                  <a:lnTo>
                    <a:pt x="0" y="4521"/>
                  </a:lnTo>
                  <a:lnTo>
                    <a:pt x="7937" y="4521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40939" y="4354068"/>
              <a:ext cx="192557" cy="8268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924376" y="4354068"/>
              <a:ext cx="126860" cy="8268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9916452" y="4340478"/>
              <a:ext cx="8255" cy="119380"/>
            </a:xfrm>
            <a:custGeom>
              <a:avLst/>
              <a:gdLst/>
              <a:ahLst/>
              <a:cxnLst/>
              <a:rect l="l" t="t" r="r" b="b"/>
              <a:pathLst>
                <a:path w="8254" h="119379">
                  <a:moveTo>
                    <a:pt x="7937" y="115531"/>
                  </a:moveTo>
                  <a:lnTo>
                    <a:pt x="0" y="115531"/>
                  </a:lnTo>
                  <a:lnTo>
                    <a:pt x="0" y="118935"/>
                  </a:lnTo>
                  <a:lnTo>
                    <a:pt x="7937" y="118935"/>
                  </a:lnTo>
                  <a:lnTo>
                    <a:pt x="7937" y="115531"/>
                  </a:lnTo>
                  <a:close/>
                </a:path>
                <a:path w="8254" h="119379">
                  <a:moveTo>
                    <a:pt x="7937" y="83832"/>
                  </a:moveTo>
                  <a:lnTo>
                    <a:pt x="0" y="83832"/>
                  </a:lnTo>
                  <a:lnTo>
                    <a:pt x="0" y="107607"/>
                  </a:lnTo>
                  <a:lnTo>
                    <a:pt x="7937" y="107607"/>
                  </a:lnTo>
                  <a:lnTo>
                    <a:pt x="7937" y="83832"/>
                  </a:lnTo>
                  <a:close/>
                </a:path>
                <a:path w="8254" h="119379">
                  <a:moveTo>
                    <a:pt x="7937" y="52095"/>
                  </a:moveTo>
                  <a:lnTo>
                    <a:pt x="0" y="52095"/>
                  </a:lnTo>
                  <a:lnTo>
                    <a:pt x="0" y="75882"/>
                  </a:lnTo>
                  <a:lnTo>
                    <a:pt x="7937" y="75882"/>
                  </a:lnTo>
                  <a:lnTo>
                    <a:pt x="7937" y="52095"/>
                  </a:lnTo>
                  <a:close/>
                </a:path>
                <a:path w="8254" h="119379">
                  <a:moveTo>
                    <a:pt x="7937" y="20396"/>
                  </a:moveTo>
                  <a:lnTo>
                    <a:pt x="0" y="20396"/>
                  </a:lnTo>
                  <a:lnTo>
                    <a:pt x="0" y="44170"/>
                  </a:lnTo>
                  <a:lnTo>
                    <a:pt x="7937" y="44170"/>
                  </a:lnTo>
                  <a:lnTo>
                    <a:pt x="7937" y="20396"/>
                  </a:lnTo>
                  <a:close/>
                </a:path>
                <a:path w="8254" h="119379">
                  <a:moveTo>
                    <a:pt x="7937" y="0"/>
                  </a:moveTo>
                  <a:lnTo>
                    <a:pt x="0" y="0"/>
                  </a:lnTo>
                  <a:lnTo>
                    <a:pt x="0" y="12458"/>
                  </a:lnTo>
                  <a:lnTo>
                    <a:pt x="7937" y="12458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40939" y="4472990"/>
              <a:ext cx="192557" cy="8268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924376" y="4472990"/>
              <a:ext cx="40779" cy="8268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9916452" y="4459414"/>
              <a:ext cx="8255" cy="83820"/>
            </a:xfrm>
            <a:custGeom>
              <a:avLst/>
              <a:gdLst/>
              <a:ahLst/>
              <a:cxnLst/>
              <a:rect l="l" t="t" r="r" b="b"/>
              <a:pathLst>
                <a:path w="8254" h="83820">
                  <a:moveTo>
                    <a:pt x="7937" y="60020"/>
                  </a:moveTo>
                  <a:lnTo>
                    <a:pt x="0" y="60020"/>
                  </a:lnTo>
                  <a:lnTo>
                    <a:pt x="0" y="83807"/>
                  </a:lnTo>
                  <a:lnTo>
                    <a:pt x="7937" y="83807"/>
                  </a:lnTo>
                  <a:lnTo>
                    <a:pt x="7937" y="60020"/>
                  </a:lnTo>
                  <a:close/>
                </a:path>
                <a:path w="8254" h="83820">
                  <a:moveTo>
                    <a:pt x="7937" y="28321"/>
                  </a:moveTo>
                  <a:lnTo>
                    <a:pt x="0" y="28321"/>
                  </a:lnTo>
                  <a:lnTo>
                    <a:pt x="0" y="52095"/>
                  </a:lnTo>
                  <a:lnTo>
                    <a:pt x="7937" y="52095"/>
                  </a:lnTo>
                  <a:lnTo>
                    <a:pt x="7937" y="28321"/>
                  </a:lnTo>
                  <a:close/>
                </a:path>
                <a:path w="8254" h="83820">
                  <a:moveTo>
                    <a:pt x="7937" y="0"/>
                  </a:moveTo>
                  <a:lnTo>
                    <a:pt x="0" y="0"/>
                  </a:lnTo>
                  <a:lnTo>
                    <a:pt x="0" y="20383"/>
                  </a:lnTo>
                  <a:lnTo>
                    <a:pt x="7937" y="20383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940939" y="4591926"/>
              <a:ext cx="189153" cy="82689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916452" y="4551159"/>
              <a:ext cx="425881" cy="123456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9916452" y="4582871"/>
              <a:ext cx="8255" cy="114935"/>
            </a:xfrm>
            <a:custGeom>
              <a:avLst/>
              <a:gdLst/>
              <a:ahLst/>
              <a:cxnLst/>
              <a:rect l="l" t="t" r="r" b="b"/>
              <a:pathLst>
                <a:path w="8254" h="114935">
                  <a:moveTo>
                    <a:pt x="7937" y="95148"/>
                  </a:moveTo>
                  <a:lnTo>
                    <a:pt x="0" y="95148"/>
                  </a:lnTo>
                  <a:lnTo>
                    <a:pt x="0" y="114401"/>
                  </a:lnTo>
                  <a:lnTo>
                    <a:pt x="7937" y="114401"/>
                  </a:lnTo>
                  <a:lnTo>
                    <a:pt x="7937" y="95148"/>
                  </a:lnTo>
                  <a:close/>
                </a:path>
                <a:path w="8254" h="114935">
                  <a:moveTo>
                    <a:pt x="7937" y="63449"/>
                  </a:moveTo>
                  <a:lnTo>
                    <a:pt x="0" y="63449"/>
                  </a:lnTo>
                  <a:lnTo>
                    <a:pt x="0" y="87223"/>
                  </a:lnTo>
                  <a:lnTo>
                    <a:pt x="7937" y="87223"/>
                  </a:lnTo>
                  <a:lnTo>
                    <a:pt x="7937" y="63449"/>
                  </a:lnTo>
                  <a:close/>
                </a:path>
                <a:path w="8254" h="114935">
                  <a:moveTo>
                    <a:pt x="7937" y="31711"/>
                  </a:moveTo>
                  <a:lnTo>
                    <a:pt x="0" y="31711"/>
                  </a:lnTo>
                  <a:lnTo>
                    <a:pt x="0" y="55499"/>
                  </a:lnTo>
                  <a:lnTo>
                    <a:pt x="7937" y="55499"/>
                  </a:lnTo>
                  <a:lnTo>
                    <a:pt x="7937" y="31711"/>
                  </a:lnTo>
                  <a:close/>
                </a:path>
                <a:path w="8254" h="114935">
                  <a:moveTo>
                    <a:pt x="7937" y="0"/>
                  </a:moveTo>
                  <a:lnTo>
                    <a:pt x="0" y="0"/>
                  </a:lnTo>
                  <a:lnTo>
                    <a:pt x="0" y="23787"/>
                  </a:lnTo>
                  <a:lnTo>
                    <a:pt x="7937" y="23787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8940939" y="4829975"/>
            <a:ext cx="57785" cy="1153795"/>
            <a:chOff x="8940939" y="4829975"/>
            <a:chExt cx="57785" cy="1153795"/>
          </a:xfrm>
        </p:grpSpPr>
        <p:pic>
          <p:nvPicPr>
            <p:cNvPr id="131" name="object 13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940939" y="4829975"/>
              <a:ext cx="57772" cy="8268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940939" y="4948910"/>
              <a:ext cx="57772" cy="8268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940939" y="5067833"/>
              <a:ext cx="55498" cy="8268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940939" y="5186769"/>
              <a:ext cx="53238" cy="8268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940939" y="5305691"/>
              <a:ext cx="50965" cy="8268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940939" y="5424627"/>
              <a:ext cx="49834" cy="8268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940939" y="5543562"/>
              <a:ext cx="47574" cy="8268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940939" y="5662485"/>
              <a:ext cx="40779" cy="8268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940939" y="5781421"/>
              <a:ext cx="38506" cy="8268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940939" y="5900636"/>
              <a:ext cx="31711" cy="82689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9596754" y="4816170"/>
            <a:ext cx="327660" cy="833119"/>
            <a:chOff x="9596754" y="4816170"/>
            <a:chExt cx="327660" cy="833119"/>
          </a:xfrm>
        </p:grpSpPr>
        <p:pic>
          <p:nvPicPr>
            <p:cNvPr id="142" name="object 14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787330" y="4829975"/>
              <a:ext cx="127990" cy="82689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9916452" y="4816182"/>
              <a:ext cx="8255" cy="119380"/>
            </a:xfrm>
            <a:custGeom>
              <a:avLst/>
              <a:gdLst/>
              <a:ahLst/>
              <a:cxnLst/>
              <a:rect l="l" t="t" r="r" b="b"/>
              <a:pathLst>
                <a:path w="8254" h="119379">
                  <a:moveTo>
                    <a:pt x="7937" y="115735"/>
                  </a:moveTo>
                  <a:lnTo>
                    <a:pt x="0" y="115735"/>
                  </a:lnTo>
                  <a:lnTo>
                    <a:pt x="0" y="119138"/>
                  </a:lnTo>
                  <a:lnTo>
                    <a:pt x="7937" y="119138"/>
                  </a:lnTo>
                  <a:lnTo>
                    <a:pt x="7937" y="115735"/>
                  </a:lnTo>
                  <a:close/>
                </a:path>
                <a:path w="8254" h="119379">
                  <a:moveTo>
                    <a:pt x="7937" y="84023"/>
                  </a:moveTo>
                  <a:lnTo>
                    <a:pt x="0" y="84023"/>
                  </a:lnTo>
                  <a:lnTo>
                    <a:pt x="0" y="107810"/>
                  </a:lnTo>
                  <a:lnTo>
                    <a:pt x="7937" y="107810"/>
                  </a:lnTo>
                  <a:lnTo>
                    <a:pt x="7937" y="84023"/>
                  </a:lnTo>
                  <a:close/>
                </a:path>
                <a:path w="8254" h="119379">
                  <a:moveTo>
                    <a:pt x="7937" y="52324"/>
                  </a:moveTo>
                  <a:lnTo>
                    <a:pt x="0" y="52324"/>
                  </a:lnTo>
                  <a:lnTo>
                    <a:pt x="0" y="76098"/>
                  </a:lnTo>
                  <a:lnTo>
                    <a:pt x="7937" y="76098"/>
                  </a:lnTo>
                  <a:lnTo>
                    <a:pt x="7937" y="52324"/>
                  </a:lnTo>
                  <a:close/>
                </a:path>
                <a:path w="8254" h="119379">
                  <a:moveTo>
                    <a:pt x="7937" y="20586"/>
                  </a:moveTo>
                  <a:lnTo>
                    <a:pt x="0" y="20586"/>
                  </a:lnTo>
                  <a:lnTo>
                    <a:pt x="0" y="44373"/>
                  </a:lnTo>
                  <a:lnTo>
                    <a:pt x="7937" y="44373"/>
                  </a:lnTo>
                  <a:lnTo>
                    <a:pt x="7937" y="20586"/>
                  </a:lnTo>
                  <a:close/>
                </a:path>
                <a:path w="8254" h="119379">
                  <a:moveTo>
                    <a:pt x="7937" y="0"/>
                  </a:moveTo>
                  <a:lnTo>
                    <a:pt x="0" y="0"/>
                  </a:lnTo>
                  <a:lnTo>
                    <a:pt x="0" y="12674"/>
                  </a:lnTo>
                  <a:lnTo>
                    <a:pt x="7937" y="12674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837165" y="4948910"/>
              <a:ext cx="78155" cy="82689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9916452" y="4935334"/>
              <a:ext cx="8255" cy="115570"/>
            </a:xfrm>
            <a:custGeom>
              <a:avLst/>
              <a:gdLst/>
              <a:ahLst/>
              <a:cxnLst/>
              <a:rect l="l" t="t" r="r" b="b"/>
              <a:pathLst>
                <a:path w="8254" h="115570">
                  <a:moveTo>
                    <a:pt x="7937" y="91719"/>
                  </a:moveTo>
                  <a:lnTo>
                    <a:pt x="0" y="91719"/>
                  </a:lnTo>
                  <a:lnTo>
                    <a:pt x="0" y="115506"/>
                  </a:lnTo>
                  <a:lnTo>
                    <a:pt x="7937" y="115506"/>
                  </a:lnTo>
                  <a:lnTo>
                    <a:pt x="7937" y="91719"/>
                  </a:lnTo>
                  <a:close/>
                </a:path>
                <a:path w="8254" h="115570">
                  <a:moveTo>
                    <a:pt x="7937" y="60020"/>
                  </a:moveTo>
                  <a:lnTo>
                    <a:pt x="0" y="60020"/>
                  </a:lnTo>
                  <a:lnTo>
                    <a:pt x="0" y="83807"/>
                  </a:lnTo>
                  <a:lnTo>
                    <a:pt x="7937" y="83807"/>
                  </a:lnTo>
                  <a:lnTo>
                    <a:pt x="7937" y="60020"/>
                  </a:lnTo>
                  <a:close/>
                </a:path>
                <a:path w="8254" h="115570">
                  <a:moveTo>
                    <a:pt x="7937" y="28295"/>
                  </a:moveTo>
                  <a:lnTo>
                    <a:pt x="0" y="28295"/>
                  </a:lnTo>
                  <a:lnTo>
                    <a:pt x="0" y="52082"/>
                  </a:lnTo>
                  <a:lnTo>
                    <a:pt x="7937" y="52082"/>
                  </a:lnTo>
                  <a:lnTo>
                    <a:pt x="7937" y="28295"/>
                  </a:lnTo>
                  <a:close/>
                </a:path>
                <a:path w="8254" h="115570">
                  <a:moveTo>
                    <a:pt x="7937" y="0"/>
                  </a:moveTo>
                  <a:lnTo>
                    <a:pt x="0" y="0"/>
                  </a:lnTo>
                  <a:lnTo>
                    <a:pt x="0" y="20370"/>
                  </a:lnTo>
                  <a:lnTo>
                    <a:pt x="7937" y="20370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908526" y="5067833"/>
              <a:ext cx="6794" cy="8268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9916452" y="5058778"/>
              <a:ext cx="8255" cy="87630"/>
            </a:xfrm>
            <a:custGeom>
              <a:avLst/>
              <a:gdLst/>
              <a:ahLst/>
              <a:cxnLst/>
              <a:rect l="l" t="t" r="r" b="b"/>
              <a:pathLst>
                <a:path w="8254" h="87629">
                  <a:moveTo>
                    <a:pt x="7937" y="63436"/>
                  </a:moveTo>
                  <a:lnTo>
                    <a:pt x="0" y="63436"/>
                  </a:lnTo>
                  <a:lnTo>
                    <a:pt x="0" y="87223"/>
                  </a:lnTo>
                  <a:lnTo>
                    <a:pt x="7937" y="87223"/>
                  </a:lnTo>
                  <a:lnTo>
                    <a:pt x="7937" y="63436"/>
                  </a:lnTo>
                  <a:close/>
                </a:path>
                <a:path w="8254" h="87629">
                  <a:moveTo>
                    <a:pt x="7937" y="31711"/>
                  </a:moveTo>
                  <a:lnTo>
                    <a:pt x="0" y="31711"/>
                  </a:lnTo>
                  <a:lnTo>
                    <a:pt x="0" y="55499"/>
                  </a:lnTo>
                  <a:lnTo>
                    <a:pt x="7937" y="55499"/>
                  </a:lnTo>
                  <a:lnTo>
                    <a:pt x="7937" y="31711"/>
                  </a:lnTo>
                  <a:close/>
                </a:path>
                <a:path w="8254" h="87629">
                  <a:moveTo>
                    <a:pt x="7937" y="0"/>
                  </a:moveTo>
                  <a:lnTo>
                    <a:pt x="0" y="0"/>
                  </a:lnTo>
                  <a:lnTo>
                    <a:pt x="0" y="23787"/>
                  </a:lnTo>
                  <a:lnTo>
                    <a:pt x="7937" y="23787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776853" y="5153926"/>
              <a:ext cx="147536" cy="115531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9916452" y="5173179"/>
              <a:ext cx="8255" cy="119380"/>
            </a:xfrm>
            <a:custGeom>
              <a:avLst/>
              <a:gdLst/>
              <a:ahLst/>
              <a:cxnLst/>
              <a:rect l="l" t="t" r="r" b="b"/>
              <a:pathLst>
                <a:path w="8254" h="119379">
                  <a:moveTo>
                    <a:pt x="7937" y="107607"/>
                  </a:moveTo>
                  <a:lnTo>
                    <a:pt x="0" y="107607"/>
                  </a:lnTo>
                  <a:lnTo>
                    <a:pt x="0" y="118935"/>
                  </a:lnTo>
                  <a:lnTo>
                    <a:pt x="7937" y="118935"/>
                  </a:lnTo>
                  <a:lnTo>
                    <a:pt x="7937" y="107607"/>
                  </a:lnTo>
                  <a:close/>
                </a:path>
                <a:path w="8254" h="119379">
                  <a:moveTo>
                    <a:pt x="7937" y="75882"/>
                  </a:moveTo>
                  <a:lnTo>
                    <a:pt x="0" y="75882"/>
                  </a:lnTo>
                  <a:lnTo>
                    <a:pt x="0" y="99669"/>
                  </a:lnTo>
                  <a:lnTo>
                    <a:pt x="7937" y="99669"/>
                  </a:lnTo>
                  <a:lnTo>
                    <a:pt x="7937" y="75882"/>
                  </a:lnTo>
                  <a:close/>
                </a:path>
                <a:path w="8254" h="119379">
                  <a:moveTo>
                    <a:pt x="7937" y="44196"/>
                  </a:moveTo>
                  <a:lnTo>
                    <a:pt x="0" y="44196"/>
                  </a:lnTo>
                  <a:lnTo>
                    <a:pt x="0" y="67970"/>
                  </a:lnTo>
                  <a:lnTo>
                    <a:pt x="7937" y="67970"/>
                  </a:lnTo>
                  <a:lnTo>
                    <a:pt x="7937" y="44196"/>
                  </a:lnTo>
                  <a:close/>
                </a:path>
                <a:path w="8254" h="119379">
                  <a:moveTo>
                    <a:pt x="7937" y="12458"/>
                  </a:moveTo>
                  <a:lnTo>
                    <a:pt x="0" y="12458"/>
                  </a:lnTo>
                  <a:lnTo>
                    <a:pt x="0" y="36245"/>
                  </a:lnTo>
                  <a:lnTo>
                    <a:pt x="7937" y="36245"/>
                  </a:lnTo>
                  <a:lnTo>
                    <a:pt x="7937" y="12458"/>
                  </a:lnTo>
                  <a:close/>
                </a:path>
                <a:path w="8254" h="119379">
                  <a:moveTo>
                    <a:pt x="7937" y="0"/>
                  </a:moveTo>
                  <a:lnTo>
                    <a:pt x="0" y="0"/>
                  </a:lnTo>
                  <a:lnTo>
                    <a:pt x="0" y="4521"/>
                  </a:lnTo>
                  <a:lnTo>
                    <a:pt x="7937" y="4521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797516" y="5305691"/>
              <a:ext cx="117792" cy="82689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9916452" y="5292128"/>
              <a:ext cx="8255" cy="119380"/>
            </a:xfrm>
            <a:custGeom>
              <a:avLst/>
              <a:gdLst/>
              <a:ahLst/>
              <a:cxnLst/>
              <a:rect l="l" t="t" r="r" b="b"/>
              <a:pathLst>
                <a:path w="8254" h="119379">
                  <a:moveTo>
                    <a:pt x="7937" y="115519"/>
                  </a:moveTo>
                  <a:lnTo>
                    <a:pt x="0" y="115519"/>
                  </a:lnTo>
                  <a:lnTo>
                    <a:pt x="0" y="118910"/>
                  </a:lnTo>
                  <a:lnTo>
                    <a:pt x="7937" y="118910"/>
                  </a:lnTo>
                  <a:lnTo>
                    <a:pt x="7937" y="115519"/>
                  </a:lnTo>
                  <a:close/>
                </a:path>
                <a:path w="8254" h="119379">
                  <a:moveTo>
                    <a:pt x="7937" y="83794"/>
                  </a:moveTo>
                  <a:lnTo>
                    <a:pt x="0" y="83794"/>
                  </a:lnTo>
                  <a:lnTo>
                    <a:pt x="0" y="107581"/>
                  </a:lnTo>
                  <a:lnTo>
                    <a:pt x="7937" y="107581"/>
                  </a:lnTo>
                  <a:lnTo>
                    <a:pt x="7937" y="83794"/>
                  </a:lnTo>
                  <a:close/>
                </a:path>
                <a:path w="8254" h="119379">
                  <a:moveTo>
                    <a:pt x="7937" y="52095"/>
                  </a:moveTo>
                  <a:lnTo>
                    <a:pt x="0" y="52095"/>
                  </a:lnTo>
                  <a:lnTo>
                    <a:pt x="0" y="75869"/>
                  </a:lnTo>
                  <a:lnTo>
                    <a:pt x="7937" y="75869"/>
                  </a:lnTo>
                  <a:lnTo>
                    <a:pt x="7937" y="52095"/>
                  </a:lnTo>
                  <a:close/>
                </a:path>
                <a:path w="8254" h="119379">
                  <a:moveTo>
                    <a:pt x="7937" y="20370"/>
                  </a:moveTo>
                  <a:lnTo>
                    <a:pt x="0" y="20370"/>
                  </a:lnTo>
                  <a:lnTo>
                    <a:pt x="0" y="44157"/>
                  </a:lnTo>
                  <a:lnTo>
                    <a:pt x="7937" y="44157"/>
                  </a:lnTo>
                  <a:lnTo>
                    <a:pt x="7937" y="20370"/>
                  </a:lnTo>
                  <a:close/>
                </a:path>
                <a:path w="8254" h="119379">
                  <a:moveTo>
                    <a:pt x="7937" y="0"/>
                  </a:moveTo>
                  <a:lnTo>
                    <a:pt x="0" y="0"/>
                  </a:lnTo>
                  <a:lnTo>
                    <a:pt x="0" y="12446"/>
                  </a:lnTo>
                  <a:lnTo>
                    <a:pt x="7937" y="12446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596754" y="5424627"/>
              <a:ext cx="318503" cy="82689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9916452" y="5411038"/>
              <a:ext cx="8255" cy="83820"/>
            </a:xfrm>
            <a:custGeom>
              <a:avLst/>
              <a:gdLst/>
              <a:ahLst/>
              <a:cxnLst/>
              <a:rect l="l" t="t" r="r" b="b"/>
              <a:pathLst>
                <a:path w="8254" h="83820">
                  <a:moveTo>
                    <a:pt x="7937" y="60032"/>
                  </a:moveTo>
                  <a:lnTo>
                    <a:pt x="0" y="60032"/>
                  </a:lnTo>
                  <a:lnTo>
                    <a:pt x="0" y="83820"/>
                  </a:lnTo>
                  <a:lnTo>
                    <a:pt x="7937" y="83820"/>
                  </a:lnTo>
                  <a:lnTo>
                    <a:pt x="7937" y="60032"/>
                  </a:lnTo>
                  <a:close/>
                </a:path>
                <a:path w="8254" h="83820">
                  <a:moveTo>
                    <a:pt x="7937" y="28308"/>
                  </a:moveTo>
                  <a:lnTo>
                    <a:pt x="0" y="28308"/>
                  </a:lnTo>
                  <a:lnTo>
                    <a:pt x="0" y="52095"/>
                  </a:lnTo>
                  <a:lnTo>
                    <a:pt x="7937" y="52095"/>
                  </a:lnTo>
                  <a:lnTo>
                    <a:pt x="7937" y="28308"/>
                  </a:lnTo>
                  <a:close/>
                </a:path>
                <a:path w="8254" h="83820">
                  <a:moveTo>
                    <a:pt x="7937" y="0"/>
                  </a:moveTo>
                  <a:lnTo>
                    <a:pt x="0" y="0"/>
                  </a:lnTo>
                  <a:lnTo>
                    <a:pt x="0" y="20396"/>
                  </a:lnTo>
                  <a:lnTo>
                    <a:pt x="7937" y="20396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845090" y="5502783"/>
              <a:ext cx="79299" cy="123469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9916452" y="5534507"/>
              <a:ext cx="8255" cy="114935"/>
            </a:xfrm>
            <a:custGeom>
              <a:avLst/>
              <a:gdLst/>
              <a:ahLst/>
              <a:cxnLst/>
              <a:rect l="l" t="t" r="r" b="b"/>
              <a:pathLst>
                <a:path w="8254" h="114935">
                  <a:moveTo>
                    <a:pt x="7937" y="95135"/>
                  </a:moveTo>
                  <a:lnTo>
                    <a:pt x="0" y="95135"/>
                  </a:lnTo>
                  <a:lnTo>
                    <a:pt x="0" y="114388"/>
                  </a:lnTo>
                  <a:lnTo>
                    <a:pt x="7937" y="114388"/>
                  </a:lnTo>
                  <a:lnTo>
                    <a:pt x="7937" y="95135"/>
                  </a:lnTo>
                  <a:close/>
                </a:path>
                <a:path w="8254" h="114935">
                  <a:moveTo>
                    <a:pt x="7937" y="63423"/>
                  </a:moveTo>
                  <a:lnTo>
                    <a:pt x="0" y="63423"/>
                  </a:lnTo>
                  <a:lnTo>
                    <a:pt x="0" y="87210"/>
                  </a:lnTo>
                  <a:lnTo>
                    <a:pt x="7937" y="87210"/>
                  </a:lnTo>
                  <a:lnTo>
                    <a:pt x="7937" y="63423"/>
                  </a:lnTo>
                  <a:close/>
                </a:path>
                <a:path w="8254" h="114935">
                  <a:moveTo>
                    <a:pt x="7937" y="31699"/>
                  </a:moveTo>
                  <a:lnTo>
                    <a:pt x="0" y="31699"/>
                  </a:lnTo>
                  <a:lnTo>
                    <a:pt x="0" y="55486"/>
                  </a:lnTo>
                  <a:lnTo>
                    <a:pt x="7937" y="55486"/>
                  </a:lnTo>
                  <a:lnTo>
                    <a:pt x="7937" y="31699"/>
                  </a:lnTo>
                  <a:close/>
                </a:path>
                <a:path w="8254" h="114935">
                  <a:moveTo>
                    <a:pt x="7937" y="0"/>
                  </a:moveTo>
                  <a:lnTo>
                    <a:pt x="0" y="0"/>
                  </a:lnTo>
                  <a:lnTo>
                    <a:pt x="0" y="23787"/>
                  </a:lnTo>
                  <a:lnTo>
                    <a:pt x="7937" y="23787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6" name="object 156"/>
          <p:cNvGrpSpPr/>
          <p:nvPr/>
        </p:nvGrpSpPr>
        <p:grpSpPr>
          <a:xfrm>
            <a:off x="9809987" y="5767832"/>
            <a:ext cx="123825" cy="215900"/>
            <a:chOff x="9809987" y="5767832"/>
            <a:chExt cx="123825" cy="215900"/>
          </a:xfrm>
        </p:grpSpPr>
        <p:pic>
          <p:nvPicPr>
            <p:cNvPr id="157" name="object 15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809987" y="5781421"/>
              <a:ext cx="105333" cy="8268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9916452" y="5767831"/>
              <a:ext cx="8255" cy="119380"/>
            </a:xfrm>
            <a:custGeom>
              <a:avLst/>
              <a:gdLst/>
              <a:ahLst/>
              <a:cxnLst/>
              <a:rect l="l" t="t" r="r" b="b"/>
              <a:pathLst>
                <a:path w="8254" h="119379">
                  <a:moveTo>
                    <a:pt x="7937" y="115824"/>
                  </a:moveTo>
                  <a:lnTo>
                    <a:pt x="0" y="115824"/>
                  </a:lnTo>
                  <a:lnTo>
                    <a:pt x="0" y="119214"/>
                  </a:lnTo>
                  <a:lnTo>
                    <a:pt x="7937" y="119214"/>
                  </a:lnTo>
                  <a:lnTo>
                    <a:pt x="7937" y="115824"/>
                  </a:lnTo>
                  <a:close/>
                </a:path>
                <a:path w="8254" h="119379">
                  <a:moveTo>
                    <a:pt x="7937" y="83870"/>
                  </a:moveTo>
                  <a:lnTo>
                    <a:pt x="0" y="83870"/>
                  </a:lnTo>
                  <a:lnTo>
                    <a:pt x="0" y="107886"/>
                  </a:lnTo>
                  <a:lnTo>
                    <a:pt x="7937" y="107886"/>
                  </a:lnTo>
                  <a:lnTo>
                    <a:pt x="7937" y="83870"/>
                  </a:lnTo>
                  <a:close/>
                </a:path>
                <a:path w="8254" h="119379">
                  <a:moveTo>
                    <a:pt x="7937" y="52120"/>
                  </a:moveTo>
                  <a:lnTo>
                    <a:pt x="0" y="52120"/>
                  </a:lnTo>
                  <a:lnTo>
                    <a:pt x="0" y="75895"/>
                  </a:lnTo>
                  <a:lnTo>
                    <a:pt x="7937" y="75895"/>
                  </a:lnTo>
                  <a:lnTo>
                    <a:pt x="7937" y="52120"/>
                  </a:lnTo>
                  <a:close/>
                </a:path>
                <a:path w="8254" h="119379">
                  <a:moveTo>
                    <a:pt x="7937" y="20383"/>
                  </a:moveTo>
                  <a:lnTo>
                    <a:pt x="0" y="20383"/>
                  </a:lnTo>
                  <a:lnTo>
                    <a:pt x="0" y="44170"/>
                  </a:lnTo>
                  <a:lnTo>
                    <a:pt x="7937" y="44170"/>
                  </a:lnTo>
                  <a:lnTo>
                    <a:pt x="7937" y="20383"/>
                  </a:lnTo>
                  <a:close/>
                </a:path>
                <a:path w="8254" h="119379">
                  <a:moveTo>
                    <a:pt x="7937" y="0"/>
                  </a:moveTo>
                  <a:lnTo>
                    <a:pt x="0" y="0"/>
                  </a:lnTo>
                  <a:lnTo>
                    <a:pt x="0" y="12458"/>
                  </a:lnTo>
                  <a:lnTo>
                    <a:pt x="7937" y="12458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924388" y="5900623"/>
              <a:ext cx="9067" cy="82689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9916452" y="5887034"/>
              <a:ext cx="8255" cy="83820"/>
            </a:xfrm>
            <a:custGeom>
              <a:avLst/>
              <a:gdLst/>
              <a:ahLst/>
              <a:cxnLst/>
              <a:rect l="l" t="t" r="r" b="b"/>
              <a:pathLst>
                <a:path w="8254" h="83820">
                  <a:moveTo>
                    <a:pt x="7937" y="60032"/>
                  </a:moveTo>
                  <a:lnTo>
                    <a:pt x="0" y="60032"/>
                  </a:lnTo>
                  <a:lnTo>
                    <a:pt x="0" y="83820"/>
                  </a:lnTo>
                  <a:lnTo>
                    <a:pt x="7937" y="83820"/>
                  </a:lnTo>
                  <a:lnTo>
                    <a:pt x="7937" y="60032"/>
                  </a:lnTo>
                  <a:close/>
                </a:path>
                <a:path w="8254" h="83820">
                  <a:moveTo>
                    <a:pt x="7937" y="28333"/>
                  </a:moveTo>
                  <a:lnTo>
                    <a:pt x="0" y="28333"/>
                  </a:lnTo>
                  <a:lnTo>
                    <a:pt x="0" y="52120"/>
                  </a:lnTo>
                  <a:lnTo>
                    <a:pt x="7937" y="52120"/>
                  </a:lnTo>
                  <a:lnTo>
                    <a:pt x="7937" y="28333"/>
                  </a:lnTo>
                  <a:close/>
                </a:path>
                <a:path w="8254" h="83820">
                  <a:moveTo>
                    <a:pt x="7937" y="0"/>
                  </a:moveTo>
                  <a:lnTo>
                    <a:pt x="0" y="0"/>
                  </a:lnTo>
                  <a:lnTo>
                    <a:pt x="0" y="20396"/>
                  </a:lnTo>
                  <a:lnTo>
                    <a:pt x="7937" y="20396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8577355" y="3245796"/>
            <a:ext cx="13779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Nb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610369" y="3176028"/>
            <a:ext cx="741045" cy="2774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85"/>
              </a:spcBef>
            </a:pP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Evolutio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2008-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2018</a:t>
            </a:r>
            <a:r>
              <a:rPr sz="75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(en</a:t>
            </a:r>
            <a:r>
              <a:rPr sz="75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points)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190319" y="3493851"/>
            <a:ext cx="247650" cy="134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19,3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0190319" y="3602303"/>
            <a:ext cx="247650" cy="2641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7,8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20,7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0190319" y="3840730"/>
            <a:ext cx="247650" cy="2635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9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8,3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20,4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603422" y="3483656"/>
            <a:ext cx="2102485" cy="12153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Bel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endParaRPr sz="700">
              <a:latin typeface="Roboto"/>
              <a:cs typeface="Roboto"/>
            </a:endParaRPr>
          </a:p>
          <a:p>
            <a:pPr marL="12700" marR="5080">
              <a:lnSpc>
                <a:spcPts val="940"/>
              </a:lnSpc>
              <a:spcBef>
                <a:spcPts val="4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Poitiers,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Saint-Benoît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Clos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Gauthier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Sables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Niort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Tour Chabot Gavacherie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Beaubreuil</a:t>
            </a:r>
            <a:endParaRPr sz="700">
              <a:latin typeface="Roboto"/>
              <a:cs typeface="Roboto"/>
            </a:endParaRPr>
          </a:p>
          <a:p>
            <a:pPr marL="12700" marR="594995">
              <a:lnSpc>
                <a:spcPct val="111500"/>
              </a:lnSpc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 Limoges - Val De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L'Aurence Nord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Clou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Bouchet</a:t>
            </a:r>
            <a:endParaRPr sz="700">
              <a:latin typeface="Roboto"/>
              <a:cs typeface="Roboto"/>
            </a:endParaRPr>
          </a:p>
          <a:p>
            <a:pPr marL="12700" marR="563245">
              <a:lnSpc>
                <a:spcPct val="111500"/>
              </a:lnSpc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 Limoges - Val De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L'Aurence Sud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QP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Coulounieix-Chamiers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 Chamiers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Saintes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Bellevue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Boiffiers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587308" y="3484789"/>
            <a:ext cx="178435" cy="12153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9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11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11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9302022" y="3483656"/>
            <a:ext cx="196850" cy="12153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47,7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46,2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45,6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45,1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40,3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37,6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36,7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35,0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35,0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34,4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0190319" y="4078590"/>
            <a:ext cx="247650" cy="62039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9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-3,1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7,4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5,2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1,7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17,0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5603422" y="4792360"/>
            <a:ext cx="1826260" cy="121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Avant-Garde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Alpilles-Vincennes-Bois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Fleuri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Saragosse</a:t>
            </a:r>
            <a:endParaRPr sz="700">
              <a:latin typeface="Roboto"/>
              <a:cs typeface="Roboto"/>
            </a:endParaRPr>
          </a:p>
          <a:p>
            <a:pPr marL="12700" marR="670560" algn="just">
              <a:lnSpc>
                <a:spcPct val="111500"/>
              </a:lnSpc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 Limoges - Les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Coutures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Bordeaux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Saint-Michel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Dax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700">
              <a:latin typeface="Roboto"/>
              <a:cs typeface="Roboto"/>
            </a:endParaRPr>
          </a:p>
          <a:p>
            <a:pPr marL="12700" marR="226060">
              <a:lnSpc>
                <a:spcPct val="111500"/>
              </a:lnSpc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Mérignac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 Yser -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Pont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De Madame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 La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Couronne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 L'Etang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Des Moines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L'Avenir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Maubec 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Citadelle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8638278" y="4793493"/>
            <a:ext cx="127635" cy="12153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9302022" y="4792360"/>
            <a:ext cx="196850" cy="12153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10,6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10,5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10,1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9,8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9,3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9,2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8,7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7,3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7,0</a:t>
            </a:r>
            <a:endParaRPr sz="700">
              <a:latin typeface="Roboto"/>
              <a:cs typeface="Roboto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5,7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0200513" y="4792360"/>
            <a:ext cx="237490" cy="12153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9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-5,2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-3,2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-0,3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-5,6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-4,8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-12,9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-2,8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=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-4,3</a:t>
            </a:r>
            <a:endParaRPr sz="7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+0,3</a:t>
            </a:r>
            <a:endParaRPr sz="700">
              <a:latin typeface="Roboto"/>
              <a:cs typeface="Roboto"/>
            </a:endParaRPr>
          </a:p>
        </p:txBody>
      </p:sp>
      <p:graphicFrame>
        <p:nvGraphicFramePr>
          <p:cNvPr id="174" name="object 174"/>
          <p:cNvGraphicFramePr>
            <a:graphicFrameLocks noGrp="1"/>
          </p:cNvGraphicFramePr>
          <p:nvPr/>
        </p:nvGraphicFramePr>
        <p:xfrm>
          <a:off x="5586672" y="5990678"/>
          <a:ext cx="4841238" cy="832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7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935">
                <a:tc>
                  <a:txBody>
                    <a:bodyPr/>
                    <a:lstStyle/>
                    <a:p>
                      <a:pPr marL="13335">
                        <a:lnSpc>
                          <a:spcPts val="835"/>
                        </a:lnSpc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700" b="1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924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ts val="835"/>
                        </a:lnSpc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20,3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381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22">
                <a:tc>
                  <a:txBody>
                    <a:bodyPr/>
                    <a:lstStyle/>
                    <a:p>
                      <a:pPr marL="13335">
                        <a:lnSpc>
                          <a:spcPts val="835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Hors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700" b="1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374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ts val="835"/>
                        </a:lnSpc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9,3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35">
                <a:tc>
                  <a:txBody>
                    <a:bodyPr/>
                    <a:lstStyle/>
                    <a:p>
                      <a:pPr marL="13335">
                        <a:lnSpc>
                          <a:spcPts val="83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17</a:t>
                      </a:r>
                      <a:r>
                        <a:rPr sz="700" spc="-4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230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7,5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22">
                <a:tc>
                  <a:txBody>
                    <a:bodyPr/>
                    <a:lstStyle/>
                    <a:p>
                      <a:pPr marL="13335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Communes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de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ayant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700" spc="-4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255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12,0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41">
                <a:tc>
                  <a:txBody>
                    <a:bodyPr/>
                    <a:lstStyle/>
                    <a:p>
                      <a:pPr marL="13335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191</a:t>
                      </a:r>
                      <a:r>
                        <a:rPr sz="700" spc="-4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305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14,0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91">
                <a:tc>
                  <a:txBody>
                    <a:bodyPr/>
                    <a:lstStyle/>
                    <a:p>
                      <a:pPr marL="13335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de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ne comportant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de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ts val="825"/>
                        </a:lnSpc>
                        <a:spcBef>
                          <a:spcPts val="5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27</a:t>
                      </a:r>
                      <a:r>
                        <a:rPr sz="700" spc="-4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553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11,3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922">
                <a:tc>
                  <a:txBody>
                    <a:bodyPr/>
                    <a:lstStyle/>
                    <a:p>
                      <a:pPr marL="13335">
                        <a:lnSpc>
                          <a:spcPts val="83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 métropolitaine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ts val="825"/>
                        </a:lnSpc>
                        <a:spcBef>
                          <a:spcPts val="10"/>
                        </a:spcBef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262</a:t>
                      </a:r>
                      <a:r>
                        <a:rPr sz="700" spc="-4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627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10,2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+0,8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5" name="object 175"/>
          <p:cNvSpPr txBox="1"/>
          <p:nvPr/>
        </p:nvSpPr>
        <p:spPr>
          <a:xfrm>
            <a:off x="7950559" y="4573566"/>
            <a:ext cx="1479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746771" y="2976220"/>
            <a:ext cx="46863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420997" y="2720701"/>
            <a:ext cx="1964055" cy="277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945" marR="5080" indent="-68580">
              <a:lnSpc>
                <a:spcPct val="110000"/>
              </a:lnSpc>
              <a:spcBef>
                <a:spcPts val="95"/>
              </a:spcBef>
            </a:pP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Jeunes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 de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15-24</a:t>
            </a:r>
            <a:r>
              <a:rPr sz="75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ans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non 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scolarisés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fragiles </a:t>
            </a:r>
            <a:r>
              <a:rPr sz="750" b="1" spc="-1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(cumulant 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au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moins 4 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facteurs</a:t>
            </a:r>
            <a:r>
              <a:rPr sz="75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10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risque)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8350822" y="2637040"/>
            <a:ext cx="2097405" cy="871855"/>
          </a:xfrm>
          <a:custGeom>
            <a:avLst/>
            <a:gdLst/>
            <a:ahLst/>
            <a:cxnLst/>
            <a:rect l="l" t="t" r="r" b="b"/>
            <a:pathLst>
              <a:path w="2097404" h="871854">
                <a:moveTo>
                  <a:pt x="2096858" y="0"/>
                </a:moveTo>
                <a:lnTo>
                  <a:pt x="2088934" y="0"/>
                </a:lnTo>
                <a:lnTo>
                  <a:pt x="2088934" y="497992"/>
                </a:lnTo>
                <a:lnTo>
                  <a:pt x="0" y="497992"/>
                </a:lnTo>
                <a:lnTo>
                  <a:pt x="0" y="505917"/>
                </a:lnTo>
                <a:lnTo>
                  <a:pt x="2088934" y="505917"/>
                </a:lnTo>
                <a:lnTo>
                  <a:pt x="2088934" y="871778"/>
                </a:lnTo>
                <a:lnTo>
                  <a:pt x="2096858" y="871778"/>
                </a:lnTo>
                <a:lnTo>
                  <a:pt x="2096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8858729" y="3245796"/>
            <a:ext cx="659130" cy="2463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6515" algn="ctr">
              <a:lnSpc>
                <a:spcPts val="885"/>
              </a:lnSpc>
              <a:spcBef>
                <a:spcPts val="125"/>
              </a:spcBef>
            </a:pPr>
            <a:r>
              <a:rPr sz="750" b="1" spc="15" dirty="0">
                <a:solidFill>
                  <a:srgbClr val="FFFFFF"/>
                </a:solidFill>
                <a:latin typeface="Roboto"/>
                <a:cs typeface="Roboto"/>
              </a:rPr>
              <a:t>%</a:t>
            </a:r>
            <a:endParaRPr sz="750">
              <a:latin typeface="Roboto"/>
              <a:cs typeface="Roboto"/>
            </a:endParaRPr>
          </a:p>
          <a:p>
            <a:pPr marR="5080" algn="ctr">
              <a:lnSpc>
                <a:spcPts val="825"/>
              </a:lnSpc>
            </a:pPr>
            <a:r>
              <a:rPr sz="700" i="1" dirty="0">
                <a:solidFill>
                  <a:srgbClr val="FFFFFF"/>
                </a:solidFill>
                <a:latin typeface="Roboto"/>
                <a:cs typeface="Roboto"/>
              </a:rPr>
              <a:t>(tri décroissant)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01299" y="1088505"/>
            <a:ext cx="9887585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6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L’indice</a:t>
            </a:r>
            <a:r>
              <a:rPr sz="16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vulnérabilité</a:t>
            </a:r>
            <a:r>
              <a:rPr sz="16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mineurs</a:t>
            </a:r>
            <a:r>
              <a:rPr sz="16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met</a:t>
            </a:r>
            <a:r>
              <a:rPr sz="16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6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évidence</a:t>
            </a:r>
            <a:r>
              <a:rPr sz="16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situation</a:t>
            </a:r>
            <a:r>
              <a:rPr sz="16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différente</a:t>
            </a:r>
            <a:r>
              <a:rPr sz="16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d’un</a:t>
            </a:r>
            <a:r>
              <a:rPr sz="1600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16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nombre</a:t>
            </a:r>
            <a:r>
              <a:rPr sz="16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d’enfants </a:t>
            </a:r>
            <a:r>
              <a:rPr sz="1600" spc="-3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QP.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Il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 est de même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jeunes.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>
            <a:spLocks noGrp="1"/>
          </p:cNvSpPr>
          <p:nvPr>
            <p:ph type="title"/>
          </p:nvPr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430"/>
              </a:spcBef>
            </a:pPr>
            <a:r>
              <a:rPr spc="-10" dirty="0"/>
              <a:t>Fragilité</a:t>
            </a:r>
            <a:r>
              <a:rPr spc="-2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spc="-5" dirty="0"/>
              <a:t>pauvreté</a:t>
            </a:r>
          </a:p>
        </p:txBody>
      </p:sp>
      <p:sp>
        <p:nvSpPr>
          <p:cNvPr id="188" name="object 188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90" name="object 190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38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91" name="object 19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A4FACF7-BB85-C0B9-D7D8-15DE03E6F61E}"/>
              </a:ext>
            </a:extLst>
          </p:cNvPr>
          <p:cNvSpPr/>
          <p:nvPr/>
        </p:nvSpPr>
        <p:spPr>
          <a:xfrm>
            <a:off x="5499100" y="5901919"/>
            <a:ext cx="4945303" cy="89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9519" y="711530"/>
            <a:ext cx="7712075" cy="2753360"/>
          </a:xfrm>
          <a:prstGeom prst="rect">
            <a:avLst/>
          </a:prstGeom>
          <a:ln w="19050">
            <a:solidFill>
              <a:srgbClr val="F4842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240"/>
              </a:spcBef>
            </a:pPr>
            <a:r>
              <a:rPr sz="1600" u="sng" spc="-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Indice</a:t>
            </a:r>
            <a:r>
              <a:rPr sz="1600" u="sng" spc="-1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6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de</a:t>
            </a:r>
            <a:r>
              <a:rPr sz="1600" u="sng" spc="-1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600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fragilité</a:t>
            </a:r>
            <a:r>
              <a:rPr sz="1600" u="sng" spc="-1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6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des</a:t>
            </a:r>
            <a:r>
              <a:rPr sz="1600" u="sng" spc="-1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600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personnes</a:t>
            </a:r>
            <a:r>
              <a:rPr sz="1600" u="sng" spc="-1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600" u="sng" spc="-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âgées</a:t>
            </a:r>
            <a:r>
              <a:rPr sz="1600" u="sng" spc="-1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6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©Compas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1600">
              <a:latin typeface="Roboto"/>
              <a:cs typeface="Roboto"/>
            </a:endParaRPr>
          </a:p>
          <a:p>
            <a:pPr marL="81280" marR="90805">
              <a:lnSpc>
                <a:spcPts val="1600"/>
              </a:lnSpc>
              <a:spcBef>
                <a:spcPts val="1600"/>
              </a:spcBef>
            </a:pP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Nous</a:t>
            </a:r>
            <a:r>
              <a:rPr sz="1600" spc="-2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considérons</a:t>
            </a:r>
            <a:r>
              <a:rPr sz="1600" spc="-2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qu’une</a:t>
            </a:r>
            <a:r>
              <a:rPr sz="1600" spc="-2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600" spc="-2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âgée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spc="-2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fragile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dès</a:t>
            </a:r>
            <a:r>
              <a:rPr sz="1600" spc="-2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lors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qu’elle</a:t>
            </a:r>
            <a:r>
              <a:rPr sz="1600" spc="-2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cumule</a:t>
            </a:r>
            <a:r>
              <a:rPr sz="1600" spc="-2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-2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ces</a:t>
            </a:r>
            <a:r>
              <a:rPr sz="1600" spc="-2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16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facteurs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risque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1600">
              <a:latin typeface="Roboto"/>
              <a:cs typeface="Roboto"/>
            </a:endParaRPr>
          </a:p>
          <a:p>
            <a:pPr marL="203200" indent="-122555">
              <a:lnSpc>
                <a:spcPts val="1760"/>
              </a:lnSpc>
              <a:spcBef>
                <a:spcPts val="1280"/>
              </a:spcBef>
              <a:buChar char="-"/>
              <a:tabLst>
                <a:tab pos="203835" algn="l"/>
              </a:tabLst>
            </a:pP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Viv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dan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logemen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ancie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pièce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o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endParaRPr sz="1600">
              <a:latin typeface="Roboto"/>
              <a:cs typeface="Roboto"/>
            </a:endParaRPr>
          </a:p>
          <a:p>
            <a:pPr marL="203200" indent="-122555">
              <a:lnSpc>
                <a:spcPts val="1600"/>
              </a:lnSpc>
              <a:buChar char="-"/>
              <a:tabLst>
                <a:tab pos="203835" algn="l"/>
              </a:tabLst>
            </a:pP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Viv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dan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logemen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collecti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f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san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ascenseur</a:t>
            </a:r>
            <a:endParaRPr sz="1600">
              <a:latin typeface="Roboto"/>
              <a:cs typeface="Roboto"/>
            </a:endParaRPr>
          </a:p>
          <a:p>
            <a:pPr marL="203200" indent="-122555">
              <a:lnSpc>
                <a:spcPts val="1600"/>
              </a:lnSpc>
              <a:buChar char="-"/>
              <a:tabLst>
                <a:tab pos="203835" algn="l"/>
              </a:tabLst>
            </a:pP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Viv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dan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logemen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social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écai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o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ancien</a:t>
            </a:r>
            <a:endParaRPr sz="1600">
              <a:latin typeface="Roboto"/>
              <a:cs typeface="Roboto"/>
            </a:endParaRPr>
          </a:p>
          <a:p>
            <a:pPr marL="203200" indent="-122555">
              <a:lnSpc>
                <a:spcPts val="1600"/>
              </a:lnSpc>
              <a:buChar char="-"/>
              <a:tabLst>
                <a:tab pos="203835" algn="l"/>
              </a:tabLst>
            </a:pP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personn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é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f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é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ent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ménag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(PRM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possèd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ba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ni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v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ea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formation</a:t>
            </a:r>
            <a:endParaRPr sz="1600">
              <a:latin typeface="Roboto"/>
              <a:cs typeface="Roboto"/>
            </a:endParaRPr>
          </a:p>
          <a:p>
            <a:pPr marL="203200" indent="-122555">
              <a:lnSpc>
                <a:spcPts val="1600"/>
              </a:lnSpc>
              <a:buChar char="-"/>
              <a:tabLst>
                <a:tab pos="203835" algn="l"/>
              </a:tabLst>
            </a:pP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Viv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seul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dan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so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logement</a:t>
            </a:r>
            <a:endParaRPr sz="1600">
              <a:latin typeface="Roboto"/>
              <a:cs typeface="Roboto"/>
            </a:endParaRPr>
          </a:p>
          <a:p>
            <a:pPr marL="203200" indent="-122555">
              <a:lnSpc>
                <a:spcPts val="1600"/>
              </a:lnSpc>
              <a:buChar char="-"/>
              <a:tabLst>
                <a:tab pos="203835" algn="l"/>
              </a:tabLst>
            </a:pP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Vivre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ménage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non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équipé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70" dirty="0">
                <a:solidFill>
                  <a:srgbClr val="231F20"/>
                </a:solidFill>
                <a:latin typeface="Roboto"/>
                <a:cs typeface="Roboto"/>
              </a:rPr>
              <a:t>d’une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voiture</a:t>
            </a:r>
            <a:endParaRPr sz="1600">
              <a:latin typeface="Roboto"/>
              <a:cs typeface="Roboto"/>
            </a:endParaRPr>
          </a:p>
          <a:p>
            <a:pPr marL="203200" indent="-122555">
              <a:lnSpc>
                <a:spcPts val="1760"/>
              </a:lnSpc>
              <a:buChar char="-"/>
              <a:tabLst>
                <a:tab pos="203835" algn="l"/>
              </a:tabLst>
            </a:pP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personn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é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f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é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ent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ménag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(PRM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r>
              <a:rPr sz="16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immig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ée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43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Fragilité</a:t>
            </a:r>
            <a:r>
              <a:rPr sz="160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et</a:t>
            </a:r>
            <a:r>
              <a:rPr sz="16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pauvreté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39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60552" y="922362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0949" y="387853"/>
            <a:ext cx="58039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5F73"/>
                </a:solidFill>
              </a:rPr>
              <a:t>Un</a:t>
            </a:r>
            <a:r>
              <a:rPr sz="2800" spc="-3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diagnostic</a:t>
            </a:r>
            <a:r>
              <a:rPr sz="2800" spc="-2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a</a:t>
            </a:r>
            <a:r>
              <a:rPr sz="2800" spc="-2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visée</a:t>
            </a:r>
            <a:r>
              <a:rPr sz="2800" spc="-2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opérationnelle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347849" y="1066765"/>
            <a:ext cx="9995535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975">
              <a:lnSpc>
                <a:spcPct val="100000"/>
              </a:lnSpc>
              <a:spcBef>
                <a:spcPts val="100"/>
              </a:spcBef>
              <a:buChar char="&gt;"/>
              <a:tabLst>
                <a:tab pos="193675" algn="l"/>
              </a:tabLst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Mettre</a:t>
            </a:r>
            <a:r>
              <a:rPr sz="1600" spc="1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6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exergue</a:t>
            </a:r>
            <a:r>
              <a:rPr sz="1600" spc="1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spécificités</a:t>
            </a:r>
            <a:r>
              <a:rPr sz="16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vos</a:t>
            </a:r>
            <a:r>
              <a:rPr sz="1600" spc="1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quartiers</a:t>
            </a:r>
            <a:r>
              <a:rPr sz="16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prioritaires,</a:t>
            </a:r>
            <a:r>
              <a:rPr sz="1600" spc="1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par</a:t>
            </a:r>
            <a:r>
              <a:rPr sz="16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rapport</a:t>
            </a:r>
            <a:r>
              <a:rPr sz="16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600" spc="1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d’autres,</a:t>
            </a:r>
            <a:r>
              <a:rPr sz="1600" spc="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spc="1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leur</a:t>
            </a:r>
            <a:r>
              <a:rPr sz="16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contexte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intercommunal,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Roboto"/>
              <a:cs typeface="Roboto"/>
            </a:endParaRPr>
          </a:p>
          <a:p>
            <a:pPr marL="168910" indent="-156845">
              <a:lnSpc>
                <a:spcPct val="100000"/>
              </a:lnSpc>
              <a:spcBef>
                <a:spcPts val="5"/>
              </a:spcBef>
              <a:buChar char="&gt;"/>
              <a:tabLst>
                <a:tab pos="169545" algn="l"/>
              </a:tabLst>
            </a:pP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Repérer</a:t>
            </a:r>
            <a:r>
              <a:rPr sz="1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principaux</a:t>
            </a:r>
            <a:r>
              <a:rPr sz="1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enjeux,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Roboto"/>
              <a:buChar char="&gt;"/>
            </a:pPr>
            <a:endParaRPr sz="1550">
              <a:latin typeface="Roboto"/>
              <a:cs typeface="Roboto"/>
            </a:endParaRPr>
          </a:p>
          <a:p>
            <a:pPr marL="168910" indent="-156845">
              <a:lnSpc>
                <a:spcPct val="100000"/>
              </a:lnSpc>
              <a:spcBef>
                <a:spcPts val="5"/>
              </a:spcBef>
              <a:buChar char="&gt;"/>
              <a:tabLst>
                <a:tab pos="169545" algn="l"/>
              </a:tabLst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Alimenter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pistes de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réflexions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partager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avec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vos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partenaires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(institutionnels, associatifs,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habitants),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Roboto"/>
              <a:buChar char="&gt;"/>
            </a:pPr>
            <a:endParaRPr sz="1550">
              <a:latin typeface="Roboto"/>
              <a:cs typeface="Roboto"/>
            </a:endParaRPr>
          </a:p>
          <a:p>
            <a:pPr marL="175895" indent="-163830">
              <a:lnSpc>
                <a:spcPct val="100000"/>
              </a:lnSpc>
              <a:spcBef>
                <a:spcPts val="5"/>
              </a:spcBef>
              <a:buChar char="&gt;"/>
              <a:tabLst>
                <a:tab pos="176530" algn="l"/>
              </a:tabLst>
            </a:pP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Identifier</a:t>
            </a:r>
            <a:r>
              <a:rPr sz="1600" spc="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orientations</a:t>
            </a:r>
            <a:r>
              <a:rPr sz="1600" spc="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stratégiques</a:t>
            </a:r>
            <a:r>
              <a:rPr sz="1600" spc="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(politique</a:t>
            </a:r>
            <a:r>
              <a:rPr sz="1600" spc="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construction</a:t>
            </a:r>
            <a:r>
              <a:rPr sz="1600" spc="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logements,</a:t>
            </a:r>
            <a:r>
              <a:rPr sz="1600" spc="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politique</a:t>
            </a:r>
            <a:r>
              <a:rPr sz="1600" spc="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sociale,</a:t>
            </a:r>
            <a:r>
              <a:rPr sz="1600" spc="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services</a:t>
            </a:r>
            <a:r>
              <a:rPr sz="1600" spc="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développer…),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Roboto"/>
              <a:cs typeface="Roboto"/>
            </a:endParaRPr>
          </a:p>
          <a:p>
            <a:pPr marL="168910" indent="-156845">
              <a:lnSpc>
                <a:spcPct val="100000"/>
              </a:lnSpc>
              <a:buChar char="&gt;"/>
              <a:tabLst>
                <a:tab pos="169545" algn="l"/>
              </a:tabLst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Requestionner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aides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services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existants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regard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populations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actuelles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 de celles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 </a:t>
            </a:r>
            <a:r>
              <a:rPr sz="1600" spc="-25" dirty="0">
                <a:solidFill>
                  <a:srgbClr val="231F20"/>
                </a:solidFill>
                <a:latin typeface="Roboto"/>
                <a:cs typeface="Roboto"/>
              </a:rPr>
              <a:t>venir.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66342" y="3906685"/>
            <a:ext cx="7315200" cy="3065780"/>
            <a:chOff x="1766342" y="3906685"/>
            <a:chExt cx="7315200" cy="306578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6342" y="3963958"/>
              <a:ext cx="2459653" cy="30083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2644" y="3906685"/>
              <a:ext cx="3943002" cy="29412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4004" y="4048061"/>
              <a:ext cx="2037232" cy="2658508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05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8340" y="115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78181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8273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801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8102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6" y="115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99701" y="38111"/>
            <a:ext cx="2629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Observer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pour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mieux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évaluer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85003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4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423667"/>
            <a:ext cx="6489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Quelle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fragilité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connaissent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les</a:t>
            </a:r>
            <a:r>
              <a:rPr sz="2800" b="1" spc="-2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seniors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0552" y="943203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9304" y="1635730"/>
            <a:ext cx="4533265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fragilité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âgées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75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ans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Sou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16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fichiers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2008-2018 - </a:t>
            </a:r>
            <a:r>
              <a:rPr sz="1000" i="1" spc="-4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raitement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 ©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Compas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4352" y="2287397"/>
            <a:ext cx="4560570" cy="1858010"/>
            <a:chOff x="384352" y="2287397"/>
            <a:chExt cx="4560570" cy="1858010"/>
          </a:xfrm>
        </p:grpSpPr>
        <p:sp>
          <p:nvSpPr>
            <p:cNvPr id="17" name="object 17"/>
            <p:cNvSpPr/>
            <p:nvPr/>
          </p:nvSpPr>
          <p:spPr>
            <a:xfrm>
              <a:off x="384352" y="2287397"/>
              <a:ext cx="4560570" cy="738505"/>
            </a:xfrm>
            <a:custGeom>
              <a:avLst/>
              <a:gdLst/>
              <a:ahLst/>
              <a:cxnLst/>
              <a:rect l="l" t="t" r="r" b="b"/>
              <a:pathLst>
                <a:path w="4560570" h="738505">
                  <a:moveTo>
                    <a:pt x="4560201" y="0"/>
                  </a:moveTo>
                  <a:lnTo>
                    <a:pt x="0" y="0"/>
                  </a:lnTo>
                  <a:lnTo>
                    <a:pt x="0" y="738454"/>
                  </a:lnTo>
                  <a:lnTo>
                    <a:pt x="4560201" y="738454"/>
                  </a:lnTo>
                  <a:lnTo>
                    <a:pt x="4560201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28682" y="3037585"/>
              <a:ext cx="316839" cy="778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4674" y="3037585"/>
              <a:ext cx="99212" cy="7787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38687" y="3024771"/>
              <a:ext cx="0" cy="335280"/>
            </a:xfrm>
            <a:custGeom>
              <a:avLst/>
              <a:gdLst/>
              <a:ahLst/>
              <a:cxnLst/>
              <a:rect l="l" t="t" r="r" b="b"/>
              <a:pathLst>
                <a:path h="335279">
                  <a:moveTo>
                    <a:pt x="0" y="0"/>
                  </a:moveTo>
                  <a:lnTo>
                    <a:pt x="0" y="335000"/>
                  </a:lnTo>
                </a:path>
              </a:pathLst>
            </a:custGeom>
            <a:ln w="7467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8682" y="3149600"/>
              <a:ext cx="297637" cy="778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42421" y="3149600"/>
              <a:ext cx="157886" cy="778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28682" y="3261613"/>
              <a:ext cx="295503" cy="778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12272" y="3261613"/>
              <a:ext cx="121615" cy="778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28682" y="3373678"/>
              <a:ext cx="270967" cy="780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42421" y="3373678"/>
              <a:ext cx="19202" cy="780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34954" y="3367290"/>
              <a:ext cx="7620" cy="82550"/>
            </a:xfrm>
            <a:custGeom>
              <a:avLst/>
              <a:gdLst/>
              <a:ahLst/>
              <a:cxnLst/>
              <a:rect l="l" t="t" r="r" b="b"/>
              <a:pathLst>
                <a:path w="7620" h="82550">
                  <a:moveTo>
                    <a:pt x="7467" y="59944"/>
                  </a:moveTo>
                  <a:lnTo>
                    <a:pt x="0" y="59944"/>
                  </a:lnTo>
                  <a:lnTo>
                    <a:pt x="0" y="82346"/>
                  </a:lnTo>
                  <a:lnTo>
                    <a:pt x="7467" y="82346"/>
                  </a:lnTo>
                  <a:lnTo>
                    <a:pt x="7467" y="59944"/>
                  </a:lnTo>
                  <a:close/>
                </a:path>
                <a:path w="7620" h="82550">
                  <a:moveTo>
                    <a:pt x="7467" y="30073"/>
                  </a:moveTo>
                  <a:lnTo>
                    <a:pt x="0" y="30073"/>
                  </a:lnTo>
                  <a:lnTo>
                    <a:pt x="0" y="52476"/>
                  </a:lnTo>
                  <a:lnTo>
                    <a:pt x="7467" y="52476"/>
                  </a:lnTo>
                  <a:lnTo>
                    <a:pt x="7467" y="30073"/>
                  </a:lnTo>
                  <a:close/>
                </a:path>
                <a:path w="7620" h="82550">
                  <a:moveTo>
                    <a:pt x="7467" y="0"/>
                  </a:moveTo>
                  <a:lnTo>
                    <a:pt x="0" y="0"/>
                  </a:lnTo>
                  <a:lnTo>
                    <a:pt x="0" y="22606"/>
                  </a:lnTo>
                  <a:lnTo>
                    <a:pt x="7467" y="2260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28682" y="3485908"/>
              <a:ext cx="260299" cy="778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84535" y="3457105"/>
              <a:ext cx="157886" cy="10667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34954" y="3473106"/>
              <a:ext cx="7620" cy="112395"/>
            </a:xfrm>
            <a:custGeom>
              <a:avLst/>
              <a:gdLst/>
              <a:ahLst/>
              <a:cxnLst/>
              <a:rect l="l" t="t" r="r" b="b"/>
              <a:pathLst>
                <a:path w="7620" h="112395">
                  <a:moveTo>
                    <a:pt x="7467" y="103492"/>
                  </a:moveTo>
                  <a:lnTo>
                    <a:pt x="0" y="103492"/>
                  </a:lnTo>
                  <a:lnTo>
                    <a:pt x="0" y="112026"/>
                  </a:lnTo>
                  <a:lnTo>
                    <a:pt x="7467" y="112026"/>
                  </a:lnTo>
                  <a:lnTo>
                    <a:pt x="7467" y="103492"/>
                  </a:lnTo>
                  <a:close/>
                </a:path>
                <a:path w="7620" h="112395">
                  <a:moveTo>
                    <a:pt x="7467" y="73621"/>
                  </a:moveTo>
                  <a:lnTo>
                    <a:pt x="0" y="73621"/>
                  </a:lnTo>
                  <a:lnTo>
                    <a:pt x="0" y="96024"/>
                  </a:lnTo>
                  <a:lnTo>
                    <a:pt x="7467" y="96024"/>
                  </a:lnTo>
                  <a:lnTo>
                    <a:pt x="7467" y="73621"/>
                  </a:lnTo>
                  <a:close/>
                </a:path>
                <a:path w="7620" h="112395">
                  <a:moveTo>
                    <a:pt x="7467" y="43738"/>
                  </a:moveTo>
                  <a:lnTo>
                    <a:pt x="0" y="43738"/>
                  </a:lnTo>
                  <a:lnTo>
                    <a:pt x="0" y="66141"/>
                  </a:lnTo>
                  <a:lnTo>
                    <a:pt x="7467" y="66141"/>
                  </a:lnTo>
                  <a:lnTo>
                    <a:pt x="7467" y="43738"/>
                  </a:lnTo>
                  <a:close/>
                </a:path>
                <a:path w="7620" h="112395">
                  <a:moveTo>
                    <a:pt x="7467" y="13868"/>
                  </a:moveTo>
                  <a:lnTo>
                    <a:pt x="0" y="13868"/>
                  </a:lnTo>
                  <a:lnTo>
                    <a:pt x="0" y="36271"/>
                  </a:lnTo>
                  <a:lnTo>
                    <a:pt x="7467" y="36271"/>
                  </a:lnTo>
                  <a:lnTo>
                    <a:pt x="7467" y="13868"/>
                  </a:lnTo>
                  <a:close/>
                </a:path>
                <a:path w="7620" h="112395">
                  <a:moveTo>
                    <a:pt x="7467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7467" y="640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8682" y="3597935"/>
              <a:ext cx="252831" cy="778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45063" y="3597935"/>
              <a:ext cx="188823" cy="7787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534954" y="3585120"/>
              <a:ext cx="7620" cy="112395"/>
            </a:xfrm>
            <a:custGeom>
              <a:avLst/>
              <a:gdLst/>
              <a:ahLst/>
              <a:cxnLst/>
              <a:rect l="l" t="t" r="r" b="b"/>
              <a:pathLst>
                <a:path w="7620" h="112395">
                  <a:moveTo>
                    <a:pt x="7467" y="110959"/>
                  </a:moveTo>
                  <a:lnTo>
                    <a:pt x="0" y="110959"/>
                  </a:lnTo>
                  <a:lnTo>
                    <a:pt x="0" y="112026"/>
                  </a:lnTo>
                  <a:lnTo>
                    <a:pt x="7467" y="112026"/>
                  </a:lnTo>
                  <a:lnTo>
                    <a:pt x="7467" y="110959"/>
                  </a:lnTo>
                  <a:close/>
                </a:path>
                <a:path w="7620" h="112395">
                  <a:moveTo>
                    <a:pt x="7467" y="81076"/>
                  </a:moveTo>
                  <a:lnTo>
                    <a:pt x="0" y="81076"/>
                  </a:lnTo>
                  <a:lnTo>
                    <a:pt x="0" y="103479"/>
                  </a:lnTo>
                  <a:lnTo>
                    <a:pt x="7467" y="103479"/>
                  </a:lnTo>
                  <a:lnTo>
                    <a:pt x="7467" y="81076"/>
                  </a:lnTo>
                  <a:close/>
                </a:path>
                <a:path w="7620" h="112395">
                  <a:moveTo>
                    <a:pt x="7467" y="51219"/>
                  </a:moveTo>
                  <a:lnTo>
                    <a:pt x="0" y="51219"/>
                  </a:lnTo>
                  <a:lnTo>
                    <a:pt x="0" y="73621"/>
                  </a:lnTo>
                  <a:lnTo>
                    <a:pt x="7467" y="73621"/>
                  </a:lnTo>
                  <a:lnTo>
                    <a:pt x="7467" y="51219"/>
                  </a:lnTo>
                  <a:close/>
                </a:path>
                <a:path w="7620" h="112395">
                  <a:moveTo>
                    <a:pt x="7467" y="21336"/>
                  </a:moveTo>
                  <a:lnTo>
                    <a:pt x="0" y="21336"/>
                  </a:lnTo>
                  <a:lnTo>
                    <a:pt x="0" y="43738"/>
                  </a:lnTo>
                  <a:lnTo>
                    <a:pt x="7467" y="43738"/>
                  </a:lnTo>
                  <a:lnTo>
                    <a:pt x="7467" y="21336"/>
                  </a:lnTo>
                  <a:close/>
                </a:path>
                <a:path w="7620" h="112395">
                  <a:moveTo>
                    <a:pt x="7467" y="0"/>
                  </a:moveTo>
                  <a:lnTo>
                    <a:pt x="0" y="0"/>
                  </a:lnTo>
                  <a:lnTo>
                    <a:pt x="0" y="13868"/>
                  </a:lnTo>
                  <a:lnTo>
                    <a:pt x="7467" y="13868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28682" y="3709949"/>
              <a:ext cx="236829" cy="7787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85601" y="3709949"/>
              <a:ext cx="148285" cy="778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534954" y="3697147"/>
              <a:ext cx="7620" cy="81280"/>
            </a:xfrm>
            <a:custGeom>
              <a:avLst/>
              <a:gdLst/>
              <a:ahLst/>
              <a:cxnLst/>
              <a:rect l="l" t="t" r="r" b="b"/>
              <a:pathLst>
                <a:path w="7620" h="81279">
                  <a:moveTo>
                    <a:pt x="7467" y="58661"/>
                  </a:moveTo>
                  <a:lnTo>
                    <a:pt x="0" y="58661"/>
                  </a:lnTo>
                  <a:lnTo>
                    <a:pt x="0" y="81064"/>
                  </a:lnTo>
                  <a:lnTo>
                    <a:pt x="7467" y="81064"/>
                  </a:lnTo>
                  <a:lnTo>
                    <a:pt x="7467" y="58661"/>
                  </a:lnTo>
                  <a:close/>
                </a:path>
                <a:path w="7620" h="81279">
                  <a:moveTo>
                    <a:pt x="7467" y="28803"/>
                  </a:moveTo>
                  <a:lnTo>
                    <a:pt x="0" y="28803"/>
                  </a:lnTo>
                  <a:lnTo>
                    <a:pt x="0" y="51206"/>
                  </a:lnTo>
                  <a:lnTo>
                    <a:pt x="7467" y="51206"/>
                  </a:lnTo>
                  <a:lnTo>
                    <a:pt x="7467" y="28803"/>
                  </a:lnTo>
                  <a:close/>
                </a:path>
                <a:path w="7620" h="81279">
                  <a:moveTo>
                    <a:pt x="7467" y="0"/>
                  </a:moveTo>
                  <a:lnTo>
                    <a:pt x="0" y="0"/>
                  </a:lnTo>
                  <a:lnTo>
                    <a:pt x="0" y="21323"/>
                  </a:lnTo>
                  <a:lnTo>
                    <a:pt x="7467" y="21323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28682" y="3821963"/>
              <a:ext cx="235762" cy="7787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34954" y="3785679"/>
              <a:ext cx="101346" cy="11416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534954" y="3815562"/>
              <a:ext cx="7620" cy="106045"/>
            </a:xfrm>
            <a:custGeom>
              <a:avLst/>
              <a:gdLst/>
              <a:ahLst/>
              <a:cxnLst/>
              <a:rect l="l" t="t" r="r" b="b"/>
              <a:pathLst>
                <a:path w="7620" h="106045">
                  <a:moveTo>
                    <a:pt x="7467" y="89611"/>
                  </a:moveTo>
                  <a:lnTo>
                    <a:pt x="0" y="89611"/>
                  </a:lnTo>
                  <a:lnTo>
                    <a:pt x="0" y="105613"/>
                  </a:lnTo>
                  <a:lnTo>
                    <a:pt x="7467" y="105613"/>
                  </a:lnTo>
                  <a:lnTo>
                    <a:pt x="7467" y="89611"/>
                  </a:lnTo>
                  <a:close/>
                </a:path>
                <a:path w="7620" h="106045">
                  <a:moveTo>
                    <a:pt x="7467" y="59740"/>
                  </a:moveTo>
                  <a:lnTo>
                    <a:pt x="0" y="59740"/>
                  </a:lnTo>
                  <a:lnTo>
                    <a:pt x="0" y="82143"/>
                  </a:lnTo>
                  <a:lnTo>
                    <a:pt x="7467" y="82143"/>
                  </a:lnTo>
                  <a:lnTo>
                    <a:pt x="7467" y="59740"/>
                  </a:lnTo>
                  <a:close/>
                </a:path>
                <a:path w="7620" h="106045">
                  <a:moveTo>
                    <a:pt x="7467" y="29857"/>
                  </a:moveTo>
                  <a:lnTo>
                    <a:pt x="0" y="29857"/>
                  </a:lnTo>
                  <a:lnTo>
                    <a:pt x="0" y="52260"/>
                  </a:lnTo>
                  <a:lnTo>
                    <a:pt x="7467" y="52260"/>
                  </a:lnTo>
                  <a:lnTo>
                    <a:pt x="7467" y="29857"/>
                  </a:lnTo>
                  <a:close/>
                </a:path>
                <a:path w="7620" h="106045">
                  <a:moveTo>
                    <a:pt x="7467" y="0"/>
                  </a:moveTo>
                  <a:lnTo>
                    <a:pt x="0" y="0"/>
                  </a:lnTo>
                  <a:lnTo>
                    <a:pt x="0" y="22402"/>
                  </a:lnTo>
                  <a:lnTo>
                    <a:pt x="7467" y="22402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42421" y="3933977"/>
              <a:ext cx="64008" cy="778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28682" y="3933977"/>
              <a:ext cx="233629" cy="778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34954" y="3921175"/>
              <a:ext cx="7620" cy="112395"/>
            </a:xfrm>
            <a:custGeom>
              <a:avLst/>
              <a:gdLst/>
              <a:ahLst/>
              <a:cxnLst/>
              <a:rect l="l" t="t" r="r" b="b"/>
              <a:pathLst>
                <a:path w="7620" h="112395">
                  <a:moveTo>
                    <a:pt x="7467" y="103492"/>
                  </a:moveTo>
                  <a:lnTo>
                    <a:pt x="0" y="103492"/>
                  </a:lnTo>
                  <a:lnTo>
                    <a:pt x="0" y="112014"/>
                  </a:lnTo>
                  <a:lnTo>
                    <a:pt x="7467" y="112014"/>
                  </a:lnTo>
                  <a:lnTo>
                    <a:pt x="7467" y="103492"/>
                  </a:lnTo>
                  <a:close/>
                </a:path>
                <a:path w="7620" h="112395">
                  <a:moveTo>
                    <a:pt x="7467" y="73609"/>
                  </a:moveTo>
                  <a:lnTo>
                    <a:pt x="0" y="73609"/>
                  </a:lnTo>
                  <a:lnTo>
                    <a:pt x="0" y="96012"/>
                  </a:lnTo>
                  <a:lnTo>
                    <a:pt x="7467" y="96012"/>
                  </a:lnTo>
                  <a:lnTo>
                    <a:pt x="7467" y="73609"/>
                  </a:lnTo>
                  <a:close/>
                </a:path>
                <a:path w="7620" h="112395">
                  <a:moveTo>
                    <a:pt x="7467" y="43738"/>
                  </a:moveTo>
                  <a:lnTo>
                    <a:pt x="0" y="43738"/>
                  </a:lnTo>
                  <a:lnTo>
                    <a:pt x="0" y="66141"/>
                  </a:lnTo>
                  <a:lnTo>
                    <a:pt x="7467" y="66141"/>
                  </a:lnTo>
                  <a:lnTo>
                    <a:pt x="7467" y="43738"/>
                  </a:lnTo>
                  <a:close/>
                </a:path>
                <a:path w="7620" h="112395">
                  <a:moveTo>
                    <a:pt x="7467" y="13855"/>
                  </a:moveTo>
                  <a:lnTo>
                    <a:pt x="0" y="13855"/>
                  </a:lnTo>
                  <a:lnTo>
                    <a:pt x="0" y="36258"/>
                  </a:lnTo>
                  <a:lnTo>
                    <a:pt x="7467" y="36258"/>
                  </a:lnTo>
                  <a:lnTo>
                    <a:pt x="7467" y="13855"/>
                  </a:lnTo>
                  <a:close/>
                </a:path>
                <a:path w="7620" h="112395">
                  <a:moveTo>
                    <a:pt x="7467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7467" y="640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28682" y="4045991"/>
              <a:ext cx="232562" cy="7787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42421" y="4045991"/>
              <a:ext cx="13868" cy="7787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534954" y="4033176"/>
              <a:ext cx="7620" cy="112395"/>
            </a:xfrm>
            <a:custGeom>
              <a:avLst/>
              <a:gdLst/>
              <a:ahLst/>
              <a:cxnLst/>
              <a:rect l="l" t="t" r="r" b="b"/>
              <a:pathLst>
                <a:path w="7620" h="112395">
                  <a:moveTo>
                    <a:pt x="7467" y="110959"/>
                  </a:moveTo>
                  <a:lnTo>
                    <a:pt x="0" y="110959"/>
                  </a:lnTo>
                  <a:lnTo>
                    <a:pt x="0" y="112026"/>
                  </a:lnTo>
                  <a:lnTo>
                    <a:pt x="7467" y="112026"/>
                  </a:lnTo>
                  <a:lnTo>
                    <a:pt x="7467" y="110959"/>
                  </a:lnTo>
                  <a:close/>
                </a:path>
                <a:path w="7620" h="112395">
                  <a:moveTo>
                    <a:pt x="7467" y="81089"/>
                  </a:moveTo>
                  <a:lnTo>
                    <a:pt x="0" y="81089"/>
                  </a:lnTo>
                  <a:lnTo>
                    <a:pt x="0" y="103492"/>
                  </a:lnTo>
                  <a:lnTo>
                    <a:pt x="7467" y="103492"/>
                  </a:lnTo>
                  <a:lnTo>
                    <a:pt x="7467" y="81089"/>
                  </a:lnTo>
                  <a:close/>
                </a:path>
                <a:path w="7620" h="112395">
                  <a:moveTo>
                    <a:pt x="7467" y="51219"/>
                  </a:moveTo>
                  <a:lnTo>
                    <a:pt x="0" y="51219"/>
                  </a:lnTo>
                  <a:lnTo>
                    <a:pt x="0" y="73621"/>
                  </a:lnTo>
                  <a:lnTo>
                    <a:pt x="7467" y="73621"/>
                  </a:lnTo>
                  <a:lnTo>
                    <a:pt x="7467" y="51219"/>
                  </a:lnTo>
                  <a:close/>
                </a:path>
                <a:path w="7620" h="112395">
                  <a:moveTo>
                    <a:pt x="7467" y="21348"/>
                  </a:moveTo>
                  <a:lnTo>
                    <a:pt x="0" y="21348"/>
                  </a:lnTo>
                  <a:lnTo>
                    <a:pt x="0" y="43751"/>
                  </a:lnTo>
                  <a:lnTo>
                    <a:pt x="7467" y="43751"/>
                  </a:lnTo>
                  <a:lnTo>
                    <a:pt x="7467" y="21348"/>
                  </a:lnTo>
                  <a:close/>
                </a:path>
                <a:path w="7620" h="112395">
                  <a:moveTo>
                    <a:pt x="7467" y="0"/>
                  </a:moveTo>
                  <a:lnTo>
                    <a:pt x="0" y="0"/>
                  </a:lnTo>
                  <a:lnTo>
                    <a:pt x="0" y="13881"/>
                  </a:lnTo>
                  <a:lnTo>
                    <a:pt x="7467" y="138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84352" y="4263631"/>
            <a:ext cx="4560570" cy="1899920"/>
            <a:chOff x="384352" y="4263631"/>
            <a:chExt cx="4560570" cy="1899920"/>
          </a:xfrm>
        </p:grpSpPr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28682" y="4270019"/>
              <a:ext cx="86410" cy="7787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28682" y="4382223"/>
              <a:ext cx="84277" cy="7787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28682" y="4494237"/>
              <a:ext cx="77876" cy="7787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28682" y="4606251"/>
              <a:ext cx="76809" cy="7787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28682" y="4718265"/>
              <a:ext cx="75742" cy="7787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28682" y="4830279"/>
              <a:ext cx="74676" cy="778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28682" y="4942293"/>
              <a:ext cx="73609" cy="7787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28682" y="5054307"/>
              <a:ext cx="65074" cy="7787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528682" y="5166334"/>
              <a:ext cx="60807" cy="7787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28682" y="5278399"/>
              <a:ext cx="54406" cy="7809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31753" y="4270019"/>
              <a:ext cx="2133" cy="7787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534954" y="4263631"/>
              <a:ext cx="7620" cy="106045"/>
            </a:xfrm>
            <a:custGeom>
              <a:avLst/>
              <a:gdLst/>
              <a:ahLst/>
              <a:cxnLst/>
              <a:rect l="l" t="t" r="r" b="b"/>
              <a:pathLst>
                <a:path w="7620" h="106045">
                  <a:moveTo>
                    <a:pt x="7467" y="89611"/>
                  </a:moveTo>
                  <a:lnTo>
                    <a:pt x="0" y="89611"/>
                  </a:lnTo>
                  <a:lnTo>
                    <a:pt x="0" y="105613"/>
                  </a:lnTo>
                  <a:lnTo>
                    <a:pt x="7467" y="105613"/>
                  </a:lnTo>
                  <a:lnTo>
                    <a:pt x="7467" y="89611"/>
                  </a:lnTo>
                  <a:close/>
                </a:path>
                <a:path w="7620" h="106045">
                  <a:moveTo>
                    <a:pt x="7467" y="59728"/>
                  </a:moveTo>
                  <a:lnTo>
                    <a:pt x="0" y="59728"/>
                  </a:lnTo>
                  <a:lnTo>
                    <a:pt x="0" y="82130"/>
                  </a:lnTo>
                  <a:lnTo>
                    <a:pt x="7467" y="82130"/>
                  </a:lnTo>
                  <a:lnTo>
                    <a:pt x="7467" y="59728"/>
                  </a:lnTo>
                  <a:close/>
                </a:path>
                <a:path w="7620" h="106045">
                  <a:moveTo>
                    <a:pt x="7467" y="29857"/>
                  </a:moveTo>
                  <a:lnTo>
                    <a:pt x="0" y="29857"/>
                  </a:lnTo>
                  <a:lnTo>
                    <a:pt x="0" y="52260"/>
                  </a:lnTo>
                  <a:lnTo>
                    <a:pt x="7467" y="52260"/>
                  </a:lnTo>
                  <a:lnTo>
                    <a:pt x="7467" y="29857"/>
                  </a:lnTo>
                  <a:close/>
                </a:path>
                <a:path w="7620" h="106045">
                  <a:moveTo>
                    <a:pt x="7467" y="0"/>
                  </a:moveTo>
                  <a:lnTo>
                    <a:pt x="0" y="0"/>
                  </a:lnTo>
                  <a:lnTo>
                    <a:pt x="0" y="22402"/>
                  </a:lnTo>
                  <a:lnTo>
                    <a:pt x="7467" y="22402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21085" y="4382223"/>
              <a:ext cx="12801" cy="7787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534954" y="4369206"/>
              <a:ext cx="7620" cy="112395"/>
            </a:xfrm>
            <a:custGeom>
              <a:avLst/>
              <a:gdLst/>
              <a:ahLst/>
              <a:cxnLst/>
              <a:rect l="l" t="t" r="r" b="b"/>
              <a:pathLst>
                <a:path w="7620" h="112395">
                  <a:moveTo>
                    <a:pt x="7467" y="103708"/>
                  </a:moveTo>
                  <a:lnTo>
                    <a:pt x="0" y="103708"/>
                  </a:lnTo>
                  <a:lnTo>
                    <a:pt x="0" y="112217"/>
                  </a:lnTo>
                  <a:lnTo>
                    <a:pt x="7467" y="112217"/>
                  </a:lnTo>
                  <a:lnTo>
                    <a:pt x="7467" y="103708"/>
                  </a:lnTo>
                  <a:close/>
                </a:path>
                <a:path w="7620" h="112395">
                  <a:moveTo>
                    <a:pt x="7467" y="73812"/>
                  </a:moveTo>
                  <a:lnTo>
                    <a:pt x="0" y="73812"/>
                  </a:lnTo>
                  <a:lnTo>
                    <a:pt x="0" y="96215"/>
                  </a:lnTo>
                  <a:lnTo>
                    <a:pt x="7467" y="96215"/>
                  </a:lnTo>
                  <a:lnTo>
                    <a:pt x="7467" y="73812"/>
                  </a:lnTo>
                  <a:close/>
                </a:path>
                <a:path w="7620" h="112395">
                  <a:moveTo>
                    <a:pt x="7467" y="43942"/>
                  </a:moveTo>
                  <a:lnTo>
                    <a:pt x="0" y="43942"/>
                  </a:lnTo>
                  <a:lnTo>
                    <a:pt x="0" y="66344"/>
                  </a:lnTo>
                  <a:lnTo>
                    <a:pt x="7467" y="66344"/>
                  </a:lnTo>
                  <a:lnTo>
                    <a:pt x="7467" y="43942"/>
                  </a:lnTo>
                  <a:close/>
                </a:path>
                <a:path w="7620" h="112395">
                  <a:moveTo>
                    <a:pt x="7467" y="14084"/>
                  </a:moveTo>
                  <a:lnTo>
                    <a:pt x="0" y="14084"/>
                  </a:lnTo>
                  <a:lnTo>
                    <a:pt x="0" y="36487"/>
                  </a:lnTo>
                  <a:lnTo>
                    <a:pt x="7467" y="36487"/>
                  </a:lnTo>
                  <a:lnTo>
                    <a:pt x="7467" y="14084"/>
                  </a:lnTo>
                  <a:close/>
                </a:path>
                <a:path w="7620" h="112395">
                  <a:moveTo>
                    <a:pt x="7467" y="0"/>
                  </a:moveTo>
                  <a:lnTo>
                    <a:pt x="0" y="0"/>
                  </a:lnTo>
                  <a:lnTo>
                    <a:pt x="0" y="6604"/>
                  </a:lnTo>
                  <a:lnTo>
                    <a:pt x="7467" y="6604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221048" y="4494237"/>
              <a:ext cx="312788" cy="7787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534954" y="4481423"/>
              <a:ext cx="7620" cy="112395"/>
            </a:xfrm>
            <a:custGeom>
              <a:avLst/>
              <a:gdLst/>
              <a:ahLst/>
              <a:cxnLst/>
              <a:rect l="l" t="t" r="r" b="b"/>
              <a:pathLst>
                <a:path w="7620" h="112395">
                  <a:moveTo>
                    <a:pt x="7467" y="110947"/>
                  </a:moveTo>
                  <a:lnTo>
                    <a:pt x="0" y="110947"/>
                  </a:lnTo>
                  <a:lnTo>
                    <a:pt x="0" y="112026"/>
                  </a:lnTo>
                  <a:lnTo>
                    <a:pt x="7467" y="112026"/>
                  </a:lnTo>
                  <a:lnTo>
                    <a:pt x="7467" y="110947"/>
                  </a:lnTo>
                  <a:close/>
                </a:path>
                <a:path w="7620" h="112395">
                  <a:moveTo>
                    <a:pt x="7467" y="81089"/>
                  </a:moveTo>
                  <a:lnTo>
                    <a:pt x="0" y="81089"/>
                  </a:lnTo>
                  <a:lnTo>
                    <a:pt x="0" y="103492"/>
                  </a:lnTo>
                  <a:lnTo>
                    <a:pt x="7467" y="103492"/>
                  </a:lnTo>
                  <a:lnTo>
                    <a:pt x="7467" y="81089"/>
                  </a:lnTo>
                  <a:close/>
                </a:path>
                <a:path w="7620" h="112395">
                  <a:moveTo>
                    <a:pt x="7467" y="51206"/>
                  </a:moveTo>
                  <a:lnTo>
                    <a:pt x="0" y="51206"/>
                  </a:lnTo>
                  <a:lnTo>
                    <a:pt x="0" y="73609"/>
                  </a:lnTo>
                  <a:lnTo>
                    <a:pt x="7467" y="73609"/>
                  </a:lnTo>
                  <a:lnTo>
                    <a:pt x="7467" y="51206"/>
                  </a:lnTo>
                  <a:close/>
                </a:path>
                <a:path w="7620" h="112395">
                  <a:moveTo>
                    <a:pt x="7467" y="21336"/>
                  </a:moveTo>
                  <a:lnTo>
                    <a:pt x="0" y="21336"/>
                  </a:lnTo>
                  <a:lnTo>
                    <a:pt x="0" y="43738"/>
                  </a:lnTo>
                  <a:lnTo>
                    <a:pt x="7467" y="43738"/>
                  </a:lnTo>
                  <a:lnTo>
                    <a:pt x="7467" y="21336"/>
                  </a:lnTo>
                  <a:close/>
                </a:path>
                <a:path w="7620" h="112395">
                  <a:moveTo>
                    <a:pt x="7467" y="0"/>
                  </a:moveTo>
                  <a:lnTo>
                    <a:pt x="0" y="0"/>
                  </a:lnTo>
                  <a:lnTo>
                    <a:pt x="0" y="13881"/>
                  </a:lnTo>
                  <a:lnTo>
                    <a:pt x="7467" y="138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22940" y="4606251"/>
              <a:ext cx="110947" cy="7787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534954" y="4593450"/>
              <a:ext cx="7620" cy="81280"/>
            </a:xfrm>
            <a:custGeom>
              <a:avLst/>
              <a:gdLst/>
              <a:ahLst/>
              <a:cxnLst/>
              <a:rect l="l" t="t" r="r" b="b"/>
              <a:pathLst>
                <a:path w="7620" h="81279">
                  <a:moveTo>
                    <a:pt x="7467" y="58674"/>
                  </a:moveTo>
                  <a:lnTo>
                    <a:pt x="0" y="58674"/>
                  </a:lnTo>
                  <a:lnTo>
                    <a:pt x="0" y="81076"/>
                  </a:lnTo>
                  <a:lnTo>
                    <a:pt x="7467" y="81076"/>
                  </a:lnTo>
                  <a:lnTo>
                    <a:pt x="7467" y="58674"/>
                  </a:lnTo>
                  <a:close/>
                </a:path>
                <a:path w="7620" h="81279">
                  <a:moveTo>
                    <a:pt x="7467" y="28803"/>
                  </a:moveTo>
                  <a:lnTo>
                    <a:pt x="0" y="28803"/>
                  </a:lnTo>
                  <a:lnTo>
                    <a:pt x="0" y="51206"/>
                  </a:lnTo>
                  <a:lnTo>
                    <a:pt x="7467" y="51206"/>
                  </a:lnTo>
                  <a:lnTo>
                    <a:pt x="7467" y="28803"/>
                  </a:lnTo>
                  <a:close/>
                </a:path>
                <a:path w="7620" h="81279">
                  <a:moveTo>
                    <a:pt x="7467" y="0"/>
                  </a:moveTo>
                  <a:lnTo>
                    <a:pt x="0" y="0"/>
                  </a:lnTo>
                  <a:lnTo>
                    <a:pt x="0" y="21323"/>
                  </a:lnTo>
                  <a:lnTo>
                    <a:pt x="7467" y="21323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12272" y="4681981"/>
              <a:ext cx="130149" cy="11416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534954" y="4711864"/>
              <a:ext cx="7620" cy="106045"/>
            </a:xfrm>
            <a:custGeom>
              <a:avLst/>
              <a:gdLst/>
              <a:ahLst/>
              <a:cxnLst/>
              <a:rect l="l" t="t" r="r" b="b"/>
              <a:pathLst>
                <a:path w="7620" h="106045">
                  <a:moveTo>
                    <a:pt x="7467" y="89611"/>
                  </a:moveTo>
                  <a:lnTo>
                    <a:pt x="0" y="89611"/>
                  </a:lnTo>
                  <a:lnTo>
                    <a:pt x="0" y="105613"/>
                  </a:lnTo>
                  <a:lnTo>
                    <a:pt x="7467" y="105613"/>
                  </a:lnTo>
                  <a:lnTo>
                    <a:pt x="7467" y="89611"/>
                  </a:lnTo>
                  <a:close/>
                </a:path>
                <a:path w="7620" h="106045">
                  <a:moveTo>
                    <a:pt x="7467" y="59728"/>
                  </a:moveTo>
                  <a:lnTo>
                    <a:pt x="0" y="59728"/>
                  </a:lnTo>
                  <a:lnTo>
                    <a:pt x="0" y="82130"/>
                  </a:lnTo>
                  <a:lnTo>
                    <a:pt x="7467" y="82130"/>
                  </a:lnTo>
                  <a:lnTo>
                    <a:pt x="7467" y="59728"/>
                  </a:lnTo>
                  <a:close/>
                </a:path>
                <a:path w="7620" h="106045">
                  <a:moveTo>
                    <a:pt x="7467" y="29870"/>
                  </a:moveTo>
                  <a:lnTo>
                    <a:pt x="0" y="29870"/>
                  </a:lnTo>
                  <a:lnTo>
                    <a:pt x="0" y="52273"/>
                  </a:lnTo>
                  <a:lnTo>
                    <a:pt x="7467" y="52273"/>
                  </a:lnTo>
                  <a:lnTo>
                    <a:pt x="7467" y="29870"/>
                  </a:lnTo>
                  <a:close/>
                </a:path>
                <a:path w="7620" h="106045">
                  <a:moveTo>
                    <a:pt x="7467" y="0"/>
                  </a:moveTo>
                  <a:lnTo>
                    <a:pt x="0" y="0"/>
                  </a:lnTo>
                  <a:lnTo>
                    <a:pt x="0" y="22402"/>
                  </a:lnTo>
                  <a:lnTo>
                    <a:pt x="7467" y="22402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82680" y="4830279"/>
              <a:ext cx="51206" cy="7787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534954" y="4817478"/>
              <a:ext cx="7620" cy="112395"/>
            </a:xfrm>
            <a:custGeom>
              <a:avLst/>
              <a:gdLst/>
              <a:ahLst/>
              <a:cxnLst/>
              <a:rect l="l" t="t" r="r" b="b"/>
              <a:pathLst>
                <a:path w="7620" h="112395">
                  <a:moveTo>
                    <a:pt x="7467" y="103479"/>
                  </a:moveTo>
                  <a:lnTo>
                    <a:pt x="0" y="103479"/>
                  </a:lnTo>
                  <a:lnTo>
                    <a:pt x="0" y="112014"/>
                  </a:lnTo>
                  <a:lnTo>
                    <a:pt x="7467" y="112014"/>
                  </a:lnTo>
                  <a:lnTo>
                    <a:pt x="7467" y="103479"/>
                  </a:lnTo>
                  <a:close/>
                </a:path>
                <a:path w="7620" h="112395">
                  <a:moveTo>
                    <a:pt x="7467" y="73609"/>
                  </a:moveTo>
                  <a:lnTo>
                    <a:pt x="0" y="73609"/>
                  </a:lnTo>
                  <a:lnTo>
                    <a:pt x="0" y="96012"/>
                  </a:lnTo>
                  <a:lnTo>
                    <a:pt x="7467" y="96012"/>
                  </a:lnTo>
                  <a:lnTo>
                    <a:pt x="7467" y="73609"/>
                  </a:lnTo>
                  <a:close/>
                </a:path>
                <a:path w="7620" h="112395">
                  <a:moveTo>
                    <a:pt x="7467" y="43738"/>
                  </a:moveTo>
                  <a:lnTo>
                    <a:pt x="0" y="43738"/>
                  </a:lnTo>
                  <a:lnTo>
                    <a:pt x="0" y="66141"/>
                  </a:lnTo>
                  <a:lnTo>
                    <a:pt x="7467" y="66141"/>
                  </a:lnTo>
                  <a:lnTo>
                    <a:pt x="7467" y="43738"/>
                  </a:lnTo>
                  <a:close/>
                </a:path>
                <a:path w="7620" h="112395">
                  <a:moveTo>
                    <a:pt x="7467" y="13868"/>
                  </a:moveTo>
                  <a:lnTo>
                    <a:pt x="0" y="13868"/>
                  </a:lnTo>
                  <a:lnTo>
                    <a:pt x="0" y="36271"/>
                  </a:lnTo>
                  <a:lnTo>
                    <a:pt x="7467" y="36271"/>
                  </a:lnTo>
                  <a:lnTo>
                    <a:pt x="7467" y="13868"/>
                  </a:lnTo>
                  <a:close/>
                </a:path>
                <a:path w="7620" h="112395">
                  <a:moveTo>
                    <a:pt x="7467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7467" y="640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69600" y="4942293"/>
              <a:ext cx="164287" cy="778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534954" y="4929492"/>
              <a:ext cx="7620" cy="112395"/>
            </a:xfrm>
            <a:custGeom>
              <a:avLst/>
              <a:gdLst/>
              <a:ahLst/>
              <a:cxnLst/>
              <a:rect l="l" t="t" r="r" b="b"/>
              <a:pathLst>
                <a:path w="7620" h="112395">
                  <a:moveTo>
                    <a:pt x="7467" y="110947"/>
                  </a:moveTo>
                  <a:lnTo>
                    <a:pt x="0" y="110947"/>
                  </a:lnTo>
                  <a:lnTo>
                    <a:pt x="0" y="112014"/>
                  </a:lnTo>
                  <a:lnTo>
                    <a:pt x="7467" y="112014"/>
                  </a:lnTo>
                  <a:lnTo>
                    <a:pt x="7467" y="110947"/>
                  </a:lnTo>
                  <a:close/>
                </a:path>
                <a:path w="7620" h="112395">
                  <a:moveTo>
                    <a:pt x="7467" y="81076"/>
                  </a:moveTo>
                  <a:lnTo>
                    <a:pt x="0" y="81076"/>
                  </a:lnTo>
                  <a:lnTo>
                    <a:pt x="0" y="103492"/>
                  </a:lnTo>
                  <a:lnTo>
                    <a:pt x="7467" y="103492"/>
                  </a:lnTo>
                  <a:lnTo>
                    <a:pt x="7467" y="81076"/>
                  </a:lnTo>
                  <a:close/>
                </a:path>
                <a:path w="7620" h="112395">
                  <a:moveTo>
                    <a:pt x="7467" y="51206"/>
                  </a:moveTo>
                  <a:lnTo>
                    <a:pt x="0" y="51206"/>
                  </a:lnTo>
                  <a:lnTo>
                    <a:pt x="0" y="73609"/>
                  </a:lnTo>
                  <a:lnTo>
                    <a:pt x="7467" y="73609"/>
                  </a:lnTo>
                  <a:lnTo>
                    <a:pt x="7467" y="51206"/>
                  </a:lnTo>
                  <a:close/>
                </a:path>
                <a:path w="7620" h="112395">
                  <a:moveTo>
                    <a:pt x="7467" y="21336"/>
                  </a:moveTo>
                  <a:lnTo>
                    <a:pt x="0" y="21336"/>
                  </a:lnTo>
                  <a:lnTo>
                    <a:pt x="0" y="43738"/>
                  </a:lnTo>
                  <a:lnTo>
                    <a:pt x="7467" y="43738"/>
                  </a:lnTo>
                  <a:lnTo>
                    <a:pt x="7467" y="21336"/>
                  </a:lnTo>
                  <a:close/>
                </a:path>
                <a:path w="7620" h="112395">
                  <a:moveTo>
                    <a:pt x="7467" y="0"/>
                  </a:moveTo>
                  <a:lnTo>
                    <a:pt x="0" y="0"/>
                  </a:lnTo>
                  <a:lnTo>
                    <a:pt x="0" y="13868"/>
                  </a:lnTo>
                  <a:lnTo>
                    <a:pt x="7467" y="13868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497616" y="5054307"/>
              <a:ext cx="36271" cy="7787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534954" y="5041506"/>
              <a:ext cx="7620" cy="111125"/>
            </a:xfrm>
            <a:custGeom>
              <a:avLst/>
              <a:gdLst/>
              <a:ahLst/>
              <a:cxnLst/>
              <a:rect l="l" t="t" r="r" b="b"/>
              <a:pathLst>
                <a:path w="7620" h="111125">
                  <a:moveTo>
                    <a:pt x="7467" y="88544"/>
                  </a:moveTo>
                  <a:lnTo>
                    <a:pt x="0" y="88544"/>
                  </a:lnTo>
                  <a:lnTo>
                    <a:pt x="0" y="110947"/>
                  </a:lnTo>
                  <a:lnTo>
                    <a:pt x="7467" y="110947"/>
                  </a:lnTo>
                  <a:lnTo>
                    <a:pt x="7467" y="88544"/>
                  </a:lnTo>
                  <a:close/>
                </a:path>
                <a:path w="7620" h="111125">
                  <a:moveTo>
                    <a:pt x="7467" y="58686"/>
                  </a:moveTo>
                  <a:lnTo>
                    <a:pt x="0" y="58686"/>
                  </a:lnTo>
                  <a:lnTo>
                    <a:pt x="0" y="81089"/>
                  </a:lnTo>
                  <a:lnTo>
                    <a:pt x="7467" y="81089"/>
                  </a:lnTo>
                  <a:lnTo>
                    <a:pt x="7467" y="58686"/>
                  </a:lnTo>
                  <a:close/>
                </a:path>
                <a:path w="7620" h="111125">
                  <a:moveTo>
                    <a:pt x="7467" y="28803"/>
                  </a:moveTo>
                  <a:lnTo>
                    <a:pt x="0" y="28803"/>
                  </a:lnTo>
                  <a:lnTo>
                    <a:pt x="0" y="51206"/>
                  </a:lnTo>
                  <a:lnTo>
                    <a:pt x="7467" y="51206"/>
                  </a:lnTo>
                  <a:lnTo>
                    <a:pt x="7467" y="28803"/>
                  </a:lnTo>
                  <a:close/>
                </a:path>
                <a:path w="7620" h="111125">
                  <a:moveTo>
                    <a:pt x="7467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7467" y="2133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25352" y="5166321"/>
              <a:ext cx="8534" cy="7788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534954" y="5159920"/>
              <a:ext cx="7620" cy="82550"/>
            </a:xfrm>
            <a:custGeom>
              <a:avLst/>
              <a:gdLst/>
              <a:ahLst/>
              <a:cxnLst/>
              <a:rect l="l" t="t" r="r" b="b"/>
              <a:pathLst>
                <a:path w="7620" h="82550">
                  <a:moveTo>
                    <a:pt x="7467" y="59740"/>
                  </a:moveTo>
                  <a:lnTo>
                    <a:pt x="0" y="59740"/>
                  </a:lnTo>
                  <a:lnTo>
                    <a:pt x="0" y="82143"/>
                  </a:lnTo>
                  <a:lnTo>
                    <a:pt x="7467" y="82143"/>
                  </a:lnTo>
                  <a:lnTo>
                    <a:pt x="7467" y="59740"/>
                  </a:lnTo>
                  <a:close/>
                </a:path>
                <a:path w="7620" h="82550">
                  <a:moveTo>
                    <a:pt x="7467" y="29883"/>
                  </a:moveTo>
                  <a:lnTo>
                    <a:pt x="0" y="29883"/>
                  </a:lnTo>
                  <a:lnTo>
                    <a:pt x="0" y="52285"/>
                  </a:lnTo>
                  <a:lnTo>
                    <a:pt x="7467" y="52285"/>
                  </a:lnTo>
                  <a:lnTo>
                    <a:pt x="7467" y="29883"/>
                  </a:lnTo>
                  <a:close/>
                </a:path>
                <a:path w="7620" h="82550">
                  <a:moveTo>
                    <a:pt x="7467" y="0"/>
                  </a:moveTo>
                  <a:lnTo>
                    <a:pt x="0" y="0"/>
                  </a:lnTo>
                  <a:lnTo>
                    <a:pt x="0" y="22402"/>
                  </a:lnTo>
                  <a:lnTo>
                    <a:pt x="7467" y="22402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467745" y="5249532"/>
              <a:ext cx="74675" cy="10695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534954" y="5265546"/>
              <a:ext cx="7620" cy="112395"/>
            </a:xfrm>
            <a:custGeom>
              <a:avLst/>
              <a:gdLst/>
              <a:ahLst/>
              <a:cxnLst/>
              <a:rect l="l" t="t" r="r" b="b"/>
              <a:pathLst>
                <a:path w="7620" h="112395">
                  <a:moveTo>
                    <a:pt x="7467" y="103746"/>
                  </a:moveTo>
                  <a:lnTo>
                    <a:pt x="0" y="103746"/>
                  </a:lnTo>
                  <a:lnTo>
                    <a:pt x="0" y="112280"/>
                  </a:lnTo>
                  <a:lnTo>
                    <a:pt x="7467" y="112280"/>
                  </a:lnTo>
                  <a:lnTo>
                    <a:pt x="7467" y="103746"/>
                  </a:lnTo>
                  <a:close/>
                </a:path>
                <a:path w="7620" h="112395">
                  <a:moveTo>
                    <a:pt x="7467" y="73660"/>
                  </a:moveTo>
                  <a:lnTo>
                    <a:pt x="0" y="73660"/>
                  </a:lnTo>
                  <a:lnTo>
                    <a:pt x="0" y="96278"/>
                  </a:lnTo>
                  <a:lnTo>
                    <a:pt x="7467" y="96278"/>
                  </a:lnTo>
                  <a:lnTo>
                    <a:pt x="7467" y="73660"/>
                  </a:lnTo>
                  <a:close/>
                </a:path>
                <a:path w="7620" h="112395">
                  <a:moveTo>
                    <a:pt x="7467" y="43726"/>
                  </a:moveTo>
                  <a:lnTo>
                    <a:pt x="0" y="43726"/>
                  </a:lnTo>
                  <a:lnTo>
                    <a:pt x="0" y="66128"/>
                  </a:lnTo>
                  <a:lnTo>
                    <a:pt x="7467" y="66128"/>
                  </a:lnTo>
                  <a:lnTo>
                    <a:pt x="7467" y="43726"/>
                  </a:lnTo>
                  <a:close/>
                </a:path>
                <a:path w="7620" h="112395">
                  <a:moveTo>
                    <a:pt x="7467" y="13868"/>
                  </a:moveTo>
                  <a:lnTo>
                    <a:pt x="0" y="13868"/>
                  </a:lnTo>
                  <a:lnTo>
                    <a:pt x="0" y="36271"/>
                  </a:lnTo>
                  <a:lnTo>
                    <a:pt x="7467" y="36271"/>
                  </a:lnTo>
                  <a:lnTo>
                    <a:pt x="7467" y="13868"/>
                  </a:lnTo>
                  <a:close/>
                </a:path>
                <a:path w="7620" h="112395">
                  <a:moveTo>
                    <a:pt x="7467" y="0"/>
                  </a:moveTo>
                  <a:lnTo>
                    <a:pt x="0" y="0"/>
                  </a:lnTo>
                  <a:lnTo>
                    <a:pt x="0" y="6400"/>
                  </a:lnTo>
                  <a:lnTo>
                    <a:pt x="7467" y="640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4352" y="5377789"/>
              <a:ext cx="4560570" cy="785495"/>
            </a:xfrm>
            <a:custGeom>
              <a:avLst/>
              <a:gdLst/>
              <a:ahLst/>
              <a:cxnLst/>
              <a:rect l="l" t="t" r="r" b="b"/>
              <a:pathLst>
                <a:path w="4560570" h="785495">
                  <a:moveTo>
                    <a:pt x="4560201" y="0"/>
                  </a:moveTo>
                  <a:lnTo>
                    <a:pt x="0" y="0"/>
                  </a:lnTo>
                  <a:lnTo>
                    <a:pt x="0" y="785177"/>
                  </a:lnTo>
                  <a:lnTo>
                    <a:pt x="4560201" y="785177"/>
                  </a:lnTo>
                  <a:lnTo>
                    <a:pt x="4560201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186230" y="2830720"/>
            <a:ext cx="13017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Nb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53781" y="2830720"/>
            <a:ext cx="8128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b="1" spc="20" dirty="0">
                <a:solidFill>
                  <a:srgbClr val="FFFFFF"/>
                </a:solidFill>
                <a:latin typeface="Roboto"/>
                <a:cs typeface="Roboto"/>
              </a:rPr>
              <a:t>%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159168" y="2765003"/>
            <a:ext cx="699135" cy="2622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185"/>
              </a:spcBef>
            </a:pP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Evolutio</a:t>
            </a: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2008-</a:t>
            </a:r>
            <a:endParaRPr sz="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2018</a:t>
            </a:r>
            <a:r>
              <a:rPr sz="7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(en</a:t>
            </a:r>
            <a:r>
              <a:rPr sz="70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points)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4460" y="3001412"/>
            <a:ext cx="2279650" cy="1034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93495">
              <a:lnSpc>
                <a:spcPct val="113100"/>
              </a:lnSpc>
              <a:spcBef>
                <a:spcPts val="9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Ousse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Bois </a:t>
            </a:r>
            <a:r>
              <a:rPr sz="65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Vigenal</a:t>
            </a:r>
            <a:endParaRPr sz="650">
              <a:latin typeface="Roboto"/>
              <a:cs typeface="Roboto"/>
            </a:endParaRPr>
          </a:p>
          <a:p>
            <a:pPr marL="12700" marR="281305">
              <a:lnSpc>
                <a:spcPts val="880"/>
              </a:lnSpc>
              <a:spcBef>
                <a:spcPts val="4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Bègles, Bordeaux -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Carle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Vernet - Terres Neuves </a:t>
            </a:r>
            <a:r>
              <a:rPr sz="65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 Manoeuvre</a:t>
            </a:r>
            <a:endParaRPr sz="650">
              <a:latin typeface="Roboto"/>
              <a:cs typeface="Roboto"/>
            </a:endParaRPr>
          </a:p>
          <a:p>
            <a:pPr marL="12700" marR="1189355">
              <a:lnSpc>
                <a:spcPts val="880"/>
              </a:lnSpc>
              <a:spcBef>
                <a:spcPts val="1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Bordeaux - Saint-Michel </a:t>
            </a:r>
            <a:r>
              <a:rPr sz="65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Bel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650">
              <a:latin typeface="Roboto"/>
              <a:cs typeface="Roboto"/>
            </a:endParaRPr>
          </a:p>
          <a:p>
            <a:pPr marL="12700" marR="5080">
              <a:lnSpc>
                <a:spcPct val="113100"/>
              </a:lnSpc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 Cenon,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Floirac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La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Marègue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étendu quartier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Dravemont </a:t>
            </a:r>
            <a:r>
              <a:rPr sz="65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Bacalan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84460" y="4019423"/>
            <a:ext cx="93916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Clou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Bouchet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194866" y="3002479"/>
            <a:ext cx="169545" cy="11461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9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68029" y="3001412"/>
            <a:ext cx="186690" cy="11461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61,2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57,5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57,1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52,4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50,3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48,9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45,9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45,6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45,1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44,9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704680" y="3001412"/>
            <a:ext cx="234950" cy="11461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9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-8,2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+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13,0</a:t>
            </a:r>
            <a:endParaRPr sz="650">
              <a:latin typeface="Roboto"/>
              <a:cs typeface="Roboto"/>
            </a:endParaRPr>
          </a:p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-10,0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+1,5</a:t>
            </a:r>
            <a:endParaRPr sz="650">
              <a:latin typeface="Roboto"/>
              <a:cs typeface="Roboto"/>
            </a:endParaRPr>
          </a:p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-12,3</a:t>
            </a:r>
            <a:endParaRPr sz="650">
              <a:latin typeface="Roboto"/>
              <a:cs typeface="Roboto"/>
            </a:endParaRPr>
          </a:p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-15,5</a:t>
            </a:r>
            <a:endParaRPr sz="650">
              <a:latin typeface="Roboto"/>
              <a:cs typeface="Roboto"/>
            </a:endParaRPr>
          </a:p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-12,2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+7,7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+5,3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+1,1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84460" y="4233676"/>
            <a:ext cx="1752600" cy="1146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7065">
              <a:lnSpc>
                <a:spcPct val="113100"/>
              </a:lnSpc>
              <a:spcBef>
                <a:spcPts val="9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Bergerac - Rive Gauche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Qp</a:t>
            </a:r>
            <a:r>
              <a:rPr sz="65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Floirac  -  Jean-Jaurès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QP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Brive-la-Gaillarde - Rivet </a:t>
            </a:r>
            <a:r>
              <a:rPr sz="65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6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 Malartic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Cognac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Crouin</a:t>
            </a:r>
            <a:endParaRPr sz="650">
              <a:latin typeface="Roboto"/>
              <a:cs typeface="Roboto"/>
            </a:endParaRPr>
          </a:p>
          <a:p>
            <a:pPr marL="12700" marR="5080">
              <a:lnSpc>
                <a:spcPct val="113100"/>
              </a:lnSpc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Royan -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Eco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 quartier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l'Yeuse-La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Robinière </a:t>
            </a:r>
            <a:r>
              <a:rPr sz="65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Bouscat, Eysines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Champ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courses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 QP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 Coutras - Quartier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endParaRPr sz="650">
              <a:latin typeface="Roboto"/>
              <a:cs typeface="Roboto"/>
            </a:endParaRPr>
          </a:p>
          <a:p>
            <a:pPr marL="12700" marR="237490">
              <a:lnSpc>
                <a:spcPct val="113100"/>
              </a:lnSpc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Saint-Pierre-du-Mont -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La Moustey </a:t>
            </a:r>
            <a:r>
              <a:rPr sz="65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Bergerac - Quartier Nord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194866" y="4234743"/>
            <a:ext cx="169545" cy="1146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11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868029" y="4233676"/>
            <a:ext cx="186690" cy="1146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16,8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16,4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15,0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14,9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14,6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14,3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14,2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12,6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11,7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10,5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714282" y="4233676"/>
            <a:ext cx="225425" cy="11461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2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-0,2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-1,1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-25,7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-9,1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-10,0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-4,2</a:t>
            </a:r>
            <a:endParaRPr sz="6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231F20"/>
                </a:solidFill>
                <a:latin typeface="Roboto"/>
                <a:cs typeface="Roboto"/>
              </a:rPr>
              <a:t>-13,5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-3,0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-0,7</a:t>
            </a:r>
            <a:endParaRPr sz="650">
              <a:latin typeface="Roboto"/>
              <a:cs typeface="Roboto"/>
            </a:endParaRPr>
          </a:p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50" spc="5" dirty="0">
                <a:solidFill>
                  <a:srgbClr val="231F20"/>
                </a:solidFill>
                <a:latin typeface="Roboto"/>
                <a:cs typeface="Roboto"/>
              </a:rPr>
              <a:t>-5,5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4460" y="5364057"/>
            <a:ext cx="10096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r>
              <a:rPr sz="6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Nouvelle-Aquitaine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121256" y="5365124"/>
            <a:ext cx="243204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129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59494" y="5364057"/>
            <a:ext cx="19494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28,1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55888" y="5364057"/>
            <a:ext cx="18351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-6,2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84460" y="5476073"/>
            <a:ext cx="121221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Hors</a:t>
            </a:r>
            <a:r>
              <a:rPr sz="6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r>
              <a:rPr sz="6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Nouvelle-Aquitaine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072183" y="5477140"/>
            <a:ext cx="2927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19</a:t>
            </a: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455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859494" y="5476073"/>
            <a:ext cx="19494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15,5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755888" y="5476073"/>
            <a:ext cx="18351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-5,5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84460" y="5588088"/>
            <a:ext cx="7556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Nouvelle-Aquitaine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077517" y="5589155"/>
            <a:ext cx="28702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79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456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68029" y="5588088"/>
            <a:ext cx="18669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12,9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762289" y="5588088"/>
            <a:ext cx="17716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-4,9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84460" y="5700105"/>
            <a:ext cx="181610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Communes</a:t>
            </a:r>
            <a:r>
              <a:rPr sz="65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Nouvelle-Aquitaine</a:t>
            </a:r>
            <a:r>
              <a:rPr sz="6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ayant</a:t>
            </a:r>
            <a:r>
              <a:rPr sz="6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un</a:t>
            </a:r>
            <a:r>
              <a:rPr sz="65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077517" y="5701172"/>
            <a:ext cx="28702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27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688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868029" y="5700105"/>
            <a:ext cx="18669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17,9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762289" y="5700105"/>
            <a:ext cx="17716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-5,7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84460" y="5812120"/>
            <a:ext cx="11817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EPCI</a:t>
            </a:r>
            <a:r>
              <a:rPr sz="65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5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5" dirty="0">
                <a:solidFill>
                  <a:srgbClr val="FFFFFF"/>
                </a:solidFill>
                <a:latin typeface="Roboto"/>
                <a:cs typeface="Roboto"/>
              </a:rPr>
              <a:t>FM</a:t>
            </a:r>
            <a:r>
              <a:rPr sz="65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comportant</a:t>
            </a:r>
            <a:r>
              <a:rPr sz="65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un</a:t>
            </a:r>
            <a:r>
              <a:rPr sz="65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029510" y="5813187"/>
            <a:ext cx="33528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617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179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868029" y="5812120"/>
            <a:ext cx="18669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17,7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762289" y="5812120"/>
            <a:ext cx="17716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-5,9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84460" y="5924136"/>
            <a:ext cx="145351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EPCI</a:t>
            </a:r>
            <a:r>
              <a:rPr sz="6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5" dirty="0">
                <a:solidFill>
                  <a:srgbClr val="FFFFFF"/>
                </a:solidFill>
                <a:latin typeface="Roboto"/>
                <a:cs typeface="Roboto"/>
              </a:rPr>
              <a:t>FM</a:t>
            </a:r>
            <a:r>
              <a:rPr sz="6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ne</a:t>
            </a:r>
            <a:r>
              <a:rPr sz="6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comportant</a:t>
            </a:r>
            <a:r>
              <a:rPr sz="6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pas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 de</a:t>
            </a:r>
            <a:r>
              <a:rPr sz="6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029510" y="5925202"/>
            <a:ext cx="33528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279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239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868029" y="5924136"/>
            <a:ext cx="18669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13,8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762289" y="5924136"/>
            <a:ext cx="17716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-5,0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84460" y="6036116"/>
            <a:ext cx="86296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France</a:t>
            </a:r>
            <a:r>
              <a:rPr sz="6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métropolitaine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029510" y="6037183"/>
            <a:ext cx="33528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899</a:t>
            </a: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242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868029" y="6036116"/>
            <a:ext cx="18669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Roboto"/>
                <a:cs typeface="Roboto"/>
              </a:rPr>
              <a:t>16,3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762289" y="6036116"/>
            <a:ext cx="17716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FFFFFF"/>
                </a:solidFill>
                <a:latin typeface="Roboto"/>
                <a:cs typeface="Roboto"/>
              </a:rPr>
              <a:t>-5,5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595138" y="4027957"/>
            <a:ext cx="140970" cy="230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35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462076" y="2576818"/>
            <a:ext cx="44259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err</a:t>
            </a: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itoi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re</a:t>
            </a: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069966" y="2389429"/>
            <a:ext cx="1790064" cy="262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655" marR="5080" indent="-34290">
              <a:lnSpc>
                <a:spcPct val="111000"/>
              </a:lnSpc>
              <a:spcBef>
                <a:spcPts val="90"/>
              </a:spcBef>
            </a:pP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Personnes âgées de </a:t>
            </a: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75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ans et plus </a:t>
            </a: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fragiles </a:t>
            </a:r>
            <a:r>
              <a:rPr sz="700" b="1" spc="-1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(cumulant</a:t>
            </a:r>
            <a:r>
              <a:rPr sz="7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au</a:t>
            </a: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moins </a:t>
            </a:r>
            <a:r>
              <a:rPr sz="700" b="1" spc="15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r>
              <a:rPr sz="700" b="1" spc="10" dirty="0">
                <a:solidFill>
                  <a:srgbClr val="FFFFFF"/>
                </a:solidFill>
                <a:latin typeface="Roboto"/>
                <a:cs typeface="Roboto"/>
              </a:rPr>
              <a:t> facteurs de</a:t>
            </a:r>
            <a:r>
              <a:rPr sz="7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00" b="1" spc="5" dirty="0">
                <a:solidFill>
                  <a:srgbClr val="FFFFFF"/>
                </a:solidFill>
                <a:latin typeface="Roboto"/>
                <a:cs typeface="Roboto"/>
              </a:rPr>
              <a:t>risque)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972866" y="2283142"/>
            <a:ext cx="1975485" cy="742950"/>
          </a:xfrm>
          <a:custGeom>
            <a:avLst/>
            <a:gdLst/>
            <a:ahLst/>
            <a:cxnLst/>
            <a:rect l="l" t="t" r="r" b="b"/>
            <a:pathLst>
              <a:path w="1975485" h="742950">
                <a:moveTo>
                  <a:pt x="1974951" y="0"/>
                </a:moveTo>
                <a:lnTo>
                  <a:pt x="1967471" y="0"/>
                </a:lnTo>
                <a:lnTo>
                  <a:pt x="1967471" y="497332"/>
                </a:lnTo>
                <a:lnTo>
                  <a:pt x="0" y="497332"/>
                </a:lnTo>
                <a:lnTo>
                  <a:pt x="0" y="504799"/>
                </a:lnTo>
                <a:lnTo>
                  <a:pt x="1967471" y="504799"/>
                </a:lnTo>
                <a:lnTo>
                  <a:pt x="1967471" y="742708"/>
                </a:lnTo>
                <a:lnTo>
                  <a:pt x="1974951" y="742708"/>
                </a:lnTo>
                <a:lnTo>
                  <a:pt x="1974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0098" y="5374614"/>
            <a:ext cx="4565015" cy="791845"/>
          </a:xfrm>
          <a:custGeom>
            <a:avLst/>
            <a:gdLst/>
            <a:ahLst/>
            <a:cxnLst/>
            <a:rect l="l" t="t" r="r" b="b"/>
            <a:pathLst>
              <a:path w="4565015" h="791845">
                <a:moveTo>
                  <a:pt x="4564456" y="784085"/>
                </a:moveTo>
                <a:lnTo>
                  <a:pt x="3678783" y="784085"/>
                </a:lnTo>
                <a:lnTo>
                  <a:pt x="3678783" y="791552"/>
                </a:lnTo>
                <a:lnTo>
                  <a:pt x="4564456" y="791552"/>
                </a:lnTo>
                <a:lnTo>
                  <a:pt x="4564456" y="784085"/>
                </a:lnTo>
                <a:close/>
              </a:path>
              <a:path w="4565015" h="791845">
                <a:moveTo>
                  <a:pt x="4564456" y="672084"/>
                </a:moveTo>
                <a:lnTo>
                  <a:pt x="0" y="672084"/>
                </a:lnTo>
                <a:lnTo>
                  <a:pt x="0" y="679538"/>
                </a:lnTo>
                <a:lnTo>
                  <a:pt x="4564456" y="679538"/>
                </a:lnTo>
                <a:lnTo>
                  <a:pt x="4564456" y="672084"/>
                </a:lnTo>
                <a:close/>
              </a:path>
              <a:path w="4565015" h="791845">
                <a:moveTo>
                  <a:pt x="4564456" y="560095"/>
                </a:moveTo>
                <a:lnTo>
                  <a:pt x="0" y="560095"/>
                </a:lnTo>
                <a:lnTo>
                  <a:pt x="0" y="567550"/>
                </a:lnTo>
                <a:lnTo>
                  <a:pt x="4564456" y="567550"/>
                </a:lnTo>
                <a:lnTo>
                  <a:pt x="4564456" y="560095"/>
                </a:lnTo>
                <a:close/>
              </a:path>
              <a:path w="4565015" h="791845">
                <a:moveTo>
                  <a:pt x="4564456" y="448068"/>
                </a:moveTo>
                <a:lnTo>
                  <a:pt x="0" y="448068"/>
                </a:lnTo>
                <a:lnTo>
                  <a:pt x="0" y="455536"/>
                </a:lnTo>
                <a:lnTo>
                  <a:pt x="4564456" y="455536"/>
                </a:lnTo>
                <a:lnTo>
                  <a:pt x="4564456" y="448068"/>
                </a:lnTo>
                <a:close/>
              </a:path>
              <a:path w="4565015" h="791845">
                <a:moveTo>
                  <a:pt x="4564456" y="336054"/>
                </a:moveTo>
                <a:lnTo>
                  <a:pt x="0" y="336054"/>
                </a:lnTo>
                <a:lnTo>
                  <a:pt x="0" y="343522"/>
                </a:lnTo>
                <a:lnTo>
                  <a:pt x="4564456" y="343522"/>
                </a:lnTo>
                <a:lnTo>
                  <a:pt x="4564456" y="336054"/>
                </a:lnTo>
                <a:close/>
              </a:path>
              <a:path w="4565015" h="791845">
                <a:moveTo>
                  <a:pt x="4564456" y="224028"/>
                </a:moveTo>
                <a:lnTo>
                  <a:pt x="0" y="224028"/>
                </a:lnTo>
                <a:lnTo>
                  <a:pt x="0" y="231508"/>
                </a:lnTo>
                <a:lnTo>
                  <a:pt x="4564456" y="231508"/>
                </a:lnTo>
                <a:lnTo>
                  <a:pt x="4564456" y="224028"/>
                </a:lnTo>
                <a:close/>
              </a:path>
              <a:path w="4565015" h="791845">
                <a:moveTo>
                  <a:pt x="4564456" y="112014"/>
                </a:moveTo>
                <a:lnTo>
                  <a:pt x="0" y="112014"/>
                </a:lnTo>
                <a:lnTo>
                  <a:pt x="0" y="119494"/>
                </a:lnTo>
                <a:lnTo>
                  <a:pt x="4564456" y="119494"/>
                </a:lnTo>
                <a:lnTo>
                  <a:pt x="4564456" y="112014"/>
                </a:lnTo>
                <a:close/>
              </a:path>
              <a:path w="4565015" h="791845">
                <a:moveTo>
                  <a:pt x="4564456" y="0"/>
                </a:moveTo>
                <a:lnTo>
                  <a:pt x="0" y="0"/>
                </a:lnTo>
                <a:lnTo>
                  <a:pt x="0" y="7467"/>
                </a:lnTo>
                <a:lnTo>
                  <a:pt x="4564456" y="7467"/>
                </a:lnTo>
                <a:lnTo>
                  <a:pt x="4564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6926459" y="2569354"/>
            <a:ext cx="3393440" cy="4450715"/>
            <a:chOff x="6926459" y="2569354"/>
            <a:chExt cx="3393440" cy="4450715"/>
          </a:xfrm>
        </p:grpSpPr>
        <p:sp>
          <p:nvSpPr>
            <p:cNvPr id="124" name="object 124"/>
            <p:cNvSpPr/>
            <p:nvPr/>
          </p:nvSpPr>
          <p:spPr>
            <a:xfrm>
              <a:off x="6945972" y="2576283"/>
              <a:ext cx="2696210" cy="46355"/>
            </a:xfrm>
            <a:custGeom>
              <a:avLst/>
              <a:gdLst/>
              <a:ahLst/>
              <a:cxnLst/>
              <a:rect l="l" t="t" r="r" b="b"/>
              <a:pathLst>
                <a:path w="2696209" h="46355">
                  <a:moveTo>
                    <a:pt x="2695676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695676" y="46113"/>
                  </a:lnTo>
                  <a:lnTo>
                    <a:pt x="2695676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45972" y="2622499"/>
              <a:ext cx="1587500" cy="46355"/>
            </a:xfrm>
            <a:custGeom>
              <a:avLst/>
              <a:gdLst/>
              <a:ahLst/>
              <a:cxnLst/>
              <a:rect l="l" t="t" r="r" b="b"/>
              <a:pathLst>
                <a:path w="1587500" h="46355">
                  <a:moveTo>
                    <a:pt x="1587119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587119" y="46113"/>
                  </a:lnTo>
                  <a:lnTo>
                    <a:pt x="1587119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45972" y="2723832"/>
              <a:ext cx="2622550" cy="46355"/>
            </a:xfrm>
            <a:custGeom>
              <a:avLst/>
              <a:gdLst/>
              <a:ahLst/>
              <a:cxnLst/>
              <a:rect l="l" t="t" r="r" b="b"/>
              <a:pathLst>
                <a:path w="2622550" h="46355">
                  <a:moveTo>
                    <a:pt x="2622003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622003" y="46113"/>
                  </a:lnTo>
                  <a:lnTo>
                    <a:pt x="2622003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945972" y="2769616"/>
              <a:ext cx="2484755" cy="46990"/>
            </a:xfrm>
            <a:custGeom>
              <a:avLst/>
              <a:gdLst/>
              <a:ahLst/>
              <a:cxnLst/>
              <a:rect l="l" t="t" r="r" b="b"/>
              <a:pathLst>
                <a:path w="2484754" h="46989">
                  <a:moveTo>
                    <a:pt x="2484323" y="0"/>
                  </a:moveTo>
                  <a:lnTo>
                    <a:pt x="0" y="0"/>
                  </a:lnTo>
                  <a:lnTo>
                    <a:pt x="0" y="46748"/>
                  </a:lnTo>
                  <a:lnTo>
                    <a:pt x="2484323" y="46748"/>
                  </a:lnTo>
                  <a:lnTo>
                    <a:pt x="2484323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945972" y="2668612"/>
              <a:ext cx="2320290" cy="46355"/>
            </a:xfrm>
            <a:custGeom>
              <a:avLst/>
              <a:gdLst/>
              <a:ahLst/>
              <a:cxnLst/>
              <a:rect l="l" t="t" r="r" b="b"/>
              <a:pathLst>
                <a:path w="2320290" h="46355">
                  <a:moveTo>
                    <a:pt x="2320150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2320150" y="45999"/>
                  </a:lnTo>
                  <a:lnTo>
                    <a:pt x="2320150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945972" y="2871381"/>
              <a:ext cx="2533015" cy="46355"/>
            </a:xfrm>
            <a:custGeom>
              <a:avLst/>
              <a:gdLst/>
              <a:ahLst/>
              <a:cxnLst/>
              <a:rect l="l" t="t" r="r" b="b"/>
              <a:pathLst>
                <a:path w="2533015" h="46355">
                  <a:moveTo>
                    <a:pt x="2533002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533002" y="46113"/>
                  </a:lnTo>
                  <a:lnTo>
                    <a:pt x="2533002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945985" y="2917380"/>
              <a:ext cx="2165350" cy="46355"/>
            </a:xfrm>
            <a:custGeom>
              <a:avLst/>
              <a:gdLst/>
              <a:ahLst/>
              <a:cxnLst/>
              <a:rect l="l" t="t" r="r" b="b"/>
              <a:pathLst>
                <a:path w="2165350" h="46355">
                  <a:moveTo>
                    <a:pt x="2164981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2164981" y="45999"/>
                  </a:lnTo>
                  <a:lnTo>
                    <a:pt x="2164981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945972" y="2816377"/>
              <a:ext cx="3371215" cy="46355"/>
            </a:xfrm>
            <a:custGeom>
              <a:avLst/>
              <a:gdLst/>
              <a:ahLst/>
              <a:cxnLst/>
              <a:rect l="l" t="t" r="r" b="b"/>
              <a:pathLst>
                <a:path w="3371215" h="46355">
                  <a:moveTo>
                    <a:pt x="3371011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3371011" y="45999"/>
                  </a:lnTo>
                  <a:lnTo>
                    <a:pt x="3371011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945972" y="3018929"/>
              <a:ext cx="2517775" cy="46355"/>
            </a:xfrm>
            <a:custGeom>
              <a:avLst/>
              <a:gdLst/>
              <a:ahLst/>
              <a:cxnLst/>
              <a:rect l="l" t="t" r="r" b="b"/>
              <a:pathLst>
                <a:path w="2517775" h="46355">
                  <a:moveTo>
                    <a:pt x="2517241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517241" y="46113"/>
                  </a:lnTo>
                  <a:lnTo>
                    <a:pt x="2517241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945972" y="3065145"/>
              <a:ext cx="1794510" cy="46355"/>
            </a:xfrm>
            <a:custGeom>
              <a:avLst/>
              <a:gdLst/>
              <a:ahLst/>
              <a:cxnLst/>
              <a:rect l="l" t="t" r="r" b="b"/>
              <a:pathLst>
                <a:path w="1794509" h="46355">
                  <a:moveTo>
                    <a:pt x="1794395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794395" y="46113"/>
                  </a:lnTo>
                  <a:lnTo>
                    <a:pt x="1794395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945972" y="2963379"/>
              <a:ext cx="1930400" cy="46355"/>
            </a:xfrm>
            <a:custGeom>
              <a:avLst/>
              <a:gdLst/>
              <a:ahLst/>
              <a:cxnLst/>
              <a:rect l="l" t="t" r="r" b="b"/>
              <a:pathLst>
                <a:path w="1930400" h="46355">
                  <a:moveTo>
                    <a:pt x="1930260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930260" y="46113"/>
                  </a:lnTo>
                  <a:lnTo>
                    <a:pt x="1930260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945972" y="3166478"/>
              <a:ext cx="2506980" cy="46355"/>
            </a:xfrm>
            <a:custGeom>
              <a:avLst/>
              <a:gdLst/>
              <a:ahLst/>
              <a:cxnLst/>
              <a:rect l="l" t="t" r="r" b="b"/>
              <a:pathLst>
                <a:path w="2506979" h="46355">
                  <a:moveTo>
                    <a:pt x="2506624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506624" y="46113"/>
                  </a:lnTo>
                  <a:lnTo>
                    <a:pt x="2506624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945972" y="3212261"/>
              <a:ext cx="1339215" cy="46990"/>
            </a:xfrm>
            <a:custGeom>
              <a:avLst/>
              <a:gdLst/>
              <a:ahLst/>
              <a:cxnLst/>
              <a:rect l="l" t="t" r="r" b="b"/>
              <a:pathLst>
                <a:path w="1339215" h="46989">
                  <a:moveTo>
                    <a:pt x="1339100" y="0"/>
                  </a:moveTo>
                  <a:lnTo>
                    <a:pt x="0" y="0"/>
                  </a:lnTo>
                  <a:lnTo>
                    <a:pt x="0" y="46748"/>
                  </a:lnTo>
                  <a:lnTo>
                    <a:pt x="1339100" y="46748"/>
                  </a:lnTo>
                  <a:lnTo>
                    <a:pt x="1339100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945972" y="3111258"/>
              <a:ext cx="2901950" cy="46355"/>
            </a:xfrm>
            <a:custGeom>
              <a:avLst/>
              <a:gdLst/>
              <a:ahLst/>
              <a:cxnLst/>
              <a:rect l="l" t="t" r="r" b="b"/>
              <a:pathLst>
                <a:path w="2901950" h="46355">
                  <a:moveTo>
                    <a:pt x="2901657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2901657" y="45999"/>
                  </a:lnTo>
                  <a:lnTo>
                    <a:pt x="2901657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945972" y="3314026"/>
              <a:ext cx="2496820" cy="46355"/>
            </a:xfrm>
            <a:custGeom>
              <a:avLst/>
              <a:gdLst/>
              <a:ahLst/>
              <a:cxnLst/>
              <a:rect l="l" t="t" r="r" b="b"/>
              <a:pathLst>
                <a:path w="2496820" h="46354">
                  <a:moveTo>
                    <a:pt x="2496223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496223" y="46113"/>
                  </a:lnTo>
                  <a:lnTo>
                    <a:pt x="2496223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945972" y="3360026"/>
              <a:ext cx="2306320" cy="46355"/>
            </a:xfrm>
            <a:custGeom>
              <a:avLst/>
              <a:gdLst/>
              <a:ahLst/>
              <a:cxnLst/>
              <a:rect l="l" t="t" r="r" b="b"/>
              <a:pathLst>
                <a:path w="2306320" h="46354">
                  <a:moveTo>
                    <a:pt x="2306104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2306104" y="45999"/>
                  </a:lnTo>
                  <a:lnTo>
                    <a:pt x="2306104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945972" y="3259023"/>
              <a:ext cx="1982470" cy="46355"/>
            </a:xfrm>
            <a:custGeom>
              <a:avLst/>
              <a:gdLst/>
              <a:ahLst/>
              <a:cxnLst/>
              <a:rect l="l" t="t" r="r" b="b"/>
              <a:pathLst>
                <a:path w="1982470" h="46354">
                  <a:moveTo>
                    <a:pt x="1982266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982266" y="45999"/>
                  </a:lnTo>
                  <a:lnTo>
                    <a:pt x="1982266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945972" y="3461575"/>
              <a:ext cx="2376805" cy="46355"/>
            </a:xfrm>
            <a:custGeom>
              <a:avLst/>
              <a:gdLst/>
              <a:ahLst/>
              <a:cxnLst/>
              <a:rect l="l" t="t" r="r" b="b"/>
              <a:pathLst>
                <a:path w="2376804" h="46354">
                  <a:moveTo>
                    <a:pt x="2376335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376335" y="46113"/>
                  </a:lnTo>
                  <a:lnTo>
                    <a:pt x="2376335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945972" y="3507790"/>
              <a:ext cx="2361565" cy="46355"/>
            </a:xfrm>
            <a:custGeom>
              <a:avLst/>
              <a:gdLst/>
              <a:ahLst/>
              <a:cxnLst/>
              <a:rect l="l" t="t" r="r" b="b"/>
              <a:pathLst>
                <a:path w="2361565" h="46354">
                  <a:moveTo>
                    <a:pt x="2361006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2361006" y="45999"/>
                  </a:lnTo>
                  <a:lnTo>
                    <a:pt x="2361006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945972" y="3406038"/>
              <a:ext cx="2741295" cy="46355"/>
            </a:xfrm>
            <a:custGeom>
              <a:avLst/>
              <a:gdLst/>
              <a:ahLst/>
              <a:cxnLst/>
              <a:rect l="l" t="t" r="r" b="b"/>
              <a:pathLst>
                <a:path w="2741295" h="46354">
                  <a:moveTo>
                    <a:pt x="2741244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741244" y="46113"/>
                  </a:lnTo>
                  <a:lnTo>
                    <a:pt x="2741244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45972" y="3609124"/>
              <a:ext cx="2345690" cy="46355"/>
            </a:xfrm>
            <a:custGeom>
              <a:avLst/>
              <a:gdLst/>
              <a:ahLst/>
              <a:cxnLst/>
              <a:rect l="l" t="t" r="r" b="b"/>
              <a:pathLst>
                <a:path w="2345690" h="46354">
                  <a:moveTo>
                    <a:pt x="2345131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345131" y="46113"/>
                  </a:lnTo>
                  <a:lnTo>
                    <a:pt x="2345131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945972" y="3654805"/>
              <a:ext cx="1798320" cy="46990"/>
            </a:xfrm>
            <a:custGeom>
              <a:avLst/>
              <a:gdLst/>
              <a:ahLst/>
              <a:cxnLst/>
              <a:rect l="l" t="t" r="r" b="b"/>
              <a:pathLst>
                <a:path w="1798320" h="46989">
                  <a:moveTo>
                    <a:pt x="1798040" y="0"/>
                  </a:moveTo>
                  <a:lnTo>
                    <a:pt x="0" y="0"/>
                  </a:lnTo>
                  <a:lnTo>
                    <a:pt x="0" y="46862"/>
                  </a:lnTo>
                  <a:lnTo>
                    <a:pt x="1798040" y="46862"/>
                  </a:lnTo>
                  <a:lnTo>
                    <a:pt x="1798040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945972" y="3553802"/>
              <a:ext cx="2254885" cy="46355"/>
            </a:xfrm>
            <a:custGeom>
              <a:avLst/>
              <a:gdLst/>
              <a:ahLst/>
              <a:cxnLst/>
              <a:rect l="l" t="t" r="r" b="b"/>
              <a:pathLst>
                <a:path w="2254884" h="46354">
                  <a:moveTo>
                    <a:pt x="2254846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254846" y="46113"/>
                  </a:lnTo>
                  <a:lnTo>
                    <a:pt x="2254846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945972" y="3756672"/>
              <a:ext cx="2312670" cy="46355"/>
            </a:xfrm>
            <a:custGeom>
              <a:avLst/>
              <a:gdLst/>
              <a:ahLst/>
              <a:cxnLst/>
              <a:rect l="l" t="t" r="r" b="b"/>
              <a:pathLst>
                <a:path w="2312670" h="46354">
                  <a:moveTo>
                    <a:pt x="2312644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312644" y="46113"/>
                  </a:lnTo>
                  <a:lnTo>
                    <a:pt x="2312644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945972" y="3802684"/>
              <a:ext cx="1962785" cy="46355"/>
            </a:xfrm>
            <a:custGeom>
              <a:avLst/>
              <a:gdLst/>
              <a:ahLst/>
              <a:cxnLst/>
              <a:rect l="l" t="t" r="r" b="b"/>
              <a:pathLst>
                <a:path w="1962784" h="46354">
                  <a:moveTo>
                    <a:pt x="1962213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962213" y="45999"/>
                  </a:lnTo>
                  <a:lnTo>
                    <a:pt x="1962213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945972" y="3701669"/>
              <a:ext cx="1842135" cy="46355"/>
            </a:xfrm>
            <a:custGeom>
              <a:avLst/>
              <a:gdLst/>
              <a:ahLst/>
              <a:cxnLst/>
              <a:rect l="l" t="t" r="r" b="b"/>
              <a:pathLst>
                <a:path w="1842134" h="46354">
                  <a:moveTo>
                    <a:pt x="1841906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841906" y="45999"/>
                  </a:lnTo>
                  <a:lnTo>
                    <a:pt x="1841906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45972" y="3904335"/>
              <a:ext cx="2290445" cy="46355"/>
            </a:xfrm>
            <a:custGeom>
              <a:avLst/>
              <a:gdLst/>
              <a:ahLst/>
              <a:cxnLst/>
              <a:rect l="l" t="t" r="r" b="b"/>
              <a:pathLst>
                <a:path w="2290445" h="46354">
                  <a:moveTo>
                    <a:pt x="2290445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2290445" y="46113"/>
                  </a:lnTo>
                  <a:lnTo>
                    <a:pt x="2290445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945972" y="3950449"/>
              <a:ext cx="2002155" cy="46355"/>
            </a:xfrm>
            <a:custGeom>
              <a:avLst/>
              <a:gdLst/>
              <a:ahLst/>
              <a:cxnLst/>
              <a:rect l="l" t="t" r="r" b="b"/>
              <a:pathLst>
                <a:path w="2002154" h="46354">
                  <a:moveTo>
                    <a:pt x="2001570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2001570" y="45999"/>
                  </a:lnTo>
                  <a:lnTo>
                    <a:pt x="2001570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45973" y="3848684"/>
              <a:ext cx="2590800" cy="194310"/>
            </a:xfrm>
            <a:custGeom>
              <a:avLst/>
              <a:gdLst/>
              <a:ahLst/>
              <a:cxnLst/>
              <a:rect l="l" t="t" r="r" b="b"/>
              <a:pathLst>
                <a:path w="2590800" h="194310">
                  <a:moveTo>
                    <a:pt x="2026881" y="0"/>
                  </a:moveTo>
                  <a:lnTo>
                    <a:pt x="12" y="0"/>
                  </a:lnTo>
                  <a:lnTo>
                    <a:pt x="12" y="45999"/>
                  </a:lnTo>
                  <a:lnTo>
                    <a:pt x="2026881" y="45999"/>
                  </a:lnTo>
                  <a:lnTo>
                    <a:pt x="2026881" y="0"/>
                  </a:lnTo>
                  <a:close/>
                </a:path>
                <a:path w="2590800" h="194310">
                  <a:moveTo>
                    <a:pt x="2590482" y="147764"/>
                  </a:moveTo>
                  <a:lnTo>
                    <a:pt x="0" y="147764"/>
                  </a:lnTo>
                  <a:lnTo>
                    <a:pt x="0" y="193878"/>
                  </a:lnTo>
                  <a:lnTo>
                    <a:pt x="2590482" y="193878"/>
                  </a:lnTo>
                  <a:lnTo>
                    <a:pt x="2590482" y="147764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945985" y="4199216"/>
              <a:ext cx="1123950" cy="46355"/>
            </a:xfrm>
            <a:custGeom>
              <a:avLst/>
              <a:gdLst/>
              <a:ahLst/>
              <a:cxnLst/>
              <a:rect l="l" t="t" r="r" b="b"/>
              <a:pathLst>
                <a:path w="1123950" h="46354">
                  <a:moveTo>
                    <a:pt x="1123772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123772" y="45999"/>
                  </a:lnTo>
                  <a:lnTo>
                    <a:pt x="1123772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945972" y="4245216"/>
              <a:ext cx="1349375" cy="46355"/>
            </a:xfrm>
            <a:custGeom>
              <a:avLst/>
              <a:gdLst/>
              <a:ahLst/>
              <a:cxnLst/>
              <a:rect l="l" t="t" r="r" b="b"/>
              <a:pathLst>
                <a:path w="1349375" h="46354">
                  <a:moveTo>
                    <a:pt x="1348752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348752" y="46113"/>
                  </a:lnTo>
                  <a:lnTo>
                    <a:pt x="1348752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45985" y="4346981"/>
              <a:ext cx="1104265" cy="46355"/>
            </a:xfrm>
            <a:custGeom>
              <a:avLst/>
              <a:gdLst/>
              <a:ahLst/>
              <a:cxnLst/>
              <a:rect l="l" t="t" r="r" b="b"/>
              <a:pathLst>
                <a:path w="1104265" h="46354">
                  <a:moveTo>
                    <a:pt x="1103718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103718" y="46113"/>
                  </a:lnTo>
                  <a:lnTo>
                    <a:pt x="1103718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945972" y="4393095"/>
              <a:ext cx="1413510" cy="46355"/>
            </a:xfrm>
            <a:custGeom>
              <a:avLst/>
              <a:gdLst/>
              <a:ahLst/>
              <a:cxnLst/>
              <a:rect l="l" t="t" r="r" b="b"/>
              <a:pathLst>
                <a:path w="1413509" h="46354">
                  <a:moveTo>
                    <a:pt x="1413408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413408" y="45999"/>
                  </a:lnTo>
                  <a:lnTo>
                    <a:pt x="1413408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45972" y="4291329"/>
              <a:ext cx="2247900" cy="46355"/>
            </a:xfrm>
            <a:custGeom>
              <a:avLst/>
              <a:gdLst/>
              <a:ahLst/>
              <a:cxnLst/>
              <a:rect l="l" t="t" r="r" b="b"/>
              <a:pathLst>
                <a:path w="2247900" h="46354">
                  <a:moveTo>
                    <a:pt x="2247442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2247442" y="45999"/>
                  </a:lnTo>
                  <a:lnTo>
                    <a:pt x="2247442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45972" y="4494098"/>
              <a:ext cx="1097915" cy="46990"/>
            </a:xfrm>
            <a:custGeom>
              <a:avLst/>
              <a:gdLst/>
              <a:ahLst/>
              <a:cxnLst/>
              <a:rect l="l" t="t" r="r" b="b"/>
              <a:pathLst>
                <a:path w="1097915" h="46989">
                  <a:moveTo>
                    <a:pt x="1097724" y="0"/>
                  </a:moveTo>
                  <a:lnTo>
                    <a:pt x="0" y="0"/>
                  </a:lnTo>
                  <a:lnTo>
                    <a:pt x="0" y="46748"/>
                  </a:lnTo>
                  <a:lnTo>
                    <a:pt x="1097724" y="46748"/>
                  </a:lnTo>
                  <a:lnTo>
                    <a:pt x="1097724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45985" y="4540859"/>
              <a:ext cx="1945005" cy="46355"/>
            </a:xfrm>
            <a:custGeom>
              <a:avLst/>
              <a:gdLst/>
              <a:ahLst/>
              <a:cxnLst/>
              <a:rect l="l" t="t" r="r" b="b"/>
              <a:pathLst>
                <a:path w="1945004" h="46354">
                  <a:moveTo>
                    <a:pt x="1944408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944408" y="45999"/>
                  </a:lnTo>
                  <a:lnTo>
                    <a:pt x="1944408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45972" y="4439094"/>
              <a:ext cx="988694" cy="46355"/>
            </a:xfrm>
            <a:custGeom>
              <a:avLst/>
              <a:gdLst/>
              <a:ahLst/>
              <a:cxnLst/>
              <a:rect l="l" t="t" r="r" b="b"/>
              <a:pathLst>
                <a:path w="988695" h="46354">
                  <a:moveTo>
                    <a:pt x="988555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988555" y="45999"/>
                  </a:lnTo>
                  <a:lnTo>
                    <a:pt x="988555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45972" y="4641862"/>
              <a:ext cx="1047750" cy="46355"/>
            </a:xfrm>
            <a:custGeom>
              <a:avLst/>
              <a:gdLst/>
              <a:ahLst/>
              <a:cxnLst/>
              <a:rect l="l" t="t" r="r" b="b"/>
              <a:pathLst>
                <a:path w="1047750" h="46354">
                  <a:moveTo>
                    <a:pt x="1047216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047216" y="45999"/>
                  </a:lnTo>
                  <a:lnTo>
                    <a:pt x="1047216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45972" y="4687874"/>
              <a:ext cx="1223645" cy="46355"/>
            </a:xfrm>
            <a:custGeom>
              <a:avLst/>
              <a:gdLst/>
              <a:ahLst/>
              <a:cxnLst/>
              <a:rect l="l" t="t" r="r" b="b"/>
              <a:pathLst>
                <a:path w="1223645" h="46354">
                  <a:moveTo>
                    <a:pt x="1223289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223289" y="46113"/>
                  </a:lnTo>
                  <a:lnTo>
                    <a:pt x="1223289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45972" y="4586858"/>
              <a:ext cx="1627505" cy="46355"/>
            </a:xfrm>
            <a:custGeom>
              <a:avLst/>
              <a:gdLst/>
              <a:ahLst/>
              <a:cxnLst/>
              <a:rect l="l" t="t" r="r" b="b"/>
              <a:pathLst>
                <a:path w="1627504" h="46354">
                  <a:moveTo>
                    <a:pt x="1627225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627225" y="46113"/>
                  </a:lnTo>
                  <a:lnTo>
                    <a:pt x="1627225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45985" y="4789627"/>
              <a:ext cx="1031240" cy="46355"/>
            </a:xfrm>
            <a:custGeom>
              <a:avLst/>
              <a:gdLst/>
              <a:ahLst/>
              <a:cxnLst/>
              <a:rect l="l" t="t" r="r" b="b"/>
              <a:pathLst>
                <a:path w="1031240" h="46354">
                  <a:moveTo>
                    <a:pt x="1030909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030909" y="46113"/>
                  </a:lnTo>
                  <a:lnTo>
                    <a:pt x="1030909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45985" y="4835740"/>
              <a:ext cx="1241425" cy="46355"/>
            </a:xfrm>
            <a:custGeom>
              <a:avLst/>
              <a:gdLst/>
              <a:ahLst/>
              <a:cxnLst/>
              <a:rect l="l" t="t" r="r" b="b"/>
              <a:pathLst>
                <a:path w="1241425" h="46354">
                  <a:moveTo>
                    <a:pt x="1241082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241082" y="45999"/>
                  </a:lnTo>
                  <a:lnTo>
                    <a:pt x="1241082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45972" y="4733975"/>
              <a:ext cx="775970" cy="46355"/>
            </a:xfrm>
            <a:custGeom>
              <a:avLst/>
              <a:gdLst/>
              <a:ahLst/>
              <a:cxnLst/>
              <a:rect l="l" t="t" r="r" b="b"/>
              <a:pathLst>
                <a:path w="775970" h="46354">
                  <a:moveTo>
                    <a:pt x="775385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775385" y="45999"/>
                  </a:lnTo>
                  <a:lnTo>
                    <a:pt x="775385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45985" y="4936642"/>
              <a:ext cx="1009650" cy="46990"/>
            </a:xfrm>
            <a:custGeom>
              <a:avLst/>
              <a:gdLst/>
              <a:ahLst/>
              <a:cxnLst/>
              <a:rect l="l" t="t" r="r" b="b"/>
              <a:pathLst>
                <a:path w="1009650" h="46989">
                  <a:moveTo>
                    <a:pt x="1009357" y="0"/>
                  </a:moveTo>
                  <a:lnTo>
                    <a:pt x="0" y="0"/>
                  </a:lnTo>
                  <a:lnTo>
                    <a:pt x="0" y="46862"/>
                  </a:lnTo>
                  <a:lnTo>
                    <a:pt x="1009357" y="46862"/>
                  </a:lnTo>
                  <a:lnTo>
                    <a:pt x="1009357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45972" y="4983505"/>
              <a:ext cx="1541145" cy="46355"/>
            </a:xfrm>
            <a:custGeom>
              <a:avLst/>
              <a:gdLst/>
              <a:ahLst/>
              <a:cxnLst/>
              <a:rect l="l" t="t" r="r" b="b"/>
              <a:pathLst>
                <a:path w="1541145" h="46354">
                  <a:moveTo>
                    <a:pt x="1541119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541119" y="45999"/>
                  </a:lnTo>
                  <a:lnTo>
                    <a:pt x="1541119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945972" y="4881740"/>
              <a:ext cx="1237615" cy="46355"/>
            </a:xfrm>
            <a:custGeom>
              <a:avLst/>
              <a:gdLst/>
              <a:ahLst/>
              <a:cxnLst/>
              <a:rect l="l" t="t" r="r" b="b"/>
              <a:pathLst>
                <a:path w="1237615" h="46354">
                  <a:moveTo>
                    <a:pt x="1237335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237335" y="45999"/>
                  </a:lnTo>
                  <a:lnTo>
                    <a:pt x="1237335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45972" y="5084508"/>
              <a:ext cx="947419" cy="46355"/>
            </a:xfrm>
            <a:custGeom>
              <a:avLst/>
              <a:gdLst/>
              <a:ahLst/>
              <a:cxnLst/>
              <a:rect l="l" t="t" r="r" b="b"/>
              <a:pathLst>
                <a:path w="947420" h="46354">
                  <a:moveTo>
                    <a:pt x="946950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946950" y="45999"/>
                  </a:lnTo>
                  <a:lnTo>
                    <a:pt x="946950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945972" y="5130520"/>
              <a:ext cx="1373505" cy="46355"/>
            </a:xfrm>
            <a:custGeom>
              <a:avLst/>
              <a:gdLst/>
              <a:ahLst/>
              <a:cxnLst/>
              <a:rect l="l" t="t" r="r" b="b"/>
              <a:pathLst>
                <a:path w="1373504" h="46354">
                  <a:moveTo>
                    <a:pt x="1373301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373301" y="45999"/>
                  </a:lnTo>
                  <a:lnTo>
                    <a:pt x="1373301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945972" y="5029504"/>
              <a:ext cx="1623695" cy="46355"/>
            </a:xfrm>
            <a:custGeom>
              <a:avLst/>
              <a:gdLst/>
              <a:ahLst/>
              <a:cxnLst/>
              <a:rect l="l" t="t" r="r" b="b"/>
              <a:pathLst>
                <a:path w="1623695" h="46354">
                  <a:moveTo>
                    <a:pt x="1623580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623580" y="46113"/>
                  </a:lnTo>
                  <a:lnTo>
                    <a:pt x="1623580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945972" y="5232273"/>
              <a:ext cx="931544" cy="46355"/>
            </a:xfrm>
            <a:custGeom>
              <a:avLst/>
              <a:gdLst/>
              <a:ahLst/>
              <a:cxnLst/>
              <a:rect l="l" t="t" r="r" b="b"/>
              <a:pathLst>
                <a:path w="931545" h="46354">
                  <a:moveTo>
                    <a:pt x="931405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931405" y="45999"/>
                  </a:lnTo>
                  <a:lnTo>
                    <a:pt x="931405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945985" y="5278285"/>
              <a:ext cx="1555115" cy="46355"/>
            </a:xfrm>
            <a:custGeom>
              <a:avLst/>
              <a:gdLst/>
              <a:ahLst/>
              <a:cxnLst/>
              <a:rect l="l" t="t" r="r" b="b"/>
              <a:pathLst>
                <a:path w="1555115" h="46354">
                  <a:moveTo>
                    <a:pt x="1554518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554518" y="46113"/>
                  </a:lnTo>
                  <a:lnTo>
                    <a:pt x="1554518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45972" y="5176520"/>
              <a:ext cx="1319530" cy="46355"/>
            </a:xfrm>
            <a:custGeom>
              <a:avLst/>
              <a:gdLst/>
              <a:ahLst/>
              <a:cxnLst/>
              <a:rect l="l" t="t" r="r" b="b"/>
              <a:pathLst>
                <a:path w="1319529" h="46354">
                  <a:moveTo>
                    <a:pt x="1319047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319047" y="46113"/>
                  </a:lnTo>
                  <a:lnTo>
                    <a:pt x="1319047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945972" y="5379288"/>
              <a:ext cx="861060" cy="46990"/>
            </a:xfrm>
            <a:custGeom>
              <a:avLst/>
              <a:gdLst/>
              <a:ahLst/>
              <a:cxnLst/>
              <a:rect l="l" t="t" r="r" b="b"/>
              <a:pathLst>
                <a:path w="861059" h="46989">
                  <a:moveTo>
                    <a:pt x="860844" y="0"/>
                  </a:moveTo>
                  <a:lnTo>
                    <a:pt x="0" y="0"/>
                  </a:lnTo>
                  <a:lnTo>
                    <a:pt x="0" y="46863"/>
                  </a:lnTo>
                  <a:lnTo>
                    <a:pt x="860844" y="46863"/>
                  </a:lnTo>
                  <a:lnTo>
                    <a:pt x="860844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45972" y="5426151"/>
              <a:ext cx="1109980" cy="46355"/>
            </a:xfrm>
            <a:custGeom>
              <a:avLst/>
              <a:gdLst/>
              <a:ahLst/>
              <a:cxnLst/>
              <a:rect l="l" t="t" r="r" b="b"/>
              <a:pathLst>
                <a:path w="1109979" h="46354">
                  <a:moveTo>
                    <a:pt x="1109624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109624" y="45999"/>
                  </a:lnTo>
                  <a:lnTo>
                    <a:pt x="1109624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945985" y="5324386"/>
              <a:ext cx="1134745" cy="46355"/>
            </a:xfrm>
            <a:custGeom>
              <a:avLst/>
              <a:gdLst/>
              <a:ahLst/>
              <a:cxnLst/>
              <a:rect l="l" t="t" r="r" b="b"/>
              <a:pathLst>
                <a:path w="1134745" h="46354">
                  <a:moveTo>
                    <a:pt x="1134173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134173" y="45999"/>
                  </a:lnTo>
                  <a:lnTo>
                    <a:pt x="1134173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945972" y="5527167"/>
              <a:ext cx="728345" cy="46355"/>
            </a:xfrm>
            <a:custGeom>
              <a:avLst/>
              <a:gdLst/>
              <a:ahLst/>
              <a:cxnLst/>
              <a:rect l="l" t="t" r="r" b="b"/>
              <a:pathLst>
                <a:path w="728345" h="46354">
                  <a:moveTo>
                    <a:pt x="727887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727887" y="45999"/>
                  </a:lnTo>
                  <a:lnTo>
                    <a:pt x="727887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45972" y="5573166"/>
              <a:ext cx="1078230" cy="46355"/>
            </a:xfrm>
            <a:custGeom>
              <a:avLst/>
              <a:gdLst/>
              <a:ahLst/>
              <a:cxnLst/>
              <a:rect l="l" t="t" r="r" b="b"/>
              <a:pathLst>
                <a:path w="1078229" h="46354">
                  <a:moveTo>
                    <a:pt x="1077671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077671" y="45999"/>
                  </a:lnTo>
                  <a:lnTo>
                    <a:pt x="1077671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945973" y="5472150"/>
              <a:ext cx="2424430" cy="193675"/>
            </a:xfrm>
            <a:custGeom>
              <a:avLst/>
              <a:gdLst/>
              <a:ahLst/>
              <a:cxnLst/>
              <a:rect l="l" t="t" r="r" b="b"/>
              <a:pathLst>
                <a:path w="2424429" h="193675">
                  <a:moveTo>
                    <a:pt x="1497266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497266" y="45999"/>
                  </a:lnTo>
                  <a:lnTo>
                    <a:pt x="1497266" y="0"/>
                  </a:lnTo>
                  <a:close/>
                </a:path>
                <a:path w="2424429" h="193675">
                  <a:moveTo>
                    <a:pt x="2424163" y="147015"/>
                  </a:moveTo>
                  <a:lnTo>
                    <a:pt x="0" y="147015"/>
                  </a:lnTo>
                  <a:lnTo>
                    <a:pt x="0" y="193128"/>
                  </a:lnTo>
                  <a:lnTo>
                    <a:pt x="2424163" y="193128"/>
                  </a:lnTo>
                  <a:lnTo>
                    <a:pt x="2424163" y="147015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45972" y="5822696"/>
              <a:ext cx="1707514" cy="46355"/>
            </a:xfrm>
            <a:custGeom>
              <a:avLst/>
              <a:gdLst/>
              <a:ahLst/>
              <a:cxnLst/>
              <a:rect l="l" t="t" r="r" b="b"/>
              <a:pathLst>
                <a:path w="1707515" h="46354">
                  <a:moveTo>
                    <a:pt x="1707438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707438" y="45999"/>
                  </a:lnTo>
                  <a:lnTo>
                    <a:pt x="1707438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45972" y="5868695"/>
              <a:ext cx="1727200" cy="46355"/>
            </a:xfrm>
            <a:custGeom>
              <a:avLst/>
              <a:gdLst/>
              <a:ahLst/>
              <a:cxnLst/>
              <a:rect l="l" t="t" r="r" b="b"/>
              <a:pathLst>
                <a:path w="1727200" h="46354">
                  <a:moveTo>
                    <a:pt x="1726844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726844" y="46113"/>
                  </a:lnTo>
                  <a:lnTo>
                    <a:pt x="1726844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945972" y="5969698"/>
              <a:ext cx="1463675" cy="46355"/>
            </a:xfrm>
            <a:custGeom>
              <a:avLst/>
              <a:gdLst/>
              <a:ahLst/>
              <a:cxnLst/>
              <a:rect l="l" t="t" r="r" b="b"/>
              <a:pathLst>
                <a:path w="1463675" h="46354">
                  <a:moveTo>
                    <a:pt x="1463167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463167" y="46113"/>
                  </a:lnTo>
                  <a:lnTo>
                    <a:pt x="1463167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945972" y="6015812"/>
              <a:ext cx="1448435" cy="46355"/>
            </a:xfrm>
            <a:custGeom>
              <a:avLst/>
              <a:gdLst/>
              <a:ahLst/>
              <a:cxnLst/>
              <a:rect l="l" t="t" r="r" b="b"/>
              <a:pathLst>
                <a:path w="1448434" h="46354">
                  <a:moveTo>
                    <a:pt x="1448257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448257" y="45999"/>
                  </a:lnTo>
                  <a:lnTo>
                    <a:pt x="1448257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945960" y="5914796"/>
              <a:ext cx="1787525" cy="193675"/>
            </a:xfrm>
            <a:custGeom>
              <a:avLst/>
              <a:gdLst/>
              <a:ahLst/>
              <a:cxnLst/>
              <a:rect l="l" t="t" r="r" b="b"/>
              <a:pathLst>
                <a:path w="1787525" h="193675">
                  <a:moveTo>
                    <a:pt x="1420075" y="147015"/>
                  </a:moveTo>
                  <a:lnTo>
                    <a:pt x="25" y="147015"/>
                  </a:lnTo>
                  <a:lnTo>
                    <a:pt x="25" y="193128"/>
                  </a:lnTo>
                  <a:lnTo>
                    <a:pt x="1420075" y="193128"/>
                  </a:lnTo>
                  <a:lnTo>
                    <a:pt x="1420075" y="147015"/>
                  </a:lnTo>
                  <a:close/>
                </a:path>
                <a:path w="1787525" h="193675">
                  <a:moveTo>
                    <a:pt x="1787017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787017" y="45999"/>
                  </a:lnTo>
                  <a:lnTo>
                    <a:pt x="1787017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945972" y="6265341"/>
              <a:ext cx="1384300" cy="46355"/>
            </a:xfrm>
            <a:custGeom>
              <a:avLst/>
              <a:gdLst/>
              <a:ahLst/>
              <a:cxnLst/>
              <a:rect l="l" t="t" r="r" b="b"/>
              <a:pathLst>
                <a:path w="1384300" h="46354">
                  <a:moveTo>
                    <a:pt x="1383703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383703" y="45999"/>
                  </a:lnTo>
                  <a:lnTo>
                    <a:pt x="1383703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945972" y="6311341"/>
              <a:ext cx="1417955" cy="46355"/>
            </a:xfrm>
            <a:custGeom>
              <a:avLst/>
              <a:gdLst/>
              <a:ahLst/>
              <a:cxnLst/>
              <a:rect l="l" t="t" r="r" b="b"/>
              <a:pathLst>
                <a:path w="1417954" h="46354">
                  <a:moveTo>
                    <a:pt x="1417802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417802" y="46113"/>
                  </a:lnTo>
                  <a:lnTo>
                    <a:pt x="1417802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945985" y="6412357"/>
              <a:ext cx="1626870" cy="46355"/>
            </a:xfrm>
            <a:custGeom>
              <a:avLst/>
              <a:gdLst/>
              <a:ahLst/>
              <a:cxnLst/>
              <a:rect l="l" t="t" r="r" b="b"/>
              <a:pathLst>
                <a:path w="1626870" h="46354">
                  <a:moveTo>
                    <a:pt x="1626577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626577" y="46113"/>
                  </a:lnTo>
                  <a:lnTo>
                    <a:pt x="1626577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945985" y="6458458"/>
              <a:ext cx="1600200" cy="46355"/>
            </a:xfrm>
            <a:custGeom>
              <a:avLst/>
              <a:gdLst/>
              <a:ahLst/>
              <a:cxnLst/>
              <a:rect l="l" t="t" r="r" b="b"/>
              <a:pathLst>
                <a:path w="1600200" h="46354">
                  <a:moveTo>
                    <a:pt x="1599768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599768" y="45999"/>
                  </a:lnTo>
                  <a:lnTo>
                    <a:pt x="1599768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945972" y="6357454"/>
              <a:ext cx="1343660" cy="46355"/>
            </a:xfrm>
            <a:custGeom>
              <a:avLst/>
              <a:gdLst/>
              <a:ahLst/>
              <a:cxnLst/>
              <a:rect l="l" t="t" r="r" b="b"/>
              <a:pathLst>
                <a:path w="1343659" h="46354">
                  <a:moveTo>
                    <a:pt x="1343596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343596" y="45999"/>
                  </a:lnTo>
                  <a:lnTo>
                    <a:pt x="1343596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945972" y="6560121"/>
              <a:ext cx="1146175" cy="46355"/>
            </a:xfrm>
            <a:custGeom>
              <a:avLst/>
              <a:gdLst/>
              <a:ahLst/>
              <a:cxnLst/>
              <a:rect l="l" t="t" r="r" b="b"/>
              <a:pathLst>
                <a:path w="1146175" h="46354">
                  <a:moveTo>
                    <a:pt x="1145971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145971" y="46113"/>
                  </a:lnTo>
                  <a:lnTo>
                    <a:pt x="1145971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945972" y="6606222"/>
              <a:ext cx="1195705" cy="46355"/>
            </a:xfrm>
            <a:custGeom>
              <a:avLst/>
              <a:gdLst/>
              <a:ahLst/>
              <a:cxnLst/>
              <a:rect l="l" t="t" r="r" b="b"/>
              <a:pathLst>
                <a:path w="1195704" h="46354">
                  <a:moveTo>
                    <a:pt x="1195082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195082" y="45999"/>
                  </a:lnTo>
                  <a:lnTo>
                    <a:pt x="1195082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945985" y="6504457"/>
              <a:ext cx="1579245" cy="46355"/>
            </a:xfrm>
            <a:custGeom>
              <a:avLst/>
              <a:gdLst/>
              <a:ahLst/>
              <a:cxnLst/>
              <a:rect l="l" t="t" r="r" b="b"/>
              <a:pathLst>
                <a:path w="1579245" h="46354">
                  <a:moveTo>
                    <a:pt x="1578965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578965" y="45999"/>
                  </a:lnTo>
                  <a:lnTo>
                    <a:pt x="1578965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945972" y="6707987"/>
              <a:ext cx="408305" cy="46355"/>
            </a:xfrm>
            <a:custGeom>
              <a:avLst/>
              <a:gdLst/>
              <a:ahLst/>
              <a:cxnLst/>
              <a:rect l="l" t="t" r="r" b="b"/>
              <a:pathLst>
                <a:path w="408304" h="46354">
                  <a:moveTo>
                    <a:pt x="407797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407797" y="45999"/>
                  </a:lnTo>
                  <a:lnTo>
                    <a:pt x="407797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945972" y="6753986"/>
              <a:ext cx="422275" cy="46355"/>
            </a:xfrm>
            <a:custGeom>
              <a:avLst/>
              <a:gdLst/>
              <a:ahLst/>
              <a:cxnLst/>
              <a:rect l="l" t="t" r="r" b="b"/>
              <a:pathLst>
                <a:path w="422275" h="46354">
                  <a:moveTo>
                    <a:pt x="421957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421957" y="45999"/>
                  </a:lnTo>
                  <a:lnTo>
                    <a:pt x="421957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945972" y="6652221"/>
              <a:ext cx="1191895" cy="46355"/>
            </a:xfrm>
            <a:custGeom>
              <a:avLst/>
              <a:gdLst/>
              <a:ahLst/>
              <a:cxnLst/>
              <a:rect l="l" t="t" r="r" b="b"/>
              <a:pathLst>
                <a:path w="1191895" h="46354">
                  <a:moveTo>
                    <a:pt x="1191336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191336" y="46113"/>
                  </a:lnTo>
                  <a:lnTo>
                    <a:pt x="1191336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945972" y="6855002"/>
              <a:ext cx="1434465" cy="46355"/>
            </a:xfrm>
            <a:custGeom>
              <a:avLst/>
              <a:gdLst/>
              <a:ahLst/>
              <a:cxnLst/>
              <a:rect l="l" t="t" r="r" b="b"/>
              <a:pathLst>
                <a:path w="1434465" h="46354">
                  <a:moveTo>
                    <a:pt x="1434211" y="0"/>
                  </a:moveTo>
                  <a:lnTo>
                    <a:pt x="0" y="0"/>
                  </a:lnTo>
                  <a:lnTo>
                    <a:pt x="0" y="45999"/>
                  </a:lnTo>
                  <a:lnTo>
                    <a:pt x="1434211" y="45999"/>
                  </a:lnTo>
                  <a:lnTo>
                    <a:pt x="1434211" y="0"/>
                  </a:lnTo>
                  <a:close/>
                </a:path>
              </a:pathLst>
            </a:custGeom>
            <a:solidFill>
              <a:srgbClr val="422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945972" y="6901002"/>
              <a:ext cx="1490980" cy="46355"/>
            </a:xfrm>
            <a:custGeom>
              <a:avLst/>
              <a:gdLst/>
              <a:ahLst/>
              <a:cxnLst/>
              <a:rect l="l" t="t" r="r" b="b"/>
              <a:pathLst>
                <a:path w="1490979" h="46354">
                  <a:moveTo>
                    <a:pt x="1490611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1490611" y="46113"/>
                  </a:lnTo>
                  <a:lnTo>
                    <a:pt x="1490611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945973" y="6799986"/>
              <a:ext cx="1447800" cy="193675"/>
            </a:xfrm>
            <a:custGeom>
              <a:avLst/>
              <a:gdLst/>
              <a:ahLst/>
              <a:cxnLst/>
              <a:rect l="l" t="t" r="r" b="b"/>
              <a:pathLst>
                <a:path w="1447800" h="193675">
                  <a:moveTo>
                    <a:pt x="393750" y="0"/>
                  </a:moveTo>
                  <a:lnTo>
                    <a:pt x="0" y="0"/>
                  </a:lnTo>
                  <a:lnTo>
                    <a:pt x="0" y="46113"/>
                  </a:lnTo>
                  <a:lnTo>
                    <a:pt x="393750" y="46113"/>
                  </a:lnTo>
                  <a:lnTo>
                    <a:pt x="393750" y="0"/>
                  </a:lnTo>
                  <a:close/>
                </a:path>
                <a:path w="1447800" h="193675">
                  <a:moveTo>
                    <a:pt x="1447507" y="147129"/>
                  </a:moveTo>
                  <a:lnTo>
                    <a:pt x="0" y="147129"/>
                  </a:lnTo>
                  <a:lnTo>
                    <a:pt x="0" y="193128"/>
                  </a:lnTo>
                  <a:lnTo>
                    <a:pt x="1447507" y="193128"/>
                  </a:lnTo>
                  <a:lnTo>
                    <a:pt x="1447507" y="147129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945975" y="6998045"/>
              <a:ext cx="3371850" cy="21590"/>
            </a:xfrm>
            <a:custGeom>
              <a:avLst/>
              <a:gdLst/>
              <a:ahLst/>
              <a:cxnLst/>
              <a:rect l="l" t="t" r="r" b="b"/>
              <a:pathLst>
                <a:path w="3371850" h="21590">
                  <a:moveTo>
                    <a:pt x="0" y="0"/>
                  </a:moveTo>
                  <a:lnTo>
                    <a:pt x="3371227" y="0"/>
                  </a:lnTo>
                </a:path>
                <a:path w="3371850" h="21590">
                  <a:moveTo>
                    <a:pt x="0" y="0"/>
                  </a:moveTo>
                  <a:lnTo>
                    <a:pt x="0" y="21551"/>
                  </a:lnTo>
                </a:path>
                <a:path w="3371850" h="21590">
                  <a:moveTo>
                    <a:pt x="337235" y="0"/>
                  </a:moveTo>
                  <a:lnTo>
                    <a:pt x="337235" y="21551"/>
                  </a:lnTo>
                </a:path>
                <a:path w="3371850" h="21590">
                  <a:moveTo>
                    <a:pt x="674484" y="0"/>
                  </a:moveTo>
                  <a:lnTo>
                    <a:pt x="674484" y="21551"/>
                  </a:lnTo>
                </a:path>
                <a:path w="3371850" h="21590">
                  <a:moveTo>
                    <a:pt x="1011618" y="0"/>
                  </a:moveTo>
                  <a:lnTo>
                    <a:pt x="1011618" y="21551"/>
                  </a:lnTo>
                </a:path>
                <a:path w="3371850" h="21590">
                  <a:moveTo>
                    <a:pt x="1348752" y="0"/>
                  </a:moveTo>
                  <a:lnTo>
                    <a:pt x="1348752" y="21551"/>
                  </a:lnTo>
                </a:path>
                <a:path w="3371850" h="21590">
                  <a:moveTo>
                    <a:pt x="1685988" y="0"/>
                  </a:moveTo>
                  <a:lnTo>
                    <a:pt x="1685988" y="21551"/>
                  </a:lnTo>
                </a:path>
                <a:path w="3371850" h="21590">
                  <a:moveTo>
                    <a:pt x="2023122" y="0"/>
                  </a:moveTo>
                  <a:lnTo>
                    <a:pt x="2023122" y="21551"/>
                  </a:lnTo>
                </a:path>
                <a:path w="3371850" h="21590">
                  <a:moveTo>
                    <a:pt x="2359507" y="0"/>
                  </a:moveTo>
                  <a:lnTo>
                    <a:pt x="2359507" y="21551"/>
                  </a:lnTo>
                </a:path>
                <a:path w="3371850" h="21590">
                  <a:moveTo>
                    <a:pt x="2696743" y="0"/>
                  </a:moveTo>
                  <a:lnTo>
                    <a:pt x="2696743" y="21551"/>
                  </a:lnTo>
                </a:path>
                <a:path w="3371850" h="21590">
                  <a:moveTo>
                    <a:pt x="3033877" y="0"/>
                  </a:moveTo>
                  <a:lnTo>
                    <a:pt x="3033877" y="21551"/>
                  </a:lnTo>
                </a:path>
                <a:path w="3371850" h="21590">
                  <a:moveTo>
                    <a:pt x="3371227" y="0"/>
                  </a:moveTo>
                  <a:lnTo>
                    <a:pt x="3371227" y="21551"/>
                  </a:lnTo>
                </a:path>
              </a:pathLst>
            </a:custGeom>
            <a:ln w="463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945975" y="2571672"/>
              <a:ext cx="0" cy="4426585"/>
            </a:xfrm>
            <a:custGeom>
              <a:avLst/>
              <a:gdLst/>
              <a:ahLst/>
              <a:cxnLst/>
              <a:rect l="l" t="t" r="r" b="b"/>
              <a:pathLst>
                <a:path h="4426584">
                  <a:moveTo>
                    <a:pt x="0" y="0"/>
                  </a:moveTo>
                  <a:lnTo>
                    <a:pt x="0" y="4426369"/>
                  </a:lnTo>
                </a:path>
              </a:pathLst>
            </a:custGeom>
            <a:ln w="463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926459" y="2571672"/>
              <a:ext cx="19685" cy="4426585"/>
            </a:xfrm>
            <a:custGeom>
              <a:avLst/>
              <a:gdLst/>
              <a:ahLst/>
              <a:cxnLst/>
              <a:rect l="l" t="t" r="r" b="b"/>
              <a:pathLst>
                <a:path w="19684" h="4426584">
                  <a:moveTo>
                    <a:pt x="0" y="0"/>
                  </a:moveTo>
                  <a:lnTo>
                    <a:pt x="19519" y="0"/>
                  </a:lnTo>
                </a:path>
                <a:path w="19684" h="4426584">
                  <a:moveTo>
                    <a:pt x="0" y="147447"/>
                  </a:moveTo>
                  <a:lnTo>
                    <a:pt x="19519" y="147447"/>
                  </a:lnTo>
                </a:path>
                <a:path w="19684" h="4426584">
                  <a:moveTo>
                    <a:pt x="0" y="295211"/>
                  </a:moveTo>
                  <a:lnTo>
                    <a:pt x="19519" y="295211"/>
                  </a:lnTo>
                </a:path>
                <a:path w="19684" h="4426584">
                  <a:moveTo>
                    <a:pt x="0" y="442976"/>
                  </a:moveTo>
                  <a:lnTo>
                    <a:pt x="19519" y="442976"/>
                  </a:lnTo>
                </a:path>
                <a:path w="19684" h="4426584">
                  <a:moveTo>
                    <a:pt x="0" y="590092"/>
                  </a:moveTo>
                  <a:lnTo>
                    <a:pt x="19519" y="590092"/>
                  </a:lnTo>
                </a:path>
                <a:path w="19684" h="4426584">
                  <a:moveTo>
                    <a:pt x="0" y="737857"/>
                  </a:moveTo>
                  <a:lnTo>
                    <a:pt x="19519" y="737857"/>
                  </a:lnTo>
                </a:path>
                <a:path w="19684" h="4426584">
                  <a:moveTo>
                    <a:pt x="0" y="885621"/>
                  </a:moveTo>
                  <a:lnTo>
                    <a:pt x="19519" y="885621"/>
                  </a:lnTo>
                </a:path>
                <a:path w="19684" h="4426584">
                  <a:moveTo>
                    <a:pt x="0" y="1032637"/>
                  </a:moveTo>
                  <a:lnTo>
                    <a:pt x="19519" y="1032637"/>
                  </a:lnTo>
                </a:path>
                <a:path w="19684" h="4426584">
                  <a:moveTo>
                    <a:pt x="0" y="1180503"/>
                  </a:moveTo>
                  <a:lnTo>
                    <a:pt x="19519" y="1180503"/>
                  </a:lnTo>
                </a:path>
                <a:path w="19684" h="4426584">
                  <a:moveTo>
                    <a:pt x="0" y="1328267"/>
                  </a:moveTo>
                  <a:lnTo>
                    <a:pt x="19519" y="1328267"/>
                  </a:lnTo>
                </a:path>
                <a:path w="19684" h="4426584">
                  <a:moveTo>
                    <a:pt x="0" y="1475282"/>
                  </a:moveTo>
                  <a:lnTo>
                    <a:pt x="19519" y="1475282"/>
                  </a:lnTo>
                </a:path>
                <a:path w="19684" h="4426584">
                  <a:moveTo>
                    <a:pt x="0" y="1623047"/>
                  </a:moveTo>
                  <a:lnTo>
                    <a:pt x="19519" y="1623047"/>
                  </a:lnTo>
                </a:path>
                <a:path w="19684" h="4426584">
                  <a:moveTo>
                    <a:pt x="0" y="1770913"/>
                  </a:moveTo>
                  <a:lnTo>
                    <a:pt x="19519" y="1770913"/>
                  </a:lnTo>
                </a:path>
                <a:path w="19684" h="4426584">
                  <a:moveTo>
                    <a:pt x="0" y="1917928"/>
                  </a:moveTo>
                  <a:lnTo>
                    <a:pt x="19519" y="1917928"/>
                  </a:lnTo>
                </a:path>
                <a:path w="19684" h="4426584">
                  <a:moveTo>
                    <a:pt x="0" y="2065693"/>
                  </a:moveTo>
                  <a:lnTo>
                    <a:pt x="19519" y="2065693"/>
                  </a:lnTo>
                </a:path>
                <a:path w="19684" h="4426584">
                  <a:moveTo>
                    <a:pt x="0" y="2213559"/>
                  </a:moveTo>
                  <a:lnTo>
                    <a:pt x="19519" y="2213559"/>
                  </a:lnTo>
                </a:path>
                <a:path w="19684" h="4426584">
                  <a:moveTo>
                    <a:pt x="0" y="2360574"/>
                  </a:moveTo>
                  <a:lnTo>
                    <a:pt x="19519" y="2360574"/>
                  </a:lnTo>
                </a:path>
                <a:path w="19684" h="4426584">
                  <a:moveTo>
                    <a:pt x="0" y="2508338"/>
                  </a:moveTo>
                  <a:lnTo>
                    <a:pt x="19519" y="2508338"/>
                  </a:lnTo>
                </a:path>
                <a:path w="19684" h="4426584">
                  <a:moveTo>
                    <a:pt x="0" y="2656103"/>
                  </a:moveTo>
                  <a:lnTo>
                    <a:pt x="19519" y="2656103"/>
                  </a:lnTo>
                </a:path>
                <a:path w="19684" h="4426584">
                  <a:moveTo>
                    <a:pt x="0" y="2803220"/>
                  </a:moveTo>
                  <a:lnTo>
                    <a:pt x="19519" y="2803220"/>
                  </a:lnTo>
                </a:path>
                <a:path w="19684" h="4426584">
                  <a:moveTo>
                    <a:pt x="0" y="2950984"/>
                  </a:moveTo>
                  <a:lnTo>
                    <a:pt x="19519" y="2950984"/>
                  </a:lnTo>
                </a:path>
                <a:path w="19684" h="4426584">
                  <a:moveTo>
                    <a:pt x="0" y="3098749"/>
                  </a:moveTo>
                  <a:lnTo>
                    <a:pt x="19519" y="3098749"/>
                  </a:lnTo>
                </a:path>
                <a:path w="19684" h="4426584">
                  <a:moveTo>
                    <a:pt x="0" y="3245866"/>
                  </a:moveTo>
                  <a:lnTo>
                    <a:pt x="19519" y="3245866"/>
                  </a:lnTo>
                </a:path>
                <a:path w="19684" h="4426584">
                  <a:moveTo>
                    <a:pt x="0" y="3393630"/>
                  </a:moveTo>
                  <a:lnTo>
                    <a:pt x="19519" y="3393630"/>
                  </a:lnTo>
                </a:path>
                <a:path w="19684" h="4426584">
                  <a:moveTo>
                    <a:pt x="0" y="3541395"/>
                  </a:moveTo>
                  <a:lnTo>
                    <a:pt x="19519" y="3541395"/>
                  </a:lnTo>
                </a:path>
                <a:path w="19684" h="4426584">
                  <a:moveTo>
                    <a:pt x="0" y="3688410"/>
                  </a:moveTo>
                  <a:lnTo>
                    <a:pt x="19519" y="3688410"/>
                  </a:lnTo>
                </a:path>
                <a:path w="19684" h="4426584">
                  <a:moveTo>
                    <a:pt x="0" y="3836289"/>
                  </a:moveTo>
                  <a:lnTo>
                    <a:pt x="19519" y="3836289"/>
                  </a:lnTo>
                </a:path>
                <a:path w="19684" h="4426584">
                  <a:moveTo>
                    <a:pt x="0" y="3984053"/>
                  </a:moveTo>
                  <a:lnTo>
                    <a:pt x="19519" y="3984053"/>
                  </a:lnTo>
                </a:path>
                <a:path w="19684" h="4426584">
                  <a:moveTo>
                    <a:pt x="0" y="4131055"/>
                  </a:moveTo>
                  <a:lnTo>
                    <a:pt x="19519" y="4131055"/>
                  </a:lnTo>
                </a:path>
                <a:path w="19684" h="4426584">
                  <a:moveTo>
                    <a:pt x="0" y="4278820"/>
                  </a:moveTo>
                  <a:lnTo>
                    <a:pt x="19519" y="4278820"/>
                  </a:lnTo>
                </a:path>
                <a:path w="19684" h="4426584">
                  <a:moveTo>
                    <a:pt x="0" y="4426369"/>
                  </a:moveTo>
                  <a:lnTo>
                    <a:pt x="19519" y="4426369"/>
                  </a:lnTo>
                </a:path>
              </a:pathLst>
            </a:custGeom>
            <a:ln w="463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9666584" y="2542201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80%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9503915" y="2837300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75%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9488239" y="298482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75%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9477643" y="313276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74%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9467135" y="3279949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74%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347251" y="3427968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70%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9316048" y="3575154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70%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9261252" y="3723175"/>
            <a:ext cx="177165" cy="255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69%</a:t>
            </a:r>
            <a:endParaRPr sz="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68%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8094369" y="416582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8068204" y="4313007"/>
            <a:ext cx="161290" cy="255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945972" y="4608214"/>
            <a:ext cx="1223645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1270" algn="r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7979632" y="4756127"/>
            <a:ext cx="176530" cy="255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7901888" y="5050873"/>
            <a:ext cx="170815" cy="255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6926459" y="5346068"/>
            <a:ext cx="1129665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74295" algn="r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7698579" y="549398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22%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8678326" y="5789215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51%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8433647" y="5936373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43%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8354617" y="6231835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41%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8597065" y="6379020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48%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8117100" y="652704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34%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378175" y="6674227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12%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8404801" y="6822247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43%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8558141" y="2588204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9429618" y="2690114"/>
            <a:ext cx="3435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750" b="1" spc="30" baseline="-38888" dirty="0">
                <a:solidFill>
                  <a:srgbClr val="231F20"/>
                </a:solidFill>
                <a:latin typeface="Roboto"/>
                <a:cs typeface="Roboto"/>
              </a:rPr>
              <a:t>74%</a:t>
            </a:r>
            <a:r>
              <a:rPr sz="750" b="1" spc="-82" baseline="-38888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b="1" spc="20" dirty="0">
                <a:solidFill>
                  <a:srgbClr val="42293A"/>
                </a:solidFill>
                <a:latin typeface="Roboto"/>
                <a:cs typeface="Roboto"/>
              </a:rPr>
              <a:t>78%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9135899" y="2883409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8765309" y="3031429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8310116" y="3178615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9277256" y="3326069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9332239" y="3474077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70%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8768635" y="3621264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8932912" y="3769175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8972267" y="3916469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8319132" y="4211580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8384233" y="435910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8915326" y="4507030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194308" y="4654215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8211787" y="4802237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8512139" y="494942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8343786" y="509744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8525221" y="5244628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8080534" y="539208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8048366" y="5540090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8697144" y="5835324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8418955" y="598248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8388835" y="627766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8570790" y="6425115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8165462" y="6573043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7392329" y="6720337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8461419" y="6868250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9291401" y="2634797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10280373" y="2781969"/>
            <a:ext cx="19431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100%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900720" y="2929490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9872681" y="307743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86%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8953178" y="3224617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9712157" y="3372637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81%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9225974" y="351982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8812920" y="3667843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8997466" y="3815029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9561813" y="396248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77%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9218235" y="425766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7959257" y="4405697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8598351" y="455288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7746190" y="4700797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8207926" y="4848088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8594700" y="499554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8289743" y="5143444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8104662" y="5290737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8467852" y="5438650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9394862" y="5585835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72%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758156" y="5881016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8390893" y="6028469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8314222" y="6323649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8549670" y="6471710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8161816" y="6618895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7364557" y="6766917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8418419" y="6914102"/>
            <a:ext cx="154940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6889738" y="7025985"/>
            <a:ext cx="11430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7207818" y="7025985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7544926" y="7025985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7882034" y="7025985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8219141" y="7025985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8556590" y="7025985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8893698" y="7025985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9230805" y="7025985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9567913" y="7025985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9905293" y="7025985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10223100" y="7025985"/>
            <a:ext cx="19050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5756330" y="2552430"/>
            <a:ext cx="1148080" cy="1502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1454" marR="5080" algn="ctr">
              <a:lnSpc>
                <a:spcPct val="108500"/>
              </a:lnSpc>
              <a:spcBef>
                <a:spcPts val="90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Maubec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Citadelle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90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32384" algn="ctr">
              <a:lnSpc>
                <a:spcPct val="100000"/>
              </a:lnSpc>
              <a:spcBef>
                <a:spcPts val="3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Saint-Pierre-du-Mont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Moustey</a:t>
            </a:r>
            <a:endParaRPr sz="450">
              <a:latin typeface="Roboto"/>
              <a:cs typeface="Roboto"/>
            </a:endParaRPr>
          </a:p>
          <a:p>
            <a:pPr marL="32384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30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229235" algn="ctr">
              <a:lnSpc>
                <a:spcPct val="100000"/>
              </a:lnSpc>
              <a:spcBef>
                <a:spcPts val="40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Saintes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Bellevue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Boiffiers</a:t>
            </a:r>
            <a:endParaRPr sz="450">
              <a:latin typeface="Roboto"/>
              <a:cs typeface="Roboto"/>
            </a:endParaRPr>
          </a:p>
          <a:p>
            <a:pPr marL="228600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140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570230" algn="ctr">
              <a:lnSpc>
                <a:spcPct val="100000"/>
              </a:lnSpc>
              <a:spcBef>
                <a:spcPts val="3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Bel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endParaRPr sz="450">
              <a:latin typeface="Roboto"/>
              <a:cs typeface="Roboto"/>
            </a:endParaRPr>
          </a:p>
          <a:p>
            <a:pPr marL="570230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70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455295" algn="ctr">
              <a:lnSpc>
                <a:spcPct val="100000"/>
              </a:lnSpc>
              <a:spcBef>
                <a:spcPts val="3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Clou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Bouchet</a:t>
            </a:r>
            <a:endParaRPr sz="450">
              <a:latin typeface="Roboto"/>
              <a:cs typeface="Roboto"/>
            </a:endParaRPr>
          </a:p>
          <a:p>
            <a:pPr marL="454025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140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238760" marR="6350" algn="ctr">
              <a:lnSpc>
                <a:spcPts val="590"/>
              </a:lnSpc>
              <a:spcBef>
                <a:spcPts val="1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Marmande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Baylac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Gravette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60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)</a:t>
            </a:r>
            <a:endParaRPr sz="450">
              <a:latin typeface="Roboto"/>
              <a:cs typeface="Roboto"/>
            </a:endParaRPr>
          </a:p>
          <a:p>
            <a:pPr marL="447040" algn="ctr">
              <a:lnSpc>
                <a:spcPct val="100000"/>
              </a:lnSpc>
              <a:spcBef>
                <a:spcPts val="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450">
              <a:latin typeface="Roboto"/>
              <a:cs typeface="Roboto"/>
            </a:endParaRPr>
          </a:p>
          <a:p>
            <a:pPr marL="445770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158115" marR="5080" algn="ctr">
              <a:lnSpc>
                <a:spcPts val="590"/>
              </a:lnSpc>
              <a:spcBef>
                <a:spcPts val="1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Manoeuvre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150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)</a:t>
            </a:r>
            <a:endParaRPr sz="450">
              <a:latin typeface="Roboto"/>
              <a:cs typeface="Roboto"/>
            </a:endParaRPr>
          </a:p>
          <a:p>
            <a:pPr marL="18415" algn="ctr">
              <a:lnSpc>
                <a:spcPct val="100000"/>
              </a:lnSpc>
              <a:spcBef>
                <a:spcPts val="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Bel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Font</a:t>
            </a:r>
            <a:endParaRPr sz="450">
              <a:latin typeface="Roboto"/>
              <a:cs typeface="Roboto"/>
            </a:endParaRPr>
          </a:p>
          <a:p>
            <a:pPr marL="17780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150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Villeneuve-Les-Salines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110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5449074" y="4175795"/>
            <a:ext cx="1454150" cy="1502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39750" algn="ctr">
              <a:lnSpc>
                <a:spcPct val="100000"/>
              </a:lnSpc>
              <a:spcBef>
                <a:spcPts val="13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Coutras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endParaRPr sz="450">
              <a:latin typeface="Roboto"/>
              <a:cs typeface="Roboto"/>
            </a:endParaRPr>
          </a:p>
          <a:p>
            <a:pPr marL="543560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740410" marR="5080" algn="ctr">
              <a:lnSpc>
                <a:spcPts val="590"/>
              </a:lnSpc>
              <a:spcBef>
                <a:spcPts val="1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Ousse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Bois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40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)</a:t>
            </a:r>
            <a:endParaRPr sz="450">
              <a:latin typeface="Roboto"/>
              <a:cs typeface="Roboto"/>
            </a:endParaRPr>
          </a:p>
          <a:p>
            <a:pPr marL="553085" algn="ctr">
              <a:lnSpc>
                <a:spcPct val="100000"/>
              </a:lnSpc>
              <a:spcBef>
                <a:spcPts val="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Ma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Campagne</a:t>
            </a:r>
            <a:endParaRPr sz="450">
              <a:latin typeface="Roboto"/>
              <a:cs typeface="Roboto"/>
            </a:endParaRPr>
          </a:p>
          <a:p>
            <a:pPr marL="553720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60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836930" marR="5080" algn="ctr">
              <a:lnSpc>
                <a:spcPts val="590"/>
              </a:lnSpc>
              <a:spcBef>
                <a:spcPts val="1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Lac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Sainte-Livrade-sur-Lot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Bastide au bord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Lot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180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1037590" algn="ctr">
              <a:lnSpc>
                <a:spcPct val="100000"/>
              </a:lnSpc>
              <a:spcBef>
                <a:spcPts val="40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450">
              <a:latin typeface="Roboto"/>
              <a:cs typeface="Roboto"/>
            </a:endParaRPr>
          </a:p>
          <a:p>
            <a:pPr marL="1038225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190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458470" algn="ctr">
              <a:lnSpc>
                <a:spcPct val="100000"/>
              </a:lnSpc>
              <a:spcBef>
                <a:spcPts val="40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Tour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Chabot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Gavacherie</a:t>
            </a:r>
            <a:endParaRPr sz="450">
              <a:latin typeface="Roboto"/>
              <a:cs typeface="Roboto"/>
            </a:endParaRPr>
          </a:p>
          <a:p>
            <a:pPr marL="462280" algn="ctr">
              <a:lnSpc>
                <a:spcPct val="100000"/>
              </a:lnSpc>
              <a:spcBef>
                <a:spcPts val="40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386080" algn="ctr">
              <a:lnSpc>
                <a:spcPct val="100000"/>
              </a:lnSpc>
              <a:spcBef>
                <a:spcPts val="40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Montanou</a:t>
            </a:r>
            <a:endParaRPr sz="450">
              <a:latin typeface="Roboto"/>
              <a:cs typeface="Roboto"/>
            </a:endParaRPr>
          </a:p>
          <a:p>
            <a:pPr marL="388620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213995" marR="5080" algn="ctr">
              <a:lnSpc>
                <a:spcPts val="590"/>
              </a:lnSpc>
              <a:spcBef>
                <a:spcPts val="1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courses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60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)</a:t>
            </a:r>
            <a:endParaRPr sz="450">
              <a:latin typeface="Roboto"/>
              <a:cs typeface="Roboto"/>
            </a:endParaRPr>
          </a:p>
          <a:p>
            <a:pPr marL="640080" algn="ctr">
              <a:lnSpc>
                <a:spcPct val="100000"/>
              </a:lnSpc>
              <a:spcBef>
                <a:spcPts val="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Brive-la-Gaillarde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Rivet</a:t>
            </a:r>
            <a:endParaRPr sz="450">
              <a:latin typeface="Roboto"/>
              <a:cs typeface="Roboto"/>
            </a:endParaRPr>
          </a:p>
          <a:p>
            <a:pPr marL="639445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60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6015828" y="5799493"/>
            <a:ext cx="887094" cy="32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3510" algn="ctr">
              <a:lnSpc>
                <a:spcPct val="100000"/>
              </a:lnSpc>
              <a:spcBef>
                <a:spcPts val="13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450">
              <a:latin typeface="Roboto"/>
              <a:cs typeface="Roboto"/>
            </a:endParaRPr>
          </a:p>
          <a:p>
            <a:pPr marL="147320" algn="ctr">
              <a:lnSpc>
                <a:spcPct val="100000"/>
              </a:lnSpc>
              <a:spcBef>
                <a:spcPts val="40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480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65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310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5574449" y="6241915"/>
            <a:ext cx="1329690" cy="7645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69620" algn="ctr">
              <a:lnSpc>
                <a:spcPct val="100000"/>
              </a:lnSpc>
              <a:spcBef>
                <a:spcPts val="13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450">
              <a:latin typeface="Roboto"/>
              <a:cs typeface="Roboto"/>
            </a:endParaRPr>
          </a:p>
          <a:p>
            <a:pPr marL="768985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252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810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12700" marR="11430" algn="ctr">
              <a:lnSpc>
                <a:spcPts val="590"/>
              </a:lnSpc>
              <a:spcBef>
                <a:spcPts val="15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Communes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ayant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74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710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456565" algn="ctr">
              <a:lnSpc>
                <a:spcPct val="1000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450">
              <a:latin typeface="Roboto"/>
              <a:cs typeface="Roboto"/>
            </a:endParaRPr>
          </a:p>
          <a:p>
            <a:pPr marL="461009" algn="ctr">
              <a:lnSpc>
                <a:spcPct val="100000"/>
              </a:lnSpc>
              <a:spcBef>
                <a:spcPts val="4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184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360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277495" marR="5080" algn="ctr">
              <a:lnSpc>
                <a:spcPts val="590"/>
              </a:lnSpc>
              <a:spcBef>
                <a:spcPts val="1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45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245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070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  <a:p>
            <a:pPr marL="691515" algn="ctr">
              <a:lnSpc>
                <a:spcPct val="100000"/>
              </a:lnSpc>
              <a:spcBef>
                <a:spcPts val="5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450">
              <a:latin typeface="Roboto"/>
              <a:cs typeface="Roboto"/>
            </a:endParaRPr>
          </a:p>
          <a:p>
            <a:pPr marL="692150" algn="ctr">
              <a:lnSpc>
                <a:spcPct val="100000"/>
              </a:lnSpc>
              <a:spcBef>
                <a:spcPts val="40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351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690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7797177" y="218753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43459" y="0"/>
                </a:moveTo>
                <a:lnTo>
                  <a:pt x="0" y="0"/>
                </a:lnTo>
                <a:lnTo>
                  <a:pt x="0" y="43459"/>
                </a:lnTo>
                <a:lnTo>
                  <a:pt x="43459" y="43459"/>
                </a:lnTo>
                <a:lnTo>
                  <a:pt x="43459" y="0"/>
                </a:lnTo>
                <a:close/>
              </a:path>
            </a:pathLst>
          </a:custGeom>
          <a:solidFill>
            <a:srgbClr val="4229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 txBox="1"/>
          <p:nvPr/>
        </p:nvSpPr>
        <p:spPr>
          <a:xfrm>
            <a:off x="7847845" y="2140686"/>
            <a:ext cx="2108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600" b="1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8446985" y="218753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43459" y="0"/>
                </a:moveTo>
                <a:lnTo>
                  <a:pt x="0" y="0"/>
                </a:lnTo>
                <a:lnTo>
                  <a:pt x="0" y="43459"/>
                </a:lnTo>
                <a:lnTo>
                  <a:pt x="43459" y="43459"/>
                </a:lnTo>
                <a:lnTo>
                  <a:pt x="4345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 txBox="1"/>
          <p:nvPr/>
        </p:nvSpPr>
        <p:spPr>
          <a:xfrm>
            <a:off x="8497985" y="2140686"/>
            <a:ext cx="2108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600" b="1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9096806" y="218753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43459" y="0"/>
                </a:moveTo>
                <a:lnTo>
                  <a:pt x="0" y="0"/>
                </a:lnTo>
                <a:lnTo>
                  <a:pt x="0" y="43459"/>
                </a:lnTo>
                <a:lnTo>
                  <a:pt x="43459" y="43459"/>
                </a:lnTo>
                <a:lnTo>
                  <a:pt x="43459" y="0"/>
                </a:lnTo>
                <a:close/>
              </a:path>
            </a:pathLst>
          </a:custGeom>
          <a:solidFill>
            <a:srgbClr val="D1B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9148016" y="2140686"/>
            <a:ext cx="21082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600" b="1" spc="2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5718599" y="2233554"/>
            <a:ext cx="1021715" cy="2190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plus vivant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seules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2018)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5232170" y="1757270"/>
            <a:ext cx="2482850" cy="50165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Sou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16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fichiers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2008-2018</a:t>
            </a:r>
            <a:endParaRPr sz="1000">
              <a:latin typeface="Roboto"/>
              <a:cs typeface="Roboto"/>
            </a:endParaRPr>
          </a:p>
          <a:p>
            <a:pPr marR="486409" algn="ctr">
              <a:lnSpc>
                <a:spcPct val="100000"/>
              </a:lnSpc>
              <a:spcBef>
                <a:spcPts val="33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  <a:p>
            <a:pPr marR="480059" algn="ctr">
              <a:lnSpc>
                <a:spcPct val="100000"/>
              </a:lnSpc>
              <a:spcBef>
                <a:spcPts val="295"/>
              </a:spcBef>
            </a:pP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personnes âgées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75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383849" y="1007505"/>
            <a:ext cx="9888220" cy="7581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seniors</a:t>
            </a:r>
            <a:r>
              <a:rPr sz="16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vi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v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ants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seuls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similai</a:t>
            </a:r>
            <a:r>
              <a:rPr sz="1600" spc="-2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hor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Q</a:t>
            </a:r>
            <a:r>
              <a:rPr sz="1600" spc="-254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rev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anche,</a:t>
            </a:r>
            <a:r>
              <a:rPr sz="16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l’indice</a:t>
            </a:r>
            <a:r>
              <a:rPr sz="16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fragilit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é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beaucoup  plus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fort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QP.</a:t>
            </a:r>
            <a:endParaRPr sz="1600">
              <a:latin typeface="Roboto"/>
              <a:cs typeface="Roboto"/>
            </a:endParaRPr>
          </a:p>
          <a:p>
            <a:pPr marL="4860925">
              <a:lnSpc>
                <a:spcPct val="100000"/>
              </a:lnSpc>
              <a:spcBef>
                <a:spcPts val="33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Personnes âgées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75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ans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vivant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seules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domicile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7683460" y="2271657"/>
            <a:ext cx="513715" cy="107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i="1" spc="10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10" dirty="0">
                <a:solidFill>
                  <a:srgbClr val="231F20"/>
                </a:solidFill>
                <a:latin typeface="Roboto"/>
                <a:cs typeface="Roboto"/>
              </a:rPr>
              <a:t>décro</a:t>
            </a:r>
            <a:r>
              <a:rPr sz="500" i="1" spc="15" dirty="0">
                <a:solidFill>
                  <a:srgbClr val="231F20"/>
                </a:solidFill>
                <a:latin typeface="Roboto"/>
                <a:cs typeface="Roboto"/>
              </a:rPr>
              <a:t>issant)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8232910" y="3977397"/>
            <a:ext cx="12763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i="1" dirty="0">
                <a:solidFill>
                  <a:srgbClr val="231F20"/>
                </a:solidFill>
                <a:latin typeface="Calibri"/>
                <a:cs typeface="Calibri"/>
              </a:rPr>
              <a:t>...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 txBox="1">
            <a:spLocks noGrp="1"/>
          </p:cNvSpPr>
          <p:nvPr>
            <p:ph type="title"/>
          </p:nvPr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4620" algn="ctr">
              <a:lnSpc>
                <a:spcPct val="100000"/>
              </a:lnSpc>
              <a:spcBef>
                <a:spcPts val="430"/>
              </a:spcBef>
            </a:pPr>
            <a:r>
              <a:rPr spc="-10" dirty="0"/>
              <a:t>Fragilité</a:t>
            </a:r>
            <a:r>
              <a:rPr spc="-2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spc="-5" dirty="0"/>
              <a:t>pauvreté</a:t>
            </a:r>
          </a:p>
        </p:txBody>
      </p:sp>
      <p:sp>
        <p:nvSpPr>
          <p:cNvPr id="313" name="object 313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315" name="object 315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40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16" name="object 3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1626" y="3513305"/>
            <a:ext cx="66109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CITOYENNETÉ</a:t>
            </a:r>
            <a:r>
              <a:rPr sz="3200" spc="-25" dirty="0"/>
              <a:t> </a:t>
            </a:r>
            <a:r>
              <a:rPr sz="3200" spc="-5" dirty="0"/>
              <a:t>ET</a:t>
            </a:r>
            <a:r>
              <a:rPr sz="3200" spc="-25" dirty="0"/>
              <a:t> </a:t>
            </a:r>
            <a:r>
              <a:rPr sz="3200" spc="-5" dirty="0"/>
              <a:t>VIE</a:t>
            </a:r>
            <a:r>
              <a:rPr sz="3200" spc="-20" dirty="0"/>
              <a:t> </a:t>
            </a:r>
            <a:r>
              <a:rPr sz="3200" spc="-5" dirty="0"/>
              <a:t>QUOTIDIENNE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7" name="object 33">
            <a:extLst>
              <a:ext uri="{FF2B5EF4-FFF2-40B4-BE49-F238E27FC236}">
                <a16:creationId xmlns:a16="http://schemas.microsoft.com/office/drawing/2014/main" id="{E1703F3D-70A9-AA0A-8384-101398EDA4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2034" y="5719533"/>
            <a:ext cx="1636929" cy="761999"/>
          </a:xfrm>
          <a:prstGeom prst="rect">
            <a:avLst/>
          </a:prstGeom>
        </p:spPr>
      </p:pic>
      <p:pic>
        <p:nvPicPr>
          <p:cNvPr id="8" name="object 34">
            <a:extLst>
              <a:ext uri="{FF2B5EF4-FFF2-40B4-BE49-F238E27FC236}">
                <a16:creationId xmlns:a16="http://schemas.microsoft.com/office/drawing/2014/main" id="{5B088D88-3E68-1070-F53C-0C05496A64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8378" y="5709489"/>
            <a:ext cx="1427469" cy="809100"/>
          </a:xfrm>
          <a:prstGeom prst="rect">
            <a:avLst/>
          </a:prstGeom>
        </p:spPr>
      </p:pic>
      <p:grpSp>
        <p:nvGrpSpPr>
          <p:cNvPr id="9" name="object 35">
            <a:extLst>
              <a:ext uri="{FF2B5EF4-FFF2-40B4-BE49-F238E27FC236}">
                <a16:creationId xmlns:a16="http://schemas.microsoft.com/office/drawing/2014/main" id="{7839A0DC-7BFE-E3ED-D154-A7AF4FB4E06F}"/>
              </a:ext>
            </a:extLst>
          </p:cNvPr>
          <p:cNvGrpSpPr/>
          <p:nvPr/>
        </p:nvGrpSpPr>
        <p:grpSpPr>
          <a:xfrm>
            <a:off x="918006" y="5685383"/>
            <a:ext cx="2146300" cy="822960"/>
            <a:chOff x="918006" y="5685383"/>
            <a:chExt cx="2146300" cy="822960"/>
          </a:xfrm>
        </p:grpSpPr>
        <p:pic>
          <p:nvPicPr>
            <p:cNvPr id="10" name="object 36">
              <a:extLst>
                <a:ext uri="{FF2B5EF4-FFF2-40B4-BE49-F238E27FC236}">
                  <a16:creationId xmlns:a16="http://schemas.microsoft.com/office/drawing/2014/main" id="{3E7C632B-733B-AA82-DBF9-A065E2B2D0B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006" y="5685383"/>
              <a:ext cx="2146096" cy="822579"/>
            </a:xfrm>
            <a:prstGeom prst="rect">
              <a:avLst/>
            </a:prstGeom>
          </p:spPr>
        </p:pic>
        <p:sp>
          <p:nvSpPr>
            <p:cNvPr id="11" name="object 37">
              <a:extLst>
                <a:ext uri="{FF2B5EF4-FFF2-40B4-BE49-F238E27FC236}">
                  <a16:creationId xmlns:a16="http://schemas.microsoft.com/office/drawing/2014/main" id="{0BE680BB-3438-411F-336D-8FED76B04B76}"/>
                </a:ext>
              </a:extLst>
            </p:cNvPr>
            <p:cNvSpPr/>
            <p:nvPr/>
          </p:nvSpPr>
          <p:spPr>
            <a:xfrm>
              <a:off x="918006" y="5719798"/>
              <a:ext cx="2077720" cy="719455"/>
            </a:xfrm>
            <a:custGeom>
              <a:avLst/>
              <a:gdLst/>
              <a:ahLst/>
              <a:cxnLst/>
              <a:rect l="l" t="t" r="r" b="b"/>
              <a:pathLst>
                <a:path w="2077720" h="719454">
                  <a:moveTo>
                    <a:pt x="1941197" y="0"/>
                  </a:moveTo>
                  <a:lnTo>
                    <a:pt x="0" y="0"/>
                  </a:lnTo>
                  <a:lnTo>
                    <a:pt x="0" y="718883"/>
                  </a:lnTo>
                  <a:lnTo>
                    <a:pt x="1941197" y="718883"/>
                  </a:lnTo>
                  <a:lnTo>
                    <a:pt x="1984146" y="711907"/>
                  </a:lnTo>
                  <a:lnTo>
                    <a:pt x="2021535" y="692504"/>
                  </a:lnTo>
                  <a:lnTo>
                    <a:pt x="2051076" y="662963"/>
                  </a:lnTo>
                  <a:lnTo>
                    <a:pt x="2070479" y="625574"/>
                  </a:lnTo>
                  <a:lnTo>
                    <a:pt x="2077455" y="582625"/>
                  </a:lnTo>
                  <a:lnTo>
                    <a:pt x="2077455" y="136258"/>
                  </a:lnTo>
                  <a:lnTo>
                    <a:pt x="2070479" y="93309"/>
                  </a:lnTo>
                  <a:lnTo>
                    <a:pt x="2051076" y="55920"/>
                  </a:lnTo>
                  <a:lnTo>
                    <a:pt x="2021535" y="26379"/>
                  </a:lnTo>
                  <a:lnTo>
                    <a:pt x="1984146" y="6976"/>
                  </a:lnTo>
                  <a:lnTo>
                    <a:pt x="1941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38">
              <a:extLst>
                <a:ext uri="{FF2B5EF4-FFF2-40B4-BE49-F238E27FC236}">
                  <a16:creationId xmlns:a16="http://schemas.microsoft.com/office/drawing/2014/main" id="{39D4F185-4DDA-C7C2-89B3-5B6542D9557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092" y="5791535"/>
              <a:ext cx="1761727" cy="597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423667"/>
            <a:ext cx="8455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La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réussite éducative des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enfants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et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 des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 err="1">
                <a:solidFill>
                  <a:srgbClr val="005F73"/>
                </a:solidFill>
                <a:latin typeface="Roboto"/>
                <a:cs typeface="Roboto"/>
              </a:rPr>
              <a:t>jeunes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0552" y="943203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466435" y="2281648"/>
            <a:ext cx="3678554" cy="4732655"/>
            <a:chOff x="2466435" y="2281648"/>
            <a:chExt cx="3678554" cy="4732655"/>
          </a:xfrm>
        </p:grpSpPr>
        <p:sp>
          <p:nvSpPr>
            <p:cNvPr id="16" name="object 16"/>
            <p:cNvSpPr/>
            <p:nvPr/>
          </p:nvSpPr>
          <p:spPr>
            <a:xfrm>
              <a:off x="2489022" y="2289073"/>
              <a:ext cx="2283460" cy="49530"/>
            </a:xfrm>
            <a:custGeom>
              <a:avLst/>
              <a:gdLst/>
              <a:ahLst/>
              <a:cxnLst/>
              <a:rect l="l" t="t" r="r" b="b"/>
              <a:pathLst>
                <a:path w="2283460" h="49530">
                  <a:moveTo>
                    <a:pt x="2283244" y="0"/>
                  </a:moveTo>
                  <a:lnTo>
                    <a:pt x="0" y="0"/>
                  </a:lnTo>
                  <a:lnTo>
                    <a:pt x="0" y="49022"/>
                  </a:lnTo>
                  <a:lnTo>
                    <a:pt x="2283244" y="49022"/>
                  </a:lnTo>
                  <a:lnTo>
                    <a:pt x="2283244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89034" y="2338222"/>
              <a:ext cx="2313940" cy="48895"/>
            </a:xfrm>
            <a:custGeom>
              <a:avLst/>
              <a:gdLst/>
              <a:ahLst/>
              <a:cxnLst/>
              <a:rect l="l" t="t" r="r" b="b"/>
              <a:pathLst>
                <a:path w="2313940" h="48894">
                  <a:moveTo>
                    <a:pt x="2313622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2313622" y="48742"/>
                  </a:lnTo>
                  <a:lnTo>
                    <a:pt x="2313622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89022" y="2445880"/>
              <a:ext cx="2256155" cy="49530"/>
            </a:xfrm>
            <a:custGeom>
              <a:avLst/>
              <a:gdLst/>
              <a:ahLst/>
              <a:cxnLst/>
              <a:rect l="l" t="t" r="r" b="b"/>
              <a:pathLst>
                <a:path w="2256154" h="49530">
                  <a:moveTo>
                    <a:pt x="2255901" y="0"/>
                  </a:moveTo>
                  <a:lnTo>
                    <a:pt x="0" y="0"/>
                  </a:lnTo>
                  <a:lnTo>
                    <a:pt x="0" y="49022"/>
                  </a:lnTo>
                  <a:lnTo>
                    <a:pt x="2255901" y="49022"/>
                  </a:lnTo>
                  <a:lnTo>
                    <a:pt x="2255901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89022" y="2495029"/>
              <a:ext cx="2465705" cy="48895"/>
            </a:xfrm>
            <a:custGeom>
              <a:avLst/>
              <a:gdLst/>
              <a:ahLst/>
              <a:cxnLst/>
              <a:rect l="l" t="t" r="r" b="b"/>
              <a:pathLst>
                <a:path w="2465704" h="48894">
                  <a:moveTo>
                    <a:pt x="2465425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2465425" y="48742"/>
                  </a:lnTo>
                  <a:lnTo>
                    <a:pt x="2465425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89022" y="2386964"/>
              <a:ext cx="913765" cy="48895"/>
            </a:xfrm>
            <a:custGeom>
              <a:avLst/>
              <a:gdLst/>
              <a:ahLst/>
              <a:cxnLst/>
              <a:rect l="l" t="t" r="r" b="b"/>
              <a:pathLst>
                <a:path w="913764" h="48894">
                  <a:moveTo>
                    <a:pt x="913142" y="0"/>
                  </a:moveTo>
                  <a:lnTo>
                    <a:pt x="0" y="0"/>
                  </a:lnTo>
                  <a:lnTo>
                    <a:pt x="0" y="48755"/>
                  </a:lnTo>
                  <a:lnTo>
                    <a:pt x="913142" y="48755"/>
                  </a:lnTo>
                  <a:lnTo>
                    <a:pt x="913142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89022" y="2602826"/>
              <a:ext cx="2214245" cy="49530"/>
            </a:xfrm>
            <a:custGeom>
              <a:avLst/>
              <a:gdLst/>
              <a:ahLst/>
              <a:cxnLst/>
              <a:rect l="l" t="t" r="r" b="b"/>
              <a:pathLst>
                <a:path w="2214245" h="49530">
                  <a:moveTo>
                    <a:pt x="2214016" y="0"/>
                  </a:moveTo>
                  <a:lnTo>
                    <a:pt x="0" y="0"/>
                  </a:lnTo>
                  <a:lnTo>
                    <a:pt x="0" y="49022"/>
                  </a:lnTo>
                  <a:lnTo>
                    <a:pt x="2214016" y="49022"/>
                  </a:lnTo>
                  <a:lnTo>
                    <a:pt x="2214016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89034" y="2651848"/>
              <a:ext cx="1660525" cy="48895"/>
            </a:xfrm>
            <a:custGeom>
              <a:avLst/>
              <a:gdLst/>
              <a:ahLst/>
              <a:cxnLst/>
              <a:rect l="l" t="t" r="r" b="b"/>
              <a:pathLst>
                <a:path w="1660525" h="48894">
                  <a:moveTo>
                    <a:pt x="1660474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660474" y="48742"/>
                  </a:lnTo>
                  <a:lnTo>
                    <a:pt x="1660474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89034" y="2543784"/>
              <a:ext cx="3300729" cy="50165"/>
            </a:xfrm>
            <a:custGeom>
              <a:avLst/>
              <a:gdLst/>
              <a:ahLst/>
              <a:cxnLst/>
              <a:rect l="l" t="t" r="r" b="b"/>
              <a:pathLst>
                <a:path w="3300729" h="50164">
                  <a:moveTo>
                    <a:pt x="3300476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3300476" y="49542"/>
                  </a:lnTo>
                  <a:lnTo>
                    <a:pt x="3300476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89022" y="2759633"/>
              <a:ext cx="2149475" cy="49530"/>
            </a:xfrm>
            <a:custGeom>
              <a:avLst/>
              <a:gdLst/>
              <a:ahLst/>
              <a:cxnLst/>
              <a:rect l="l" t="t" r="r" b="b"/>
              <a:pathLst>
                <a:path w="2149475" h="49530">
                  <a:moveTo>
                    <a:pt x="2148890" y="0"/>
                  </a:moveTo>
                  <a:lnTo>
                    <a:pt x="0" y="0"/>
                  </a:lnTo>
                  <a:lnTo>
                    <a:pt x="0" y="49022"/>
                  </a:lnTo>
                  <a:lnTo>
                    <a:pt x="2148890" y="49022"/>
                  </a:lnTo>
                  <a:lnTo>
                    <a:pt x="2148890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89022" y="2808528"/>
              <a:ext cx="716915" cy="50165"/>
            </a:xfrm>
            <a:custGeom>
              <a:avLst/>
              <a:gdLst/>
              <a:ahLst/>
              <a:cxnLst/>
              <a:rect l="l" t="t" r="r" b="b"/>
              <a:pathLst>
                <a:path w="716914" h="50164">
                  <a:moveTo>
                    <a:pt x="716559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716559" y="49542"/>
                  </a:lnTo>
                  <a:lnTo>
                    <a:pt x="716559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89034" y="2700591"/>
              <a:ext cx="1858010" cy="50165"/>
            </a:xfrm>
            <a:custGeom>
              <a:avLst/>
              <a:gdLst/>
              <a:ahLst/>
              <a:cxnLst/>
              <a:rect l="l" t="t" r="r" b="b"/>
              <a:pathLst>
                <a:path w="1858010" h="50164">
                  <a:moveTo>
                    <a:pt x="1857844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1857844" y="49542"/>
                  </a:lnTo>
                  <a:lnTo>
                    <a:pt x="1857844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89022" y="2916580"/>
              <a:ext cx="2138680" cy="49530"/>
            </a:xfrm>
            <a:custGeom>
              <a:avLst/>
              <a:gdLst/>
              <a:ahLst/>
              <a:cxnLst/>
              <a:rect l="l" t="t" r="r" b="b"/>
              <a:pathLst>
                <a:path w="2138679" h="49530">
                  <a:moveTo>
                    <a:pt x="2138057" y="0"/>
                  </a:moveTo>
                  <a:lnTo>
                    <a:pt x="0" y="0"/>
                  </a:lnTo>
                  <a:lnTo>
                    <a:pt x="0" y="49022"/>
                  </a:lnTo>
                  <a:lnTo>
                    <a:pt x="2138057" y="49022"/>
                  </a:lnTo>
                  <a:lnTo>
                    <a:pt x="2138057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89034" y="2965348"/>
              <a:ext cx="1842770" cy="50165"/>
            </a:xfrm>
            <a:custGeom>
              <a:avLst/>
              <a:gdLst/>
              <a:ahLst/>
              <a:cxnLst/>
              <a:rect l="l" t="t" r="r" b="b"/>
              <a:pathLst>
                <a:path w="1842770" h="50164">
                  <a:moveTo>
                    <a:pt x="1842389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1842389" y="49542"/>
                  </a:lnTo>
                  <a:lnTo>
                    <a:pt x="1842389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89022" y="2858071"/>
              <a:ext cx="1107440" cy="48895"/>
            </a:xfrm>
            <a:custGeom>
              <a:avLst/>
              <a:gdLst/>
              <a:ahLst/>
              <a:cxnLst/>
              <a:rect l="l" t="t" r="r" b="b"/>
              <a:pathLst>
                <a:path w="1107439" h="48894">
                  <a:moveTo>
                    <a:pt x="1107338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107338" y="48742"/>
                  </a:lnTo>
                  <a:lnTo>
                    <a:pt x="1107338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89022" y="3073399"/>
              <a:ext cx="2111375" cy="49530"/>
            </a:xfrm>
            <a:custGeom>
              <a:avLst/>
              <a:gdLst/>
              <a:ahLst/>
              <a:cxnLst/>
              <a:rect l="l" t="t" r="r" b="b"/>
              <a:pathLst>
                <a:path w="2111375" h="49530">
                  <a:moveTo>
                    <a:pt x="2111235" y="0"/>
                  </a:moveTo>
                  <a:lnTo>
                    <a:pt x="0" y="0"/>
                  </a:lnTo>
                  <a:lnTo>
                    <a:pt x="0" y="49022"/>
                  </a:lnTo>
                  <a:lnTo>
                    <a:pt x="2111235" y="49022"/>
                  </a:lnTo>
                  <a:lnTo>
                    <a:pt x="2111235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89022" y="3122155"/>
              <a:ext cx="1595120" cy="50165"/>
            </a:xfrm>
            <a:custGeom>
              <a:avLst/>
              <a:gdLst/>
              <a:ahLst/>
              <a:cxnLst/>
              <a:rect l="l" t="t" r="r" b="b"/>
              <a:pathLst>
                <a:path w="1595120" h="50164">
                  <a:moveTo>
                    <a:pt x="1594688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1594688" y="49542"/>
                  </a:lnTo>
                  <a:lnTo>
                    <a:pt x="1594688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89022" y="3014878"/>
              <a:ext cx="1871980" cy="48895"/>
            </a:xfrm>
            <a:custGeom>
              <a:avLst/>
              <a:gdLst/>
              <a:ahLst/>
              <a:cxnLst/>
              <a:rect l="l" t="t" r="r" b="b"/>
              <a:pathLst>
                <a:path w="1871979" h="48894">
                  <a:moveTo>
                    <a:pt x="1871726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871726" y="48742"/>
                  </a:lnTo>
                  <a:lnTo>
                    <a:pt x="1871726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9022" y="3230346"/>
              <a:ext cx="1793239" cy="49530"/>
            </a:xfrm>
            <a:custGeom>
              <a:avLst/>
              <a:gdLst/>
              <a:ahLst/>
              <a:cxnLst/>
              <a:rect l="l" t="t" r="r" b="b"/>
              <a:pathLst>
                <a:path w="1793239" h="49529">
                  <a:moveTo>
                    <a:pt x="1792858" y="0"/>
                  </a:moveTo>
                  <a:lnTo>
                    <a:pt x="0" y="0"/>
                  </a:lnTo>
                  <a:lnTo>
                    <a:pt x="0" y="49022"/>
                  </a:lnTo>
                  <a:lnTo>
                    <a:pt x="1792858" y="49022"/>
                  </a:lnTo>
                  <a:lnTo>
                    <a:pt x="1792858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89034" y="3279762"/>
              <a:ext cx="1778635" cy="48895"/>
            </a:xfrm>
            <a:custGeom>
              <a:avLst/>
              <a:gdLst/>
              <a:ahLst/>
              <a:cxnLst/>
              <a:rect l="l" t="t" r="r" b="b"/>
              <a:pathLst>
                <a:path w="1778635" h="48895">
                  <a:moveTo>
                    <a:pt x="1778317" y="0"/>
                  </a:moveTo>
                  <a:lnTo>
                    <a:pt x="0" y="0"/>
                  </a:lnTo>
                  <a:lnTo>
                    <a:pt x="0" y="48615"/>
                  </a:lnTo>
                  <a:lnTo>
                    <a:pt x="1778317" y="48615"/>
                  </a:lnTo>
                  <a:lnTo>
                    <a:pt x="1778317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89022" y="3171697"/>
              <a:ext cx="1508760" cy="48895"/>
            </a:xfrm>
            <a:custGeom>
              <a:avLst/>
              <a:gdLst/>
              <a:ahLst/>
              <a:cxnLst/>
              <a:rect l="l" t="t" r="r" b="b"/>
              <a:pathLst>
                <a:path w="1508760" h="48894">
                  <a:moveTo>
                    <a:pt x="1508556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508556" y="48742"/>
                  </a:lnTo>
                  <a:lnTo>
                    <a:pt x="1508556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89022" y="3387153"/>
              <a:ext cx="1776095" cy="49530"/>
            </a:xfrm>
            <a:custGeom>
              <a:avLst/>
              <a:gdLst/>
              <a:ahLst/>
              <a:cxnLst/>
              <a:rect l="l" t="t" r="r" b="b"/>
              <a:pathLst>
                <a:path w="1776095" h="49529">
                  <a:moveTo>
                    <a:pt x="1775942" y="0"/>
                  </a:moveTo>
                  <a:lnTo>
                    <a:pt x="0" y="0"/>
                  </a:lnTo>
                  <a:lnTo>
                    <a:pt x="0" y="49022"/>
                  </a:lnTo>
                  <a:lnTo>
                    <a:pt x="1775942" y="49022"/>
                  </a:lnTo>
                  <a:lnTo>
                    <a:pt x="1775942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89022" y="3436442"/>
              <a:ext cx="995680" cy="48895"/>
            </a:xfrm>
            <a:custGeom>
              <a:avLst/>
              <a:gdLst/>
              <a:ahLst/>
              <a:cxnLst/>
              <a:rect l="l" t="t" r="r" b="b"/>
              <a:pathLst>
                <a:path w="995679" h="48895">
                  <a:moveTo>
                    <a:pt x="995184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995184" y="48742"/>
                  </a:lnTo>
                  <a:lnTo>
                    <a:pt x="995184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89022" y="3328377"/>
              <a:ext cx="1644650" cy="48895"/>
            </a:xfrm>
            <a:custGeom>
              <a:avLst/>
              <a:gdLst/>
              <a:ahLst/>
              <a:cxnLst/>
              <a:rect l="l" t="t" r="r" b="b"/>
              <a:pathLst>
                <a:path w="1644650" h="48895">
                  <a:moveTo>
                    <a:pt x="1644230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644230" y="48742"/>
                  </a:lnTo>
                  <a:lnTo>
                    <a:pt x="1644230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89022" y="3543973"/>
              <a:ext cx="1631314" cy="49530"/>
            </a:xfrm>
            <a:custGeom>
              <a:avLst/>
              <a:gdLst/>
              <a:ahLst/>
              <a:cxnLst/>
              <a:rect l="l" t="t" r="r" b="b"/>
              <a:pathLst>
                <a:path w="1631314" h="49529">
                  <a:moveTo>
                    <a:pt x="1631289" y="0"/>
                  </a:moveTo>
                  <a:lnTo>
                    <a:pt x="0" y="0"/>
                  </a:lnTo>
                  <a:lnTo>
                    <a:pt x="0" y="49022"/>
                  </a:lnTo>
                  <a:lnTo>
                    <a:pt x="1631289" y="49022"/>
                  </a:lnTo>
                  <a:lnTo>
                    <a:pt x="1631289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89034" y="3593261"/>
              <a:ext cx="1438910" cy="48895"/>
            </a:xfrm>
            <a:custGeom>
              <a:avLst/>
              <a:gdLst/>
              <a:ahLst/>
              <a:cxnLst/>
              <a:rect l="l" t="t" r="r" b="b"/>
              <a:pathLst>
                <a:path w="1438910" h="48895">
                  <a:moveTo>
                    <a:pt x="1438795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438795" y="48742"/>
                  </a:lnTo>
                  <a:lnTo>
                    <a:pt x="1438795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89022" y="3485197"/>
              <a:ext cx="925830" cy="48895"/>
            </a:xfrm>
            <a:custGeom>
              <a:avLst/>
              <a:gdLst/>
              <a:ahLst/>
              <a:cxnLst/>
              <a:rect l="l" t="t" r="r" b="b"/>
              <a:pathLst>
                <a:path w="925829" h="48895">
                  <a:moveTo>
                    <a:pt x="925423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925423" y="48742"/>
                  </a:lnTo>
                  <a:lnTo>
                    <a:pt x="925423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89022" y="3701326"/>
              <a:ext cx="1557020" cy="48895"/>
            </a:xfrm>
            <a:custGeom>
              <a:avLst/>
              <a:gdLst/>
              <a:ahLst/>
              <a:cxnLst/>
              <a:rect l="l" t="t" r="r" b="b"/>
              <a:pathLst>
                <a:path w="1557020" h="48895">
                  <a:moveTo>
                    <a:pt x="1556512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556512" y="48742"/>
                  </a:lnTo>
                  <a:lnTo>
                    <a:pt x="1556512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89034" y="3750068"/>
              <a:ext cx="1713864" cy="48895"/>
            </a:xfrm>
            <a:custGeom>
              <a:avLst/>
              <a:gdLst/>
              <a:ahLst/>
              <a:cxnLst/>
              <a:rect l="l" t="t" r="r" b="b"/>
              <a:pathLst>
                <a:path w="1713864" h="48895">
                  <a:moveTo>
                    <a:pt x="1713318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713318" y="48742"/>
                  </a:lnTo>
                  <a:lnTo>
                    <a:pt x="1713318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89022" y="3642004"/>
              <a:ext cx="1132840" cy="206375"/>
            </a:xfrm>
            <a:custGeom>
              <a:avLst/>
              <a:gdLst/>
              <a:ahLst/>
              <a:cxnLst/>
              <a:rect l="l" t="t" r="r" b="b"/>
              <a:pathLst>
                <a:path w="1132839" h="206375">
                  <a:moveTo>
                    <a:pt x="1043927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043927" y="48742"/>
                  </a:lnTo>
                  <a:lnTo>
                    <a:pt x="1043927" y="0"/>
                  </a:lnTo>
                  <a:close/>
                </a:path>
                <a:path w="1132839" h="206375">
                  <a:moveTo>
                    <a:pt x="1132573" y="156819"/>
                  </a:moveTo>
                  <a:lnTo>
                    <a:pt x="0" y="156819"/>
                  </a:lnTo>
                  <a:lnTo>
                    <a:pt x="0" y="206362"/>
                  </a:lnTo>
                  <a:lnTo>
                    <a:pt x="1132573" y="206362"/>
                  </a:lnTo>
                  <a:lnTo>
                    <a:pt x="1132573" y="156819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89022" y="4014812"/>
              <a:ext cx="544830" cy="48895"/>
            </a:xfrm>
            <a:custGeom>
              <a:avLst/>
              <a:gdLst/>
              <a:ahLst/>
              <a:cxnLst/>
              <a:rect l="l" t="t" r="r" b="b"/>
              <a:pathLst>
                <a:path w="544830" h="48895">
                  <a:moveTo>
                    <a:pt x="544423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544423" y="48742"/>
                  </a:lnTo>
                  <a:lnTo>
                    <a:pt x="544423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89022" y="4063568"/>
              <a:ext cx="829310" cy="48895"/>
            </a:xfrm>
            <a:custGeom>
              <a:avLst/>
              <a:gdLst/>
              <a:ahLst/>
              <a:cxnLst/>
              <a:rect l="l" t="t" r="r" b="b"/>
              <a:pathLst>
                <a:path w="829310" h="48895">
                  <a:moveTo>
                    <a:pt x="828725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828725" y="48742"/>
                  </a:lnTo>
                  <a:lnTo>
                    <a:pt x="828725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89022" y="4171632"/>
              <a:ext cx="542925" cy="48895"/>
            </a:xfrm>
            <a:custGeom>
              <a:avLst/>
              <a:gdLst/>
              <a:ahLst/>
              <a:cxnLst/>
              <a:rect l="l" t="t" r="r" b="b"/>
              <a:pathLst>
                <a:path w="542925" h="48895">
                  <a:moveTo>
                    <a:pt x="542836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542836" y="48742"/>
                  </a:lnTo>
                  <a:lnTo>
                    <a:pt x="542836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89034" y="4220374"/>
              <a:ext cx="1438910" cy="50165"/>
            </a:xfrm>
            <a:custGeom>
              <a:avLst/>
              <a:gdLst/>
              <a:ahLst/>
              <a:cxnLst/>
              <a:rect l="l" t="t" r="r" b="b"/>
              <a:pathLst>
                <a:path w="1438910" h="50164">
                  <a:moveTo>
                    <a:pt x="1438795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1438795" y="49542"/>
                  </a:lnTo>
                  <a:lnTo>
                    <a:pt x="1438795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89022" y="4112310"/>
              <a:ext cx="1182370" cy="50165"/>
            </a:xfrm>
            <a:custGeom>
              <a:avLst/>
              <a:gdLst/>
              <a:ahLst/>
              <a:cxnLst/>
              <a:rect l="l" t="t" r="r" b="b"/>
              <a:pathLst>
                <a:path w="1182370" h="50164">
                  <a:moveTo>
                    <a:pt x="1182115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1182115" y="49542"/>
                  </a:lnTo>
                  <a:lnTo>
                    <a:pt x="1182115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89022" y="4328312"/>
              <a:ext cx="509905" cy="48895"/>
            </a:xfrm>
            <a:custGeom>
              <a:avLst/>
              <a:gdLst/>
              <a:ahLst/>
              <a:cxnLst/>
              <a:rect l="l" t="t" r="r" b="b"/>
              <a:pathLst>
                <a:path w="509905" h="48895">
                  <a:moveTo>
                    <a:pt x="509409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509409" y="48742"/>
                  </a:lnTo>
                  <a:lnTo>
                    <a:pt x="509409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89022" y="4377067"/>
              <a:ext cx="845819" cy="50165"/>
            </a:xfrm>
            <a:custGeom>
              <a:avLst/>
              <a:gdLst/>
              <a:ahLst/>
              <a:cxnLst/>
              <a:rect l="l" t="t" r="r" b="b"/>
              <a:pathLst>
                <a:path w="845820" h="50164">
                  <a:moveTo>
                    <a:pt x="845769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845769" y="49542"/>
                  </a:lnTo>
                  <a:lnTo>
                    <a:pt x="845769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89022" y="4269917"/>
              <a:ext cx="1271905" cy="48895"/>
            </a:xfrm>
            <a:custGeom>
              <a:avLst/>
              <a:gdLst/>
              <a:ahLst/>
              <a:cxnLst/>
              <a:rect l="l" t="t" r="r" b="b"/>
              <a:pathLst>
                <a:path w="1271904" h="48895">
                  <a:moveTo>
                    <a:pt x="1271422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271422" y="48742"/>
                  </a:lnTo>
                  <a:lnTo>
                    <a:pt x="1271422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89022" y="4485131"/>
              <a:ext cx="509905" cy="48895"/>
            </a:xfrm>
            <a:custGeom>
              <a:avLst/>
              <a:gdLst/>
              <a:ahLst/>
              <a:cxnLst/>
              <a:rect l="l" t="t" r="r" b="b"/>
              <a:pathLst>
                <a:path w="509905" h="48895">
                  <a:moveTo>
                    <a:pt x="509409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509409" y="48742"/>
                  </a:lnTo>
                  <a:lnTo>
                    <a:pt x="509409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89022" y="4533874"/>
              <a:ext cx="1132840" cy="50165"/>
            </a:xfrm>
            <a:custGeom>
              <a:avLst/>
              <a:gdLst/>
              <a:ahLst/>
              <a:cxnLst/>
              <a:rect l="l" t="t" r="r" b="b"/>
              <a:pathLst>
                <a:path w="1132839" h="50164">
                  <a:moveTo>
                    <a:pt x="1132573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1132573" y="49542"/>
                  </a:lnTo>
                  <a:lnTo>
                    <a:pt x="1132573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89022" y="4426597"/>
              <a:ext cx="1783714" cy="48895"/>
            </a:xfrm>
            <a:custGeom>
              <a:avLst/>
              <a:gdLst/>
              <a:ahLst/>
              <a:cxnLst/>
              <a:rect l="l" t="t" r="r" b="b"/>
              <a:pathLst>
                <a:path w="1783714" h="48895">
                  <a:moveTo>
                    <a:pt x="1783207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783207" y="48742"/>
                  </a:lnTo>
                  <a:lnTo>
                    <a:pt x="1783207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89022" y="4641938"/>
              <a:ext cx="433705" cy="50165"/>
            </a:xfrm>
            <a:custGeom>
              <a:avLst/>
              <a:gdLst/>
              <a:ahLst/>
              <a:cxnLst/>
              <a:rect l="l" t="t" r="r" b="b"/>
              <a:pathLst>
                <a:path w="433705" h="50164">
                  <a:moveTo>
                    <a:pt x="433184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433184" y="49542"/>
                  </a:lnTo>
                  <a:lnTo>
                    <a:pt x="433184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89022" y="4691481"/>
              <a:ext cx="906780" cy="48895"/>
            </a:xfrm>
            <a:custGeom>
              <a:avLst/>
              <a:gdLst/>
              <a:ahLst/>
              <a:cxnLst/>
              <a:rect l="l" t="t" r="r" b="b"/>
              <a:pathLst>
                <a:path w="906779" h="48895">
                  <a:moveTo>
                    <a:pt x="906665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906665" y="48742"/>
                  </a:lnTo>
                  <a:lnTo>
                    <a:pt x="906665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89022" y="4583417"/>
              <a:ext cx="1886585" cy="48895"/>
            </a:xfrm>
            <a:custGeom>
              <a:avLst/>
              <a:gdLst/>
              <a:ahLst/>
              <a:cxnLst/>
              <a:rect l="l" t="t" r="r" b="b"/>
              <a:pathLst>
                <a:path w="1886585" h="48895">
                  <a:moveTo>
                    <a:pt x="1886254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886254" y="48742"/>
                  </a:lnTo>
                  <a:lnTo>
                    <a:pt x="1886254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89022" y="4798758"/>
              <a:ext cx="413384" cy="50165"/>
            </a:xfrm>
            <a:custGeom>
              <a:avLst/>
              <a:gdLst/>
              <a:ahLst/>
              <a:cxnLst/>
              <a:rect l="l" t="t" r="r" b="b"/>
              <a:pathLst>
                <a:path w="413385" h="50164">
                  <a:moveTo>
                    <a:pt x="412838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412838" y="49542"/>
                  </a:lnTo>
                  <a:lnTo>
                    <a:pt x="412838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89034" y="4848288"/>
              <a:ext cx="466725" cy="48895"/>
            </a:xfrm>
            <a:custGeom>
              <a:avLst/>
              <a:gdLst/>
              <a:ahLst/>
              <a:cxnLst/>
              <a:rect l="l" t="t" r="r" b="b"/>
              <a:pathLst>
                <a:path w="466725" h="48895">
                  <a:moveTo>
                    <a:pt x="466470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466470" y="48742"/>
                  </a:lnTo>
                  <a:lnTo>
                    <a:pt x="466470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89022" y="4740224"/>
              <a:ext cx="641985" cy="48895"/>
            </a:xfrm>
            <a:custGeom>
              <a:avLst/>
              <a:gdLst/>
              <a:ahLst/>
              <a:cxnLst/>
              <a:rect l="l" t="t" r="r" b="b"/>
              <a:pathLst>
                <a:path w="641985" h="48895">
                  <a:moveTo>
                    <a:pt x="641921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641921" y="48742"/>
                  </a:lnTo>
                  <a:lnTo>
                    <a:pt x="641921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89034" y="4955438"/>
              <a:ext cx="338455" cy="50165"/>
            </a:xfrm>
            <a:custGeom>
              <a:avLst/>
              <a:gdLst/>
              <a:ahLst/>
              <a:cxnLst/>
              <a:rect l="l" t="t" r="r" b="b"/>
              <a:pathLst>
                <a:path w="338455" h="50164">
                  <a:moveTo>
                    <a:pt x="338061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338061" y="49542"/>
                  </a:lnTo>
                  <a:lnTo>
                    <a:pt x="338061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89022" y="5004980"/>
              <a:ext cx="495300" cy="48895"/>
            </a:xfrm>
            <a:custGeom>
              <a:avLst/>
              <a:gdLst/>
              <a:ahLst/>
              <a:cxnLst/>
              <a:rect l="l" t="t" r="r" b="b"/>
              <a:pathLst>
                <a:path w="495300" h="48895">
                  <a:moveTo>
                    <a:pt x="494880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494880" y="48742"/>
                  </a:lnTo>
                  <a:lnTo>
                    <a:pt x="494880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89022" y="4897043"/>
              <a:ext cx="575945" cy="48895"/>
            </a:xfrm>
            <a:custGeom>
              <a:avLst/>
              <a:gdLst/>
              <a:ahLst/>
              <a:cxnLst/>
              <a:rect l="l" t="t" r="r" b="b"/>
              <a:pathLst>
                <a:path w="575944" h="48895">
                  <a:moveTo>
                    <a:pt x="575335" y="0"/>
                  </a:moveTo>
                  <a:lnTo>
                    <a:pt x="0" y="0"/>
                  </a:lnTo>
                  <a:lnTo>
                    <a:pt x="0" y="48615"/>
                  </a:lnTo>
                  <a:lnTo>
                    <a:pt x="575335" y="48615"/>
                  </a:lnTo>
                  <a:lnTo>
                    <a:pt x="575335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89022" y="5113045"/>
              <a:ext cx="306705" cy="48895"/>
            </a:xfrm>
            <a:custGeom>
              <a:avLst/>
              <a:gdLst/>
              <a:ahLst/>
              <a:cxnLst/>
              <a:rect l="l" t="t" r="r" b="b"/>
              <a:pathLst>
                <a:path w="306705" h="48895">
                  <a:moveTo>
                    <a:pt x="306362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306362" y="48742"/>
                  </a:lnTo>
                  <a:lnTo>
                    <a:pt x="306362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89022" y="5161787"/>
              <a:ext cx="508634" cy="48895"/>
            </a:xfrm>
            <a:custGeom>
              <a:avLst/>
              <a:gdLst/>
              <a:ahLst/>
              <a:cxnLst/>
              <a:rect l="l" t="t" r="r" b="b"/>
              <a:pathLst>
                <a:path w="508635" h="48895">
                  <a:moveTo>
                    <a:pt x="508622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508622" y="48742"/>
                  </a:lnTo>
                  <a:lnTo>
                    <a:pt x="508622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89022" y="5053723"/>
              <a:ext cx="562610" cy="50165"/>
            </a:xfrm>
            <a:custGeom>
              <a:avLst/>
              <a:gdLst/>
              <a:ahLst/>
              <a:cxnLst/>
              <a:rect l="l" t="t" r="r" b="b"/>
              <a:pathLst>
                <a:path w="562610" h="50164">
                  <a:moveTo>
                    <a:pt x="562254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562254" y="49542"/>
                  </a:lnTo>
                  <a:lnTo>
                    <a:pt x="562254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89022" y="5269852"/>
              <a:ext cx="294005" cy="48895"/>
            </a:xfrm>
            <a:custGeom>
              <a:avLst/>
              <a:gdLst/>
              <a:ahLst/>
              <a:cxnLst/>
              <a:rect l="l" t="t" r="r" b="b"/>
              <a:pathLst>
                <a:path w="294005" h="48895">
                  <a:moveTo>
                    <a:pt x="293420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293420" y="48742"/>
                  </a:lnTo>
                  <a:lnTo>
                    <a:pt x="293420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89022" y="5318607"/>
              <a:ext cx="992505" cy="48895"/>
            </a:xfrm>
            <a:custGeom>
              <a:avLst/>
              <a:gdLst/>
              <a:ahLst/>
              <a:cxnLst/>
              <a:rect l="l" t="t" r="r" b="b"/>
              <a:pathLst>
                <a:path w="992504" h="48895">
                  <a:moveTo>
                    <a:pt x="992009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992009" y="48742"/>
                  </a:lnTo>
                  <a:lnTo>
                    <a:pt x="992009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89022" y="5210543"/>
              <a:ext cx="1039494" cy="50165"/>
            </a:xfrm>
            <a:custGeom>
              <a:avLst/>
              <a:gdLst/>
              <a:ahLst/>
              <a:cxnLst/>
              <a:rect l="l" t="t" r="r" b="b"/>
              <a:pathLst>
                <a:path w="1039495" h="50164">
                  <a:moveTo>
                    <a:pt x="1039037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1039037" y="49542"/>
                  </a:lnTo>
                  <a:lnTo>
                    <a:pt x="1039037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89022" y="5426532"/>
              <a:ext cx="111760" cy="48895"/>
            </a:xfrm>
            <a:custGeom>
              <a:avLst/>
              <a:gdLst/>
              <a:ahLst/>
              <a:cxnLst/>
              <a:rect l="l" t="t" r="r" b="b"/>
              <a:pathLst>
                <a:path w="111760" h="48895">
                  <a:moveTo>
                    <a:pt x="111506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11506" y="48742"/>
                  </a:lnTo>
                  <a:lnTo>
                    <a:pt x="111506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9022" y="5475287"/>
              <a:ext cx="179705" cy="50165"/>
            </a:xfrm>
            <a:custGeom>
              <a:avLst/>
              <a:gdLst/>
              <a:ahLst/>
              <a:cxnLst/>
              <a:rect l="l" t="t" r="r" b="b"/>
              <a:pathLst>
                <a:path w="179705" h="50164">
                  <a:moveTo>
                    <a:pt x="179666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179666" y="49542"/>
                  </a:lnTo>
                  <a:lnTo>
                    <a:pt x="179666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89022" y="5367350"/>
              <a:ext cx="1800860" cy="206375"/>
            </a:xfrm>
            <a:custGeom>
              <a:avLst/>
              <a:gdLst/>
              <a:ahLst/>
              <a:cxnLst/>
              <a:rect l="l" t="t" r="r" b="b"/>
              <a:pathLst>
                <a:path w="1800860" h="206375">
                  <a:moveTo>
                    <a:pt x="198437" y="157480"/>
                  </a:moveTo>
                  <a:lnTo>
                    <a:pt x="12" y="157480"/>
                  </a:lnTo>
                  <a:lnTo>
                    <a:pt x="12" y="206222"/>
                  </a:lnTo>
                  <a:lnTo>
                    <a:pt x="198437" y="206222"/>
                  </a:lnTo>
                  <a:lnTo>
                    <a:pt x="198437" y="157480"/>
                  </a:lnTo>
                  <a:close/>
                </a:path>
                <a:path w="1800860" h="206375">
                  <a:moveTo>
                    <a:pt x="1800250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1800250" y="49542"/>
                  </a:lnTo>
                  <a:lnTo>
                    <a:pt x="1800250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89022" y="5740158"/>
              <a:ext cx="849630" cy="48895"/>
            </a:xfrm>
            <a:custGeom>
              <a:avLst/>
              <a:gdLst/>
              <a:ahLst/>
              <a:cxnLst/>
              <a:rect l="l" t="t" r="r" b="b"/>
              <a:pathLst>
                <a:path w="849629" h="48895">
                  <a:moveTo>
                    <a:pt x="849071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849071" y="48742"/>
                  </a:lnTo>
                  <a:lnTo>
                    <a:pt x="849071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89022" y="5788913"/>
              <a:ext cx="1005205" cy="50165"/>
            </a:xfrm>
            <a:custGeom>
              <a:avLst/>
              <a:gdLst/>
              <a:ahLst/>
              <a:cxnLst/>
              <a:rect l="l" t="t" r="r" b="b"/>
              <a:pathLst>
                <a:path w="1005204" h="50164">
                  <a:moveTo>
                    <a:pt x="1004951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1004951" y="49542"/>
                  </a:lnTo>
                  <a:lnTo>
                    <a:pt x="1004951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89034" y="5896978"/>
              <a:ext cx="339725" cy="50165"/>
            </a:xfrm>
            <a:custGeom>
              <a:avLst/>
              <a:gdLst/>
              <a:ahLst/>
              <a:cxnLst/>
              <a:rect l="l" t="t" r="r" b="b"/>
              <a:pathLst>
                <a:path w="339725" h="50164">
                  <a:moveTo>
                    <a:pt x="339648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339648" y="49542"/>
                  </a:lnTo>
                  <a:lnTo>
                    <a:pt x="339648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89022" y="5946520"/>
              <a:ext cx="393065" cy="48895"/>
            </a:xfrm>
            <a:custGeom>
              <a:avLst/>
              <a:gdLst/>
              <a:ahLst/>
              <a:cxnLst/>
              <a:rect l="l" t="t" r="r" b="b"/>
              <a:pathLst>
                <a:path w="393064" h="48895">
                  <a:moveTo>
                    <a:pt x="392493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392493" y="48742"/>
                  </a:lnTo>
                  <a:lnTo>
                    <a:pt x="392493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89022" y="5838456"/>
              <a:ext cx="1068070" cy="205740"/>
            </a:xfrm>
            <a:custGeom>
              <a:avLst/>
              <a:gdLst/>
              <a:ahLst/>
              <a:cxnLst/>
              <a:rect l="l" t="t" r="r" b="b"/>
              <a:pathLst>
                <a:path w="1068070" h="205739">
                  <a:moveTo>
                    <a:pt x="426580" y="156806"/>
                  </a:moveTo>
                  <a:lnTo>
                    <a:pt x="0" y="156806"/>
                  </a:lnTo>
                  <a:lnTo>
                    <a:pt x="0" y="205422"/>
                  </a:lnTo>
                  <a:lnTo>
                    <a:pt x="426580" y="205422"/>
                  </a:lnTo>
                  <a:lnTo>
                    <a:pt x="426580" y="156806"/>
                  </a:lnTo>
                  <a:close/>
                </a:path>
                <a:path w="1068070" h="205739">
                  <a:moveTo>
                    <a:pt x="1067574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1067574" y="48742"/>
                  </a:lnTo>
                  <a:lnTo>
                    <a:pt x="1067574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489034" y="6210477"/>
              <a:ext cx="471805" cy="50165"/>
            </a:xfrm>
            <a:custGeom>
              <a:avLst/>
              <a:gdLst/>
              <a:ahLst/>
              <a:cxnLst/>
              <a:rect l="l" t="t" r="r" b="b"/>
              <a:pathLst>
                <a:path w="471805" h="50164">
                  <a:moveTo>
                    <a:pt x="471360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471360" y="49542"/>
                  </a:lnTo>
                  <a:lnTo>
                    <a:pt x="471360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489022" y="6260007"/>
              <a:ext cx="534670" cy="48895"/>
            </a:xfrm>
            <a:custGeom>
              <a:avLst/>
              <a:gdLst/>
              <a:ahLst/>
              <a:cxnLst/>
              <a:rect l="l" t="t" r="r" b="b"/>
              <a:pathLst>
                <a:path w="534669" h="48895">
                  <a:moveTo>
                    <a:pt x="534644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534644" y="48742"/>
                  </a:lnTo>
                  <a:lnTo>
                    <a:pt x="534644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489034" y="6368071"/>
              <a:ext cx="408305" cy="48895"/>
            </a:xfrm>
            <a:custGeom>
              <a:avLst/>
              <a:gdLst/>
              <a:ahLst/>
              <a:cxnLst/>
              <a:rect l="l" t="t" r="r" b="b"/>
              <a:pathLst>
                <a:path w="408305" h="48895">
                  <a:moveTo>
                    <a:pt x="407949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407949" y="48742"/>
                  </a:lnTo>
                  <a:lnTo>
                    <a:pt x="407949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89022" y="6416827"/>
              <a:ext cx="467359" cy="48895"/>
            </a:xfrm>
            <a:custGeom>
              <a:avLst/>
              <a:gdLst/>
              <a:ahLst/>
              <a:cxnLst/>
              <a:rect l="l" t="t" r="r" b="b"/>
              <a:pathLst>
                <a:path w="467360" h="48895">
                  <a:moveTo>
                    <a:pt x="467271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467271" y="48742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89034" y="6308763"/>
              <a:ext cx="580390" cy="50165"/>
            </a:xfrm>
            <a:custGeom>
              <a:avLst/>
              <a:gdLst/>
              <a:ahLst/>
              <a:cxnLst/>
              <a:rect l="l" t="t" r="r" b="b"/>
              <a:pathLst>
                <a:path w="580389" h="50164">
                  <a:moveTo>
                    <a:pt x="580085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580085" y="49542"/>
                  </a:lnTo>
                  <a:lnTo>
                    <a:pt x="580085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489022" y="6524764"/>
              <a:ext cx="469900" cy="48895"/>
            </a:xfrm>
            <a:custGeom>
              <a:avLst/>
              <a:gdLst/>
              <a:ahLst/>
              <a:cxnLst/>
              <a:rect l="l" t="t" r="r" b="b"/>
              <a:pathLst>
                <a:path w="469900" h="48895">
                  <a:moveTo>
                    <a:pt x="469645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469645" y="48742"/>
                  </a:lnTo>
                  <a:lnTo>
                    <a:pt x="469645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89022" y="6573507"/>
              <a:ext cx="431800" cy="48895"/>
            </a:xfrm>
            <a:custGeom>
              <a:avLst/>
              <a:gdLst/>
              <a:ahLst/>
              <a:cxnLst/>
              <a:rect l="l" t="t" r="r" b="b"/>
              <a:pathLst>
                <a:path w="431800" h="48895">
                  <a:moveTo>
                    <a:pt x="431469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431469" y="48742"/>
                  </a:lnTo>
                  <a:lnTo>
                    <a:pt x="431469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89022" y="6465569"/>
              <a:ext cx="522605" cy="50165"/>
            </a:xfrm>
            <a:custGeom>
              <a:avLst/>
              <a:gdLst/>
              <a:ahLst/>
              <a:cxnLst/>
              <a:rect l="l" t="t" r="r" b="b"/>
              <a:pathLst>
                <a:path w="522605" h="50165">
                  <a:moveTo>
                    <a:pt x="522490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522490" y="49542"/>
                  </a:lnTo>
                  <a:lnTo>
                    <a:pt x="522490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489034" y="6681571"/>
              <a:ext cx="557530" cy="48895"/>
            </a:xfrm>
            <a:custGeom>
              <a:avLst/>
              <a:gdLst/>
              <a:ahLst/>
              <a:cxnLst/>
              <a:rect l="l" t="t" r="r" b="b"/>
              <a:pathLst>
                <a:path w="557530" h="48895">
                  <a:moveTo>
                    <a:pt x="557364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557364" y="48742"/>
                  </a:lnTo>
                  <a:lnTo>
                    <a:pt x="557364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489022" y="6730326"/>
              <a:ext cx="629285" cy="50165"/>
            </a:xfrm>
            <a:custGeom>
              <a:avLst/>
              <a:gdLst/>
              <a:ahLst/>
              <a:cxnLst/>
              <a:rect l="l" t="t" r="r" b="b"/>
              <a:pathLst>
                <a:path w="629285" h="50165">
                  <a:moveTo>
                    <a:pt x="628840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628840" y="49542"/>
                  </a:lnTo>
                  <a:lnTo>
                    <a:pt x="628840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489022" y="6622249"/>
              <a:ext cx="621665" cy="50165"/>
            </a:xfrm>
            <a:custGeom>
              <a:avLst/>
              <a:gdLst/>
              <a:ahLst/>
              <a:cxnLst/>
              <a:rect l="l" t="t" r="r" b="b"/>
              <a:pathLst>
                <a:path w="621664" h="50165">
                  <a:moveTo>
                    <a:pt x="621576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621576" y="49542"/>
                  </a:lnTo>
                  <a:lnTo>
                    <a:pt x="621576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489022" y="6838391"/>
              <a:ext cx="481965" cy="48895"/>
            </a:xfrm>
            <a:custGeom>
              <a:avLst/>
              <a:gdLst/>
              <a:ahLst/>
              <a:cxnLst/>
              <a:rect l="l" t="t" r="r" b="b"/>
              <a:pathLst>
                <a:path w="481964" h="48895">
                  <a:moveTo>
                    <a:pt x="481799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481799" y="48742"/>
                  </a:lnTo>
                  <a:lnTo>
                    <a:pt x="481799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489022" y="6887133"/>
              <a:ext cx="560070" cy="50165"/>
            </a:xfrm>
            <a:custGeom>
              <a:avLst/>
              <a:gdLst/>
              <a:ahLst/>
              <a:cxnLst/>
              <a:rect l="l" t="t" r="r" b="b"/>
              <a:pathLst>
                <a:path w="560069" h="50165">
                  <a:moveTo>
                    <a:pt x="559879" y="0"/>
                  </a:moveTo>
                  <a:lnTo>
                    <a:pt x="0" y="0"/>
                  </a:lnTo>
                  <a:lnTo>
                    <a:pt x="0" y="49542"/>
                  </a:lnTo>
                  <a:lnTo>
                    <a:pt x="559879" y="49542"/>
                  </a:lnTo>
                  <a:lnTo>
                    <a:pt x="559879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489022" y="6779856"/>
              <a:ext cx="673100" cy="205740"/>
            </a:xfrm>
            <a:custGeom>
              <a:avLst/>
              <a:gdLst/>
              <a:ahLst/>
              <a:cxnLst/>
              <a:rect l="l" t="t" r="r" b="b"/>
              <a:pathLst>
                <a:path w="673100" h="205740">
                  <a:moveTo>
                    <a:pt x="617486" y="156819"/>
                  </a:moveTo>
                  <a:lnTo>
                    <a:pt x="12" y="156819"/>
                  </a:lnTo>
                  <a:lnTo>
                    <a:pt x="12" y="205562"/>
                  </a:lnTo>
                  <a:lnTo>
                    <a:pt x="617486" y="205562"/>
                  </a:lnTo>
                  <a:lnTo>
                    <a:pt x="617486" y="156819"/>
                  </a:lnTo>
                  <a:close/>
                </a:path>
                <a:path w="673100" h="205740">
                  <a:moveTo>
                    <a:pt x="672706" y="0"/>
                  </a:moveTo>
                  <a:lnTo>
                    <a:pt x="0" y="0"/>
                  </a:lnTo>
                  <a:lnTo>
                    <a:pt x="0" y="48742"/>
                  </a:lnTo>
                  <a:lnTo>
                    <a:pt x="672706" y="48742"/>
                  </a:lnTo>
                  <a:lnTo>
                    <a:pt x="672706" y="0"/>
                  </a:lnTo>
                  <a:close/>
                </a:path>
              </a:pathLst>
            </a:custGeom>
            <a:solidFill>
              <a:srgbClr val="FFC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489024" y="6990312"/>
              <a:ext cx="3653154" cy="24130"/>
            </a:xfrm>
            <a:custGeom>
              <a:avLst/>
              <a:gdLst/>
              <a:ahLst/>
              <a:cxnLst/>
              <a:rect l="l" t="t" r="r" b="b"/>
              <a:pathLst>
                <a:path w="3653154" h="24129">
                  <a:moveTo>
                    <a:pt x="0" y="0"/>
                  </a:moveTo>
                  <a:lnTo>
                    <a:pt x="3653078" y="0"/>
                  </a:lnTo>
                </a:path>
                <a:path w="3653154" h="24129">
                  <a:moveTo>
                    <a:pt x="0" y="0"/>
                  </a:moveTo>
                  <a:lnTo>
                    <a:pt x="0" y="23520"/>
                  </a:lnTo>
                </a:path>
                <a:path w="3653154" h="24129">
                  <a:moveTo>
                    <a:pt x="608622" y="0"/>
                  </a:moveTo>
                  <a:lnTo>
                    <a:pt x="608622" y="23520"/>
                  </a:lnTo>
                </a:path>
                <a:path w="3653154" h="24129">
                  <a:moveTo>
                    <a:pt x="1217777" y="0"/>
                  </a:moveTo>
                  <a:lnTo>
                    <a:pt x="1217777" y="23520"/>
                  </a:lnTo>
                </a:path>
                <a:path w="3653154" h="24129">
                  <a:moveTo>
                    <a:pt x="1826145" y="0"/>
                  </a:moveTo>
                  <a:lnTo>
                    <a:pt x="1826145" y="23520"/>
                  </a:lnTo>
                </a:path>
                <a:path w="3653154" h="24129">
                  <a:moveTo>
                    <a:pt x="2435428" y="0"/>
                  </a:moveTo>
                  <a:lnTo>
                    <a:pt x="2435428" y="23520"/>
                  </a:lnTo>
                </a:path>
                <a:path w="3653154" h="24129">
                  <a:moveTo>
                    <a:pt x="3044583" y="0"/>
                  </a:moveTo>
                  <a:lnTo>
                    <a:pt x="3044583" y="23520"/>
                  </a:lnTo>
                </a:path>
                <a:path w="3653154" h="24129">
                  <a:moveTo>
                    <a:pt x="3653078" y="0"/>
                  </a:moveTo>
                  <a:lnTo>
                    <a:pt x="3653078" y="23520"/>
                  </a:lnTo>
                </a:path>
              </a:pathLst>
            </a:custGeom>
            <a:ln w="508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489024" y="2284188"/>
              <a:ext cx="0" cy="4706620"/>
            </a:xfrm>
            <a:custGeom>
              <a:avLst/>
              <a:gdLst/>
              <a:ahLst/>
              <a:cxnLst/>
              <a:rect l="l" t="t" r="r" b="b"/>
              <a:pathLst>
                <a:path h="4706620">
                  <a:moveTo>
                    <a:pt x="0" y="0"/>
                  </a:moveTo>
                  <a:lnTo>
                    <a:pt x="0" y="4706124"/>
                  </a:lnTo>
                </a:path>
              </a:pathLst>
            </a:custGeom>
            <a:ln w="508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466435" y="2284188"/>
              <a:ext cx="22860" cy="4706620"/>
            </a:xfrm>
            <a:custGeom>
              <a:avLst/>
              <a:gdLst/>
              <a:ahLst/>
              <a:cxnLst/>
              <a:rect l="l" t="t" r="r" b="b"/>
              <a:pathLst>
                <a:path w="22860" h="4706620">
                  <a:moveTo>
                    <a:pt x="0" y="0"/>
                  </a:moveTo>
                  <a:lnTo>
                    <a:pt x="22593" y="0"/>
                  </a:lnTo>
                </a:path>
                <a:path w="22860" h="4706620">
                  <a:moveTo>
                    <a:pt x="0" y="157213"/>
                  </a:moveTo>
                  <a:lnTo>
                    <a:pt x="22593" y="157213"/>
                  </a:lnTo>
                </a:path>
                <a:path w="22860" h="4706620">
                  <a:moveTo>
                    <a:pt x="0" y="314020"/>
                  </a:moveTo>
                  <a:lnTo>
                    <a:pt x="22593" y="314020"/>
                  </a:lnTo>
                </a:path>
                <a:path w="22860" h="4706620">
                  <a:moveTo>
                    <a:pt x="0" y="470700"/>
                  </a:moveTo>
                  <a:lnTo>
                    <a:pt x="22593" y="470700"/>
                  </a:lnTo>
                </a:path>
                <a:path w="22860" h="4706620">
                  <a:moveTo>
                    <a:pt x="0" y="627519"/>
                  </a:moveTo>
                  <a:lnTo>
                    <a:pt x="22593" y="627519"/>
                  </a:lnTo>
                </a:path>
                <a:path w="22860" h="4706620">
                  <a:moveTo>
                    <a:pt x="0" y="784326"/>
                  </a:moveTo>
                  <a:lnTo>
                    <a:pt x="22593" y="784326"/>
                  </a:lnTo>
                </a:path>
                <a:path w="22860" h="4706620">
                  <a:moveTo>
                    <a:pt x="0" y="941146"/>
                  </a:moveTo>
                  <a:lnTo>
                    <a:pt x="22593" y="941146"/>
                  </a:lnTo>
                </a:path>
                <a:path w="22860" h="4706620">
                  <a:moveTo>
                    <a:pt x="0" y="1097826"/>
                  </a:moveTo>
                  <a:lnTo>
                    <a:pt x="22593" y="1097826"/>
                  </a:lnTo>
                </a:path>
                <a:path w="22860" h="4706620">
                  <a:moveTo>
                    <a:pt x="0" y="1254645"/>
                  </a:moveTo>
                  <a:lnTo>
                    <a:pt x="22593" y="1254645"/>
                  </a:lnTo>
                </a:path>
                <a:path w="22860" h="4706620">
                  <a:moveTo>
                    <a:pt x="0" y="1411452"/>
                  </a:moveTo>
                  <a:lnTo>
                    <a:pt x="22593" y="1411452"/>
                  </a:lnTo>
                </a:path>
                <a:path w="22860" h="4706620">
                  <a:moveTo>
                    <a:pt x="0" y="1568932"/>
                  </a:moveTo>
                  <a:lnTo>
                    <a:pt x="22593" y="1568932"/>
                  </a:lnTo>
                </a:path>
                <a:path w="22860" h="4706620">
                  <a:moveTo>
                    <a:pt x="0" y="1725739"/>
                  </a:moveTo>
                  <a:lnTo>
                    <a:pt x="22593" y="1725739"/>
                  </a:lnTo>
                </a:path>
                <a:path w="22860" h="4706620">
                  <a:moveTo>
                    <a:pt x="0" y="1882559"/>
                  </a:moveTo>
                  <a:lnTo>
                    <a:pt x="22593" y="1882559"/>
                  </a:lnTo>
                </a:path>
                <a:path w="22860" h="4706620">
                  <a:moveTo>
                    <a:pt x="0" y="2039366"/>
                  </a:moveTo>
                  <a:lnTo>
                    <a:pt x="22593" y="2039366"/>
                  </a:lnTo>
                </a:path>
                <a:path w="22860" h="4706620">
                  <a:moveTo>
                    <a:pt x="0" y="2196045"/>
                  </a:moveTo>
                  <a:lnTo>
                    <a:pt x="22593" y="2196045"/>
                  </a:lnTo>
                </a:path>
                <a:path w="22860" h="4706620">
                  <a:moveTo>
                    <a:pt x="0" y="2352865"/>
                  </a:moveTo>
                  <a:lnTo>
                    <a:pt x="22593" y="2352865"/>
                  </a:lnTo>
                </a:path>
                <a:path w="22860" h="4706620">
                  <a:moveTo>
                    <a:pt x="0" y="2509672"/>
                  </a:moveTo>
                  <a:lnTo>
                    <a:pt x="22593" y="2509672"/>
                  </a:lnTo>
                </a:path>
                <a:path w="22860" h="4706620">
                  <a:moveTo>
                    <a:pt x="0" y="2666352"/>
                  </a:moveTo>
                  <a:lnTo>
                    <a:pt x="22593" y="2666352"/>
                  </a:lnTo>
                </a:path>
                <a:path w="22860" h="4706620">
                  <a:moveTo>
                    <a:pt x="0" y="2823959"/>
                  </a:moveTo>
                  <a:lnTo>
                    <a:pt x="22593" y="2823959"/>
                  </a:lnTo>
                </a:path>
                <a:path w="22860" h="4706620">
                  <a:moveTo>
                    <a:pt x="0" y="2980778"/>
                  </a:moveTo>
                  <a:lnTo>
                    <a:pt x="22593" y="2980778"/>
                  </a:lnTo>
                </a:path>
                <a:path w="22860" h="4706620">
                  <a:moveTo>
                    <a:pt x="0" y="3137585"/>
                  </a:moveTo>
                  <a:lnTo>
                    <a:pt x="22593" y="3137585"/>
                  </a:lnTo>
                </a:path>
                <a:path w="22860" h="4706620">
                  <a:moveTo>
                    <a:pt x="0" y="3294278"/>
                  </a:moveTo>
                  <a:lnTo>
                    <a:pt x="22593" y="3294278"/>
                  </a:lnTo>
                </a:path>
                <a:path w="22860" h="4706620">
                  <a:moveTo>
                    <a:pt x="0" y="3451085"/>
                  </a:moveTo>
                  <a:lnTo>
                    <a:pt x="22593" y="3451085"/>
                  </a:lnTo>
                </a:path>
                <a:path w="22860" h="4706620">
                  <a:moveTo>
                    <a:pt x="0" y="3607904"/>
                  </a:moveTo>
                  <a:lnTo>
                    <a:pt x="22593" y="3607904"/>
                  </a:lnTo>
                </a:path>
                <a:path w="22860" h="4706620">
                  <a:moveTo>
                    <a:pt x="0" y="3764584"/>
                  </a:moveTo>
                  <a:lnTo>
                    <a:pt x="22593" y="3764584"/>
                  </a:lnTo>
                </a:path>
                <a:path w="22860" h="4706620">
                  <a:moveTo>
                    <a:pt x="0" y="3921391"/>
                  </a:moveTo>
                  <a:lnTo>
                    <a:pt x="22593" y="3921391"/>
                  </a:lnTo>
                </a:path>
                <a:path w="22860" h="4706620">
                  <a:moveTo>
                    <a:pt x="0" y="4078998"/>
                  </a:moveTo>
                  <a:lnTo>
                    <a:pt x="22593" y="4078998"/>
                  </a:lnTo>
                </a:path>
                <a:path w="22860" h="4706620">
                  <a:moveTo>
                    <a:pt x="0" y="4235818"/>
                  </a:moveTo>
                  <a:lnTo>
                    <a:pt x="22593" y="4235818"/>
                  </a:lnTo>
                </a:path>
                <a:path w="22860" h="4706620">
                  <a:moveTo>
                    <a:pt x="0" y="4392498"/>
                  </a:moveTo>
                  <a:lnTo>
                    <a:pt x="22593" y="4392498"/>
                  </a:lnTo>
                </a:path>
                <a:path w="22860" h="4706620">
                  <a:moveTo>
                    <a:pt x="0" y="4549305"/>
                  </a:moveTo>
                  <a:lnTo>
                    <a:pt x="22593" y="4549305"/>
                  </a:lnTo>
                </a:path>
                <a:path w="22860" h="4706620">
                  <a:moveTo>
                    <a:pt x="0" y="4706124"/>
                  </a:moveTo>
                  <a:lnTo>
                    <a:pt x="22593" y="4706124"/>
                  </a:lnTo>
                </a:path>
              </a:pathLst>
            </a:custGeom>
            <a:ln w="508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800653" y="2252412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38%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489022" y="2409324"/>
            <a:ext cx="24657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19050" algn="r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37%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731438" y="2566237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36%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655332" y="2723565"/>
            <a:ext cx="178435" cy="2717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35%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35%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628394" y="3036841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35%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310154" y="3193754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29%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293393" y="3350666"/>
            <a:ext cx="16637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15" dirty="0">
                <a:solidFill>
                  <a:srgbClr val="7A4200"/>
                </a:solidFill>
                <a:latin typeface="Roboto"/>
                <a:cs typeface="Roboto"/>
              </a:rPr>
              <a:t>29%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466435" y="3978152"/>
            <a:ext cx="85153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137160" algn="r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060261" y="4135065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026963" y="4291977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026664" y="4448890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950864" y="4605802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30251" y="4763198"/>
            <a:ext cx="12446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489022" y="4920115"/>
            <a:ext cx="49530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489022" y="5076508"/>
            <a:ext cx="508634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54610" algn="r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810717" y="5233421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629037" y="5390333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857064" y="5861554"/>
            <a:ext cx="1238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989173" y="6174731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925196" y="6331643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987003" y="6488555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7A4200"/>
                </a:solidFill>
                <a:latin typeface="Roboto"/>
                <a:cs typeface="Roboto"/>
              </a:rPr>
              <a:t>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074701" y="6645468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999345" y="6802831"/>
            <a:ext cx="12446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831015" y="2301853"/>
            <a:ext cx="16764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38%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982567" y="2458770"/>
            <a:ext cx="16764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177891" y="2615183"/>
            <a:ext cx="16637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27%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233273" y="2772096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359496" y="2929008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112192" y="3085921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295444" y="3242833"/>
            <a:ext cx="16637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29%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512060" y="3400229"/>
            <a:ext cx="16637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930290" y="3507579"/>
            <a:ext cx="41084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825" b="1" spc="30" baseline="-40404" dirty="0">
                <a:solidFill>
                  <a:srgbClr val="231F20"/>
                </a:solidFill>
                <a:latin typeface="Roboto"/>
                <a:cs typeface="Roboto"/>
              </a:rPr>
              <a:t>24% </a:t>
            </a:r>
            <a:r>
              <a:rPr sz="825" b="1" spc="75" baseline="-4040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27%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048521" y="3664658"/>
            <a:ext cx="37401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26%</a:t>
            </a:r>
            <a:r>
              <a:rPr sz="550" b="1" spc="-20" dirty="0">
                <a:solidFill>
                  <a:srgbClr val="7A4200"/>
                </a:solidFill>
                <a:latin typeface="Roboto"/>
                <a:cs typeface="Roboto"/>
              </a:rPr>
              <a:t> </a:t>
            </a:r>
            <a:r>
              <a:rPr sz="825" b="1" spc="30" baseline="-40404" dirty="0">
                <a:solidFill>
                  <a:srgbClr val="231F20"/>
                </a:solidFill>
                <a:latin typeface="Roboto"/>
                <a:cs typeface="Roboto"/>
              </a:rPr>
              <a:t>28%</a:t>
            </a:r>
            <a:endParaRPr sz="825" baseline="-40404">
              <a:latin typeface="Roboto"/>
              <a:cs typeface="Robo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346273" y="4027306"/>
            <a:ext cx="16637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955964" y="4184218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363034" y="4341131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649322" y="4498451"/>
            <a:ext cx="16764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423548" y="4654815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012073" y="4968640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026066" y="5125553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508925" y="5282465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697212" y="5439862"/>
            <a:ext cx="12446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3%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340534" y="5704233"/>
            <a:ext cx="37401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7A4200"/>
                </a:solidFill>
                <a:latin typeface="Roboto"/>
                <a:cs typeface="Roboto"/>
              </a:rPr>
              <a:t>14%</a:t>
            </a:r>
            <a:r>
              <a:rPr sz="550" b="1" spc="-25" dirty="0">
                <a:solidFill>
                  <a:srgbClr val="7A4200"/>
                </a:solidFill>
                <a:latin typeface="Roboto"/>
                <a:cs typeface="Roboto"/>
              </a:rPr>
              <a:t> </a:t>
            </a:r>
            <a:r>
              <a:rPr sz="825" b="1" spc="30" baseline="-40404" dirty="0">
                <a:solidFill>
                  <a:srgbClr val="231F20"/>
                </a:solidFill>
                <a:latin typeface="Roboto"/>
                <a:cs typeface="Roboto"/>
              </a:rPr>
              <a:t>17%</a:t>
            </a:r>
            <a:endParaRPr sz="825" baseline="-40404">
              <a:latin typeface="Roboto"/>
              <a:cs typeface="Robo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909623" y="5909951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052019" y="6223851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984375" y="6380763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949276" y="6538084"/>
            <a:ext cx="1238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145609" y="6695001"/>
            <a:ext cx="16764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077686" y="6851394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430271" y="2350392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818005" y="2507305"/>
            <a:ext cx="16637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54%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374739" y="2664217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31%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623924" y="2821130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388732" y="2978043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31%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026360" y="3135482"/>
            <a:ext cx="16637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161113" y="3291714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27%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442997" y="3448626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561224" y="3605539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649744" y="3762451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699127" y="4076759"/>
            <a:ext cx="16764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788166" y="4233676"/>
            <a:ext cx="16764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21%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300223" y="4390068"/>
            <a:ext cx="16637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29%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403635" y="4546981"/>
            <a:ext cx="16637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31%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158735" y="4703893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958763" y="4811728"/>
            <a:ext cx="28321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r>
              <a:rPr sz="550" b="1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25" b="1" spc="37" baseline="-40404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825" baseline="-40404">
              <a:latin typeface="Roboto"/>
              <a:cs typeface="Roboto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080092" y="5017718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556185" y="5175115"/>
            <a:ext cx="16764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317673" y="5332032"/>
            <a:ext cx="16764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716235" y="5488292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3%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584304" y="5802191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944233" y="5959104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3096973" y="6273337"/>
            <a:ext cx="16764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039638" y="6429701"/>
            <a:ext cx="12382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3138559" y="6586614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3189517" y="6743526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134444" y="6900438"/>
            <a:ext cx="16700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428600" y="7021583"/>
            <a:ext cx="12255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016741" y="7021583"/>
            <a:ext cx="16383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625908" y="7021583"/>
            <a:ext cx="16319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234702" y="7021583"/>
            <a:ext cx="16383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4843720" y="7021583"/>
            <a:ext cx="16383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452738" y="7021583"/>
            <a:ext cx="16383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061905" y="7021583"/>
            <a:ext cx="16319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1124831" y="2257168"/>
            <a:ext cx="1316990" cy="160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 marR="5715" algn="ctr">
              <a:lnSpc>
                <a:spcPct val="101800"/>
              </a:lnSpc>
              <a:spcBef>
                <a:spcPts val="10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Coulounieix-Chamiers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Chamiers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(60)</a:t>
            </a:r>
            <a:endParaRPr sz="550">
              <a:latin typeface="Roboto"/>
              <a:cs typeface="Roboto"/>
            </a:endParaRPr>
          </a:p>
          <a:p>
            <a:pPr marL="574675" algn="ctr">
              <a:lnSpc>
                <a:spcPts val="565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Bressuire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Valette</a:t>
            </a:r>
            <a:endParaRPr sz="550">
              <a:latin typeface="Roboto"/>
              <a:cs typeface="Roboto"/>
            </a:endParaRPr>
          </a:p>
          <a:p>
            <a:pPr marL="576580" algn="ctr">
              <a:lnSpc>
                <a:spcPts val="610"/>
              </a:lnSpc>
              <a:spcBef>
                <a:spcPts val="1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(30)</a:t>
            </a:r>
            <a:endParaRPr sz="550">
              <a:latin typeface="Roboto"/>
              <a:cs typeface="Roboto"/>
            </a:endParaRPr>
          </a:p>
          <a:p>
            <a:pPr marL="406400"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Capucins</a:t>
            </a:r>
            <a:endParaRPr sz="550">
              <a:latin typeface="Roboto"/>
              <a:cs typeface="Roboto"/>
            </a:endParaRPr>
          </a:p>
          <a:p>
            <a:pPr marL="409575" algn="ctr">
              <a:lnSpc>
                <a:spcPts val="610"/>
              </a:lnSpc>
              <a:spcBef>
                <a:spcPts val="1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(20)</a:t>
            </a:r>
            <a:endParaRPr sz="550">
              <a:latin typeface="Roboto"/>
              <a:cs typeface="Roboto"/>
            </a:endParaRPr>
          </a:p>
          <a:p>
            <a:pPr marL="271780"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Coutras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endParaRPr sz="550">
              <a:latin typeface="Roboto"/>
              <a:cs typeface="Roboto"/>
            </a:endParaRPr>
          </a:p>
          <a:p>
            <a:pPr marL="269240" algn="ctr">
              <a:lnSpc>
                <a:spcPts val="610"/>
              </a:lnSpc>
              <a:spcBef>
                <a:spcPts val="1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(30)</a:t>
            </a:r>
            <a:endParaRPr sz="550">
              <a:latin typeface="Roboto"/>
              <a:cs typeface="Roboto"/>
            </a:endParaRPr>
          </a:p>
          <a:p>
            <a:pPr marL="651510"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Cognac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Crouin</a:t>
            </a:r>
            <a:endParaRPr sz="550">
              <a:latin typeface="Roboto"/>
              <a:cs typeface="Roboto"/>
            </a:endParaRPr>
          </a:p>
          <a:p>
            <a:pPr marL="651510" algn="ctr">
              <a:lnSpc>
                <a:spcPts val="610"/>
              </a:lnSpc>
              <a:spcBef>
                <a:spcPts val="1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(50)</a:t>
            </a:r>
            <a:endParaRPr sz="550">
              <a:latin typeface="Roboto"/>
              <a:cs typeface="Roboto"/>
            </a:endParaRPr>
          </a:p>
          <a:p>
            <a:pPr marL="93980"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Agen, Pont-du-Casse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Montanou</a:t>
            </a:r>
            <a:endParaRPr sz="550">
              <a:latin typeface="Roboto"/>
              <a:cs typeface="Roboto"/>
            </a:endParaRPr>
          </a:p>
          <a:p>
            <a:pPr marL="90805" algn="ctr">
              <a:lnSpc>
                <a:spcPts val="610"/>
              </a:lnSpc>
              <a:spcBef>
                <a:spcPts val="1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(60)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Rochelle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Villeneuve-Les-Salines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  <a:spcBef>
                <a:spcPts val="10"/>
              </a:spcBef>
            </a:pP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(150)</a:t>
            </a:r>
            <a:endParaRPr sz="550">
              <a:latin typeface="Roboto"/>
              <a:cs typeface="Roboto"/>
            </a:endParaRPr>
          </a:p>
          <a:p>
            <a:pPr marL="494665"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Vigenal</a:t>
            </a:r>
            <a:endParaRPr sz="550">
              <a:latin typeface="Roboto"/>
              <a:cs typeface="Roboto"/>
            </a:endParaRPr>
          </a:p>
          <a:p>
            <a:pPr marL="497205" algn="ctr">
              <a:lnSpc>
                <a:spcPts val="615"/>
              </a:lnSpc>
              <a:spcBef>
                <a:spcPts val="1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(40)</a:t>
            </a:r>
            <a:endParaRPr sz="550">
              <a:latin typeface="Roboto"/>
              <a:cs typeface="Roboto"/>
            </a:endParaRPr>
          </a:p>
          <a:p>
            <a:pPr marL="114300" algn="ctr">
              <a:lnSpc>
                <a:spcPts val="615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550">
              <a:latin typeface="Roboto"/>
              <a:cs typeface="Roboto"/>
            </a:endParaRPr>
          </a:p>
          <a:p>
            <a:pPr marL="115570" algn="ctr">
              <a:lnSpc>
                <a:spcPts val="615"/>
              </a:lnSpc>
              <a:spcBef>
                <a:spcPts val="1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(150)</a:t>
            </a:r>
            <a:endParaRPr sz="550">
              <a:latin typeface="Roboto"/>
              <a:cs typeface="Roboto"/>
            </a:endParaRPr>
          </a:p>
          <a:p>
            <a:pPr marL="367665" algn="ctr">
              <a:lnSpc>
                <a:spcPts val="615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Tonneins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Coeur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50">
              <a:latin typeface="Roboto"/>
              <a:cs typeface="Roboto"/>
            </a:endParaRPr>
          </a:p>
          <a:p>
            <a:pPr marL="371475" algn="ctr">
              <a:lnSpc>
                <a:spcPct val="100000"/>
              </a:lnSpc>
              <a:spcBef>
                <a:spcPts val="1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(60)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59019" y="3982909"/>
            <a:ext cx="1981200" cy="16090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Bordeaux, Cenon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Benauge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Henri Sellier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Léo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Lagrange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  <a:spcBef>
                <a:spcPts val="1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(70)</a:t>
            </a:r>
            <a:endParaRPr sz="550">
              <a:latin typeface="Roboto"/>
              <a:cs typeface="Roboto"/>
            </a:endParaRPr>
          </a:p>
          <a:p>
            <a:pPr marL="800735"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Hauts De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Sainte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Croix</a:t>
            </a:r>
            <a:endParaRPr sz="550">
              <a:latin typeface="Roboto"/>
              <a:cs typeface="Roboto"/>
            </a:endParaRPr>
          </a:p>
          <a:p>
            <a:pPr marL="802005" algn="ctr">
              <a:lnSpc>
                <a:spcPts val="610"/>
              </a:lnSpc>
              <a:spcBef>
                <a:spcPts val="1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(40)</a:t>
            </a:r>
            <a:endParaRPr sz="550">
              <a:latin typeface="Roboto"/>
              <a:cs typeface="Roboto"/>
            </a:endParaRPr>
          </a:p>
          <a:p>
            <a:pPr marL="732790"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Couronne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L'Etang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Moines</a:t>
            </a:r>
            <a:endParaRPr sz="550">
              <a:latin typeface="Roboto"/>
              <a:cs typeface="Roboto"/>
            </a:endParaRPr>
          </a:p>
          <a:p>
            <a:pPr marL="734695" algn="ctr">
              <a:lnSpc>
                <a:spcPct val="100000"/>
              </a:lnSpc>
              <a:spcBef>
                <a:spcPts val="1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(10)</a:t>
            </a:r>
            <a:endParaRPr sz="550">
              <a:latin typeface="Roboto"/>
              <a:cs typeface="Roboto"/>
            </a:endParaRPr>
          </a:p>
          <a:p>
            <a:pPr marL="1050925" algn="ctr">
              <a:lnSpc>
                <a:spcPct val="100000"/>
              </a:lnSpc>
              <a:spcBef>
                <a:spcPts val="24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550">
              <a:latin typeface="Roboto"/>
              <a:cs typeface="Roboto"/>
            </a:endParaRPr>
          </a:p>
          <a:p>
            <a:pPr marL="1090295" marR="8890" algn="ctr">
              <a:lnSpc>
                <a:spcPct val="101800"/>
              </a:lnSpc>
              <a:spcBef>
                <a:spcPts val="229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Coutures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(20)</a:t>
            </a:r>
            <a:endParaRPr sz="550">
              <a:latin typeface="Roboto"/>
              <a:cs typeface="Roboto"/>
            </a:endParaRPr>
          </a:p>
          <a:p>
            <a:pPr marL="1252220" algn="ctr">
              <a:lnSpc>
                <a:spcPts val="565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Talence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endParaRPr sz="550">
              <a:latin typeface="Roboto"/>
              <a:cs typeface="Roboto"/>
            </a:endParaRPr>
          </a:p>
          <a:p>
            <a:pPr marL="1253490" algn="ctr">
              <a:lnSpc>
                <a:spcPts val="610"/>
              </a:lnSpc>
              <a:spcBef>
                <a:spcPts val="1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(50)</a:t>
            </a:r>
            <a:endParaRPr sz="550">
              <a:latin typeface="Roboto"/>
              <a:cs typeface="Roboto"/>
            </a:endParaRPr>
          </a:p>
          <a:p>
            <a:pPr marL="807720"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Beaulieu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Templiers</a:t>
            </a:r>
            <a:endParaRPr sz="550">
              <a:latin typeface="Roboto"/>
              <a:cs typeface="Roboto"/>
            </a:endParaRPr>
          </a:p>
          <a:p>
            <a:pPr marL="805180" algn="ctr">
              <a:lnSpc>
                <a:spcPts val="610"/>
              </a:lnSpc>
              <a:spcBef>
                <a:spcPts val="1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(40)</a:t>
            </a:r>
            <a:endParaRPr sz="550">
              <a:latin typeface="Roboto"/>
              <a:cs typeface="Roboto"/>
            </a:endParaRPr>
          </a:p>
          <a:p>
            <a:pPr marL="1358900"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Pessac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Saige</a:t>
            </a:r>
            <a:endParaRPr sz="550">
              <a:latin typeface="Roboto"/>
              <a:cs typeface="Roboto"/>
            </a:endParaRPr>
          </a:p>
          <a:p>
            <a:pPr marL="1358900" algn="ctr">
              <a:lnSpc>
                <a:spcPct val="100000"/>
              </a:lnSpc>
              <a:spcBef>
                <a:spcPts val="1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(20)</a:t>
            </a:r>
            <a:endParaRPr sz="550">
              <a:latin typeface="Roboto"/>
              <a:cs typeface="Roboto"/>
            </a:endParaRPr>
          </a:p>
          <a:p>
            <a:pPr marL="1158240" algn="ctr">
              <a:lnSpc>
                <a:spcPct val="100000"/>
              </a:lnSpc>
              <a:spcBef>
                <a:spcPts val="24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Limoges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Le Sablard</a:t>
            </a:r>
            <a:endParaRPr sz="550">
              <a:latin typeface="Roboto"/>
              <a:cs typeface="Roboto"/>
            </a:endParaRPr>
          </a:p>
          <a:p>
            <a:pPr marL="1072515" marR="8255" algn="ctr">
              <a:lnSpc>
                <a:spcPct val="101600"/>
              </a:lnSpc>
              <a:spcBef>
                <a:spcPts val="229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Bordeaux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Saint-Michel </a:t>
            </a:r>
            <a:r>
              <a:rPr sz="55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(90)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422626" y="5709365"/>
            <a:ext cx="101663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7620" algn="ctr">
              <a:lnSpc>
                <a:spcPct val="1016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Nouvell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Aqui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aine 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(4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540)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565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90)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915564" y="6179487"/>
            <a:ext cx="1525270" cy="82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 marR="7620" algn="ctr">
              <a:lnSpc>
                <a:spcPct val="101800"/>
              </a:lnSpc>
              <a:spcBef>
                <a:spcPts val="10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o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uvelle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q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uitaine  (45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090)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565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Communes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ayant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  <a:spcBef>
                <a:spcPts val="1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10)</a:t>
            </a:r>
            <a:endParaRPr sz="550">
              <a:latin typeface="Roboto"/>
              <a:cs typeface="Roboto"/>
            </a:endParaRPr>
          </a:p>
          <a:p>
            <a:pPr marL="527050" algn="ctr">
              <a:lnSpc>
                <a:spcPts val="610"/>
              </a:lnSpc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  <a:p>
            <a:pPr marL="525780" algn="ctr">
              <a:lnSpc>
                <a:spcPts val="610"/>
              </a:lnSpc>
              <a:spcBef>
                <a:spcPts val="10"/>
              </a:spcBef>
            </a:pP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(3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07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610)</a:t>
            </a:r>
            <a:endParaRPr sz="550">
              <a:latin typeface="Roboto"/>
              <a:cs typeface="Roboto"/>
            </a:endParaRPr>
          </a:p>
          <a:p>
            <a:pPr marL="299720" algn="ctr">
              <a:lnSpc>
                <a:spcPts val="61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pas 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  <a:p>
            <a:pPr marL="299720" algn="ctr">
              <a:lnSpc>
                <a:spcPts val="610"/>
              </a:lnSpc>
              <a:spcBef>
                <a:spcPts val="1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(5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70)</a:t>
            </a:r>
            <a:endParaRPr sz="550">
              <a:latin typeface="Roboto"/>
              <a:cs typeface="Roboto"/>
            </a:endParaRPr>
          </a:p>
          <a:p>
            <a:pPr marL="794385" algn="ctr">
              <a:lnSpc>
                <a:spcPts val="61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50">
              <a:latin typeface="Roboto"/>
              <a:cs typeface="Roboto"/>
            </a:endParaRPr>
          </a:p>
          <a:p>
            <a:pPr marL="793750" algn="ctr">
              <a:lnSpc>
                <a:spcPct val="100000"/>
              </a:lnSpc>
              <a:spcBef>
                <a:spcPts val="1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(539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040)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3437178" y="180742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536" y="0"/>
                </a:moveTo>
                <a:lnTo>
                  <a:pt x="0" y="0"/>
                </a:lnTo>
                <a:lnTo>
                  <a:pt x="0" y="47536"/>
                </a:lnTo>
                <a:lnTo>
                  <a:pt x="47536" y="47536"/>
                </a:lnTo>
                <a:lnTo>
                  <a:pt x="47536" y="0"/>
                </a:lnTo>
                <a:close/>
              </a:path>
            </a:pathLst>
          </a:custGeom>
          <a:solidFill>
            <a:srgbClr val="7A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3493961" y="1757479"/>
            <a:ext cx="22796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4214761" y="180742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536" y="0"/>
                </a:moveTo>
                <a:lnTo>
                  <a:pt x="0" y="0"/>
                </a:lnTo>
                <a:lnTo>
                  <a:pt x="0" y="47536"/>
                </a:lnTo>
                <a:lnTo>
                  <a:pt x="47536" y="47536"/>
                </a:lnTo>
                <a:lnTo>
                  <a:pt x="47536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4271688" y="1757479"/>
            <a:ext cx="22796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4992357" y="180742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536" y="0"/>
                </a:moveTo>
                <a:lnTo>
                  <a:pt x="0" y="0"/>
                </a:lnTo>
                <a:lnTo>
                  <a:pt x="0" y="47536"/>
                </a:lnTo>
                <a:lnTo>
                  <a:pt x="47536" y="47536"/>
                </a:lnTo>
                <a:lnTo>
                  <a:pt x="47536" y="0"/>
                </a:lnTo>
                <a:close/>
              </a:path>
            </a:pathLst>
          </a:custGeom>
          <a:solidFill>
            <a:srgbClr val="FFCE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5049546" y="1757479"/>
            <a:ext cx="22796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810030" y="1597636"/>
            <a:ext cx="38671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14112" y="1823787"/>
            <a:ext cx="1369695" cy="2368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0360" marR="5080" indent="-328295">
              <a:lnSpc>
                <a:spcPct val="100000"/>
              </a:lnSpc>
              <a:spcBef>
                <a:spcPts val="90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(Nb de jeunes</a:t>
            </a:r>
            <a:r>
              <a:rPr sz="7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non</a:t>
            </a: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scolarisés </a:t>
            </a: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sans </a:t>
            </a:r>
            <a:r>
              <a:rPr sz="700" b="1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diplôme</a:t>
            </a: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2018)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572896" y="3721306"/>
            <a:ext cx="13779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i="1" dirty="0">
                <a:solidFill>
                  <a:srgbClr val="231F20"/>
                </a:solidFill>
                <a:latin typeface="Calibri"/>
                <a:cs typeface="Calibri"/>
              </a:rPr>
              <a:t>..</a:t>
            </a:r>
            <a:r>
              <a:rPr sz="1150" i="1" spc="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523752" y="1879600"/>
            <a:ext cx="55689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i="1" spc="10" dirty="0">
                <a:solidFill>
                  <a:srgbClr val="231F20"/>
                </a:solidFill>
                <a:latin typeface="Roboto"/>
                <a:cs typeface="Roboto"/>
              </a:rPr>
              <a:t>(tri décro</a:t>
            </a:r>
            <a:r>
              <a:rPr sz="550" i="1" spc="5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550" i="1" spc="15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550" i="1" spc="20" dirty="0">
                <a:solidFill>
                  <a:srgbClr val="231F20"/>
                </a:solidFill>
                <a:latin typeface="Roboto"/>
                <a:cs typeface="Roboto"/>
              </a:rPr>
              <a:t>sa</a:t>
            </a:r>
            <a:r>
              <a:rPr sz="550" i="1" spc="15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550" i="1" spc="10" dirty="0">
                <a:solidFill>
                  <a:srgbClr val="231F20"/>
                </a:solidFill>
                <a:latin typeface="Roboto"/>
                <a:cs typeface="Roboto"/>
              </a:rPr>
              <a:t>t)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55845" y="906729"/>
            <a:ext cx="3894454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16-24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non-scolarisés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diplôme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fichiers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détail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6395300" y="1889505"/>
            <a:ext cx="4142104" cy="95667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jeunes</a:t>
            </a:r>
            <a:r>
              <a:rPr sz="1600" spc="-1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r>
              <a:rPr sz="160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diplôm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se</a:t>
            </a:r>
            <a:r>
              <a:rPr sz="160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édui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 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quartiers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mais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aussi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hors des quartiers.</a:t>
            </a:r>
            <a:r>
              <a:rPr lang="fr-FR" sz="1600" spc="-5" dirty="0">
                <a:solidFill>
                  <a:srgbClr val="231F20"/>
                </a:solidFill>
                <a:latin typeface="Roboto"/>
                <a:cs typeface="Roboto"/>
              </a:rPr>
              <a:t> Elle demeure plus de deux fois plus importante dans les QP.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>
            <a:spLocks noGrp="1"/>
          </p:cNvSpPr>
          <p:nvPr>
            <p:ph type="title"/>
          </p:nvPr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5255" algn="ctr">
              <a:lnSpc>
                <a:spcPct val="100000"/>
              </a:lnSpc>
              <a:spcBef>
                <a:spcPts val="430"/>
              </a:spcBef>
            </a:pPr>
            <a:r>
              <a:rPr spc="-5" dirty="0"/>
              <a:t>Citoyenneté</a:t>
            </a:r>
            <a:r>
              <a:rPr spc="-2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vie</a:t>
            </a:r>
            <a:r>
              <a:rPr spc="-20" dirty="0"/>
              <a:t> </a:t>
            </a:r>
            <a:r>
              <a:rPr spc="-5" dirty="0"/>
              <a:t>quotidienne</a:t>
            </a:r>
          </a:p>
        </p:txBody>
      </p:sp>
      <p:sp>
        <p:nvSpPr>
          <p:cNvPr id="202" name="object 202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04" name="object 204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42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05" name="object 20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0" y="373208"/>
            <a:ext cx="107568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5F73"/>
                </a:solidFill>
                <a:latin typeface="Roboto"/>
                <a:cs typeface="Roboto"/>
              </a:rPr>
              <a:t>Les</a:t>
            </a:r>
            <a:r>
              <a:rPr sz="24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r>
              <a:rPr sz="2400" b="1" spc="-15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005F73"/>
                </a:solidFill>
                <a:latin typeface="Roboto"/>
                <a:cs typeface="Roboto"/>
              </a:rPr>
              <a:t>bénéficient-ils</a:t>
            </a:r>
            <a:r>
              <a:rPr sz="24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400" b="1" spc="-5" dirty="0">
                <a:solidFill>
                  <a:srgbClr val="005F73"/>
                </a:solidFill>
                <a:latin typeface="Roboto"/>
                <a:cs typeface="Roboto"/>
              </a:rPr>
              <a:t>d’un</a:t>
            </a:r>
            <a:r>
              <a:rPr sz="24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400" b="1" spc="-5" dirty="0">
                <a:solidFill>
                  <a:srgbClr val="005F73"/>
                </a:solidFill>
                <a:latin typeface="Roboto"/>
                <a:cs typeface="Roboto"/>
              </a:rPr>
              <a:t>accès</a:t>
            </a:r>
            <a:r>
              <a:rPr sz="24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005F73"/>
                </a:solidFill>
                <a:latin typeface="Roboto"/>
                <a:cs typeface="Roboto"/>
              </a:rPr>
              <a:t>à</a:t>
            </a:r>
            <a:r>
              <a:rPr sz="24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400" b="1" spc="-5" dirty="0">
                <a:solidFill>
                  <a:srgbClr val="005F73"/>
                </a:solidFill>
                <a:latin typeface="Roboto"/>
                <a:cs typeface="Roboto"/>
              </a:rPr>
              <a:t>des</a:t>
            </a:r>
            <a:r>
              <a:rPr sz="24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005F73"/>
                </a:solidFill>
                <a:latin typeface="Roboto"/>
                <a:cs typeface="Roboto"/>
              </a:rPr>
              <a:t>professionnels</a:t>
            </a:r>
            <a:r>
              <a:rPr sz="24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4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24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rgbClr val="005F73"/>
                </a:solidFill>
                <a:latin typeface="Roboto"/>
                <a:cs typeface="Roboto"/>
              </a:rPr>
              <a:t>santé</a:t>
            </a:r>
            <a:endParaRPr sz="2400" dirty="0">
              <a:latin typeface="Roboto"/>
              <a:cs typeface="Roboto"/>
            </a:endParaRPr>
          </a:p>
          <a:p>
            <a:pPr marL="12700" algn="ctr">
              <a:lnSpc>
                <a:spcPct val="100000"/>
              </a:lnSpc>
              <a:tabLst>
                <a:tab pos="9983470" algn="l"/>
              </a:tabLst>
            </a:pPr>
            <a:r>
              <a:rPr sz="24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similaire</a:t>
            </a:r>
            <a:r>
              <a:rPr sz="2400" b="1" u="heavy" spc="-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4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au</a:t>
            </a:r>
            <a:r>
              <a:rPr sz="2400" b="1" u="heavy" spc="-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4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reste</a:t>
            </a:r>
            <a:r>
              <a:rPr sz="2400" b="1" u="heavy" spc="-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4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du</a:t>
            </a:r>
            <a:r>
              <a:rPr sz="2400" b="1" u="heavy" spc="-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400" b="1" u="heavy" spc="-10" dirty="0" err="1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territoire</a:t>
            </a:r>
            <a:r>
              <a:rPr sz="24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400" b="1" u="heavy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?</a:t>
            </a:r>
            <a:r>
              <a:rPr lang="fr-FR" sz="2400" b="1" u="heavy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(dans un rayon de 300m autour des QP)</a:t>
            </a:r>
            <a:r>
              <a:rPr sz="2400" b="1" u="heavy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	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872" y="1391855"/>
            <a:ext cx="3166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Offre médicale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sein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l’espace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vécu</a:t>
            </a:r>
            <a:endParaRPr sz="1400">
              <a:latin typeface="Roboto"/>
              <a:cs typeface="Roboto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66980" y="1712571"/>
          <a:ext cx="7121524" cy="2154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336">
                <a:tc>
                  <a:txBody>
                    <a:bodyPr/>
                    <a:lstStyle/>
                    <a:p>
                      <a:pPr>
                        <a:lnSpc>
                          <a:spcPts val="1130"/>
                        </a:lnSpc>
                      </a:pPr>
                      <a:r>
                        <a:rPr sz="1000" i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Source</a:t>
                      </a:r>
                      <a:r>
                        <a:rPr sz="1000" i="1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i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:</a:t>
                      </a:r>
                      <a:r>
                        <a:rPr sz="1000" i="1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i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Annuaire</a:t>
                      </a:r>
                      <a:r>
                        <a:rPr sz="1000" i="1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i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1000" i="1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i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santé,</a:t>
                      </a:r>
                      <a:r>
                        <a:rPr sz="1000" i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1000" i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2022</a:t>
                      </a:r>
                      <a:endParaRPr sz="10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86">
                <a:tc>
                  <a:txBody>
                    <a:bodyPr/>
                    <a:lstStyle/>
                    <a:p>
                      <a:pPr marL="18415">
                        <a:lnSpc>
                          <a:spcPts val="795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Cenon,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Floirac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Marègue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étendu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Dravemont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365125" algn="r">
                        <a:lnSpc>
                          <a:spcPts val="800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5125" algn="r">
                        <a:lnSpc>
                          <a:spcPts val="800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800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0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41">
                <a:tc>
                  <a:txBody>
                    <a:bodyPr/>
                    <a:lstStyle/>
                    <a:p>
                      <a:pPr marL="18415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Saint-Michel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65125" algn="r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39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041">
                <a:tc>
                  <a:txBody>
                    <a:bodyPr/>
                    <a:lstStyle/>
                    <a:p>
                      <a:pPr marL="18415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Buxerolles,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Poitiers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Provence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043">
                <a:tc>
                  <a:txBody>
                    <a:bodyPr/>
                    <a:lstStyle/>
                    <a:p>
                      <a:pPr marL="18415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Bayonne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Maubec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Citadelle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041">
                <a:tc>
                  <a:txBody>
                    <a:bodyPr/>
                    <a:lstStyle/>
                    <a:p>
                      <a:pPr marL="18415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Rochelle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Mireuil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041">
                <a:tc>
                  <a:txBody>
                    <a:bodyPr/>
                    <a:lstStyle/>
                    <a:p>
                      <a:pPr marL="18415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Bordeaux,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Cenon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Benauge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Henri Sellier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Léo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Lagrange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042">
                <a:tc>
                  <a:txBody>
                    <a:bodyPr/>
                    <a:lstStyle/>
                    <a:p>
                      <a:pPr marL="18415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Châtellerault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Lac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Renardières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Ozon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042">
                <a:tc>
                  <a:txBody>
                    <a:bodyPr/>
                    <a:lstStyle/>
                    <a:p>
                      <a:pPr marL="18415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Rochefort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Centre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Ville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Avant-Garde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65125" algn="r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079">
                <a:tc>
                  <a:txBody>
                    <a:bodyPr/>
                    <a:lstStyle/>
                    <a:p>
                      <a:pPr marL="18415">
                        <a:lnSpc>
                          <a:spcPts val="77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Grand-Parc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65760" algn="r">
                        <a:lnSpc>
                          <a:spcPts val="78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5125" algn="r">
                        <a:lnSpc>
                          <a:spcPts val="78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78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78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8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372864" y="3858400"/>
            <a:ext cx="15817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Yser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Pont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Madame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23921" y="3854138"/>
            <a:ext cx="762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1050" y="3854138"/>
            <a:ext cx="12763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4822" y="3854138"/>
            <a:ext cx="762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70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13258" y="3854138"/>
            <a:ext cx="762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700">
              <a:latin typeface="Roboto"/>
              <a:cs typeface="Roboto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53814" y="3984021"/>
          <a:ext cx="6953885" cy="1149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79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Royan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Eco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l'Yeuse-La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Robinière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390525" algn="r">
                        <a:lnSpc>
                          <a:spcPts val="83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204470" algn="r">
                        <a:lnSpc>
                          <a:spcPts val="83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413384" algn="r">
                        <a:lnSpc>
                          <a:spcPts val="83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391160" algn="r">
                        <a:lnSpc>
                          <a:spcPts val="83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830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42">
                <a:tc>
                  <a:txBody>
                    <a:bodyPr/>
                    <a:lstStyle/>
                    <a:p>
                      <a:pPr marL="31750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Brive-la-Gaillarde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Les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Chapélies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9052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42">
                <a:tc>
                  <a:txBody>
                    <a:bodyPr/>
                    <a:lstStyle/>
                    <a:p>
                      <a:pPr marL="31750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Mont-de-Marsan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Peyrouat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9052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42">
                <a:tc>
                  <a:txBody>
                    <a:bodyPr/>
                    <a:lstStyle/>
                    <a:p>
                      <a:pPr marL="31750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Brive-la-Gaillarde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Rivet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9052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41">
                <a:tc>
                  <a:txBody>
                    <a:bodyPr/>
                    <a:lstStyle/>
                    <a:p>
                      <a:pPr marL="31750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Coulounieix-Chamiers,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Périgueux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Boucle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L'Isle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9052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041">
                <a:tc>
                  <a:txBody>
                    <a:bodyPr/>
                    <a:lstStyle/>
                    <a:p>
                      <a:pPr marL="31750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Bacalan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9052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042">
                <a:tc>
                  <a:txBody>
                    <a:bodyPr/>
                    <a:lstStyle/>
                    <a:p>
                      <a:pPr marL="31750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Gradignan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Malartic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9052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041">
                <a:tc>
                  <a:txBody>
                    <a:bodyPr/>
                    <a:lstStyle/>
                    <a:p>
                      <a:pPr marL="31750">
                        <a:lnSpc>
                          <a:spcPts val="795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Bouscat,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Eysines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Champ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courses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9052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079">
                <a:tc>
                  <a:txBody>
                    <a:bodyPr/>
                    <a:lstStyle/>
                    <a:p>
                      <a:pPr marL="31750">
                        <a:lnSpc>
                          <a:spcPts val="77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Mérignac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Beaudésert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390525" algn="r">
                        <a:lnSpc>
                          <a:spcPts val="78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8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ts val="78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1160" algn="r">
                        <a:lnSpc>
                          <a:spcPts val="78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85"/>
                        </a:lnSpc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68522" y="5130698"/>
          <a:ext cx="7112633" cy="690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049">
                <a:tc>
                  <a:txBody>
                    <a:bodyPr/>
                    <a:lstStyle/>
                    <a:p>
                      <a:pPr marL="12700">
                        <a:lnSpc>
                          <a:spcPts val="770"/>
                        </a:lnSpc>
                        <a:spcBef>
                          <a:spcPts val="35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(estimé)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ts val="80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209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123189" algn="ctr">
                        <a:lnSpc>
                          <a:spcPts val="80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122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25120" algn="r">
                        <a:lnSpc>
                          <a:spcPts val="80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522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3530" algn="r">
                        <a:lnSpc>
                          <a:spcPts val="805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ts val="805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39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42">
                <a:tc>
                  <a:txBody>
                    <a:bodyPr/>
                    <a:lstStyle/>
                    <a:p>
                      <a:pPr marL="12700">
                        <a:lnSpc>
                          <a:spcPts val="770"/>
                        </a:lnSpc>
                        <a:spcBef>
                          <a:spcPts val="35"/>
                        </a:spcBef>
                      </a:pPr>
                      <a:r>
                        <a:rPr sz="7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ts val="805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805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25120" algn="r">
                        <a:lnSpc>
                          <a:spcPts val="805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3530" algn="r">
                        <a:lnSpc>
                          <a:spcPts val="80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752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ts val="80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473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42">
                <a:tc>
                  <a:txBody>
                    <a:bodyPr/>
                    <a:lstStyle/>
                    <a:p>
                      <a:pPr marL="12700">
                        <a:lnSpc>
                          <a:spcPts val="770"/>
                        </a:lnSpc>
                        <a:spcBef>
                          <a:spcPts val="3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761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927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616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3530" algn="r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558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230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36">
                <a:tc>
                  <a:txBody>
                    <a:bodyPr/>
                    <a:lstStyle/>
                    <a:p>
                      <a:pPr marL="12700">
                        <a:lnSpc>
                          <a:spcPts val="770"/>
                        </a:lnSpc>
                        <a:spcBef>
                          <a:spcPts val="3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19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988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845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34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417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023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183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49">
                <a:tc>
                  <a:txBody>
                    <a:bodyPr/>
                    <a:lstStyle/>
                    <a:p>
                      <a:pPr marL="12700">
                        <a:lnSpc>
                          <a:spcPts val="770"/>
                        </a:lnSpc>
                        <a:spcBef>
                          <a:spcPts val="3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7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860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237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15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000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3530" algn="r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721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805"/>
                        </a:lnSpc>
                      </a:pPr>
                      <a:r>
                        <a:rPr sz="7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240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036">
                <a:tc>
                  <a:txBody>
                    <a:bodyPr/>
                    <a:lstStyle/>
                    <a:p>
                      <a:pPr marL="12700">
                        <a:lnSpc>
                          <a:spcPts val="770"/>
                        </a:lnSpc>
                        <a:spcBef>
                          <a:spcPts val="3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7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444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28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249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557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51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991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973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700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557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750618" y="3863193"/>
            <a:ext cx="29146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050" baseline="63492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1050" spc="-44" baseline="63492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1400">
              <a:latin typeface="Roboto"/>
              <a:cs typeface="Roboto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72783" y="1953907"/>
          <a:ext cx="7111363" cy="8818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2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Territoires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Nb</a:t>
                      </a:r>
                      <a:r>
                        <a:rPr sz="75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professionnels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santé</a:t>
                      </a:r>
                      <a:endParaRPr sz="750">
                        <a:latin typeface="Roboto"/>
                        <a:cs typeface="Robo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situés 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dans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un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rayon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300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mètres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autour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des QP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pour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les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territoires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ayant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1079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58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75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Dentistes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54305" marR="81280">
                        <a:lnSpc>
                          <a:spcPct val="110000"/>
                        </a:lnSpc>
                      </a:pP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Gynéco</a:t>
                      </a:r>
                      <a:r>
                        <a:rPr sz="75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</a:t>
                      </a: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ogue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s/  s</a:t>
                      </a:r>
                      <a:r>
                        <a:rPr sz="7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</a:t>
                      </a: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ge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s-</a:t>
                      </a: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femmes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0020" marR="130175" algn="ctr">
                        <a:lnSpc>
                          <a:spcPct val="110000"/>
                        </a:lnSpc>
                      </a:pPr>
                      <a:r>
                        <a:rPr sz="75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Médecins </a:t>
                      </a:r>
                      <a:r>
                        <a:rPr sz="75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génér</a:t>
                      </a:r>
                      <a:r>
                        <a:rPr sz="7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</a:t>
                      </a:r>
                      <a:r>
                        <a:rPr sz="75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li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</a:t>
                      </a:r>
                      <a:r>
                        <a:rPr sz="7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</a:t>
                      </a:r>
                      <a:r>
                        <a:rPr sz="7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es</a:t>
                      </a:r>
                      <a:endParaRPr sz="750">
                        <a:latin typeface="Roboto"/>
                        <a:cs typeface="Roboto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i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(tri</a:t>
                      </a:r>
                      <a:r>
                        <a:rPr sz="700" i="1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i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décroissant)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75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Ophtalmologues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58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75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Pédiatres</a:t>
                      </a:r>
                      <a:endParaRPr sz="7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58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7646300" y="1394615"/>
            <a:ext cx="268986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qui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disposent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d’une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couverture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lang="fr-FR" sz="1400" spc="-5" dirty="0">
                <a:solidFill>
                  <a:srgbClr val="231F20"/>
                </a:solidFill>
                <a:latin typeface="Roboto"/>
                <a:cs typeface="Roboto"/>
              </a:rPr>
              <a:t>proximité</a:t>
            </a:r>
            <a:r>
              <a:rPr sz="14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4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14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grande</a:t>
            </a:r>
            <a:r>
              <a:rPr sz="14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4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400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catégories 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populaires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du fait de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Roboto"/>
                <a:cs typeface="Roboto"/>
              </a:rPr>
              <a:t>l’offre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médicale.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46300" y="2766215"/>
            <a:ext cx="269303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Comme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le</a:t>
            </a:r>
            <a:r>
              <a:rPr sz="1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note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l’Observatoire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national de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politique de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la ville, </a:t>
            </a:r>
            <a:r>
              <a:rPr sz="1400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Roboto"/>
                <a:cs typeface="Roboto"/>
              </a:rPr>
              <a:t>l’offre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proximité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(généraliste, </a:t>
            </a:r>
            <a:r>
              <a:rPr sz="1400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dentiste,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infirmiers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libéraux)</a:t>
            </a:r>
            <a:r>
              <a:rPr sz="1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est </a:t>
            </a:r>
            <a:r>
              <a:rPr sz="1400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1,8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fois moins présente dans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quartiers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prioritaires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qu’au</a:t>
            </a:r>
            <a:r>
              <a:rPr sz="1400" spc="3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sein </a:t>
            </a:r>
            <a:r>
              <a:rPr sz="1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leurs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 unités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urbaines.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46300" y="4595014"/>
            <a:ext cx="269113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écarts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sont</a:t>
            </a:r>
            <a:r>
              <a:rPr sz="1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encore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 plus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grands pour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les spécialistes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qui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sont</a:t>
            </a:r>
            <a:r>
              <a:rPr sz="14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3,2</a:t>
            </a:r>
            <a:r>
              <a:rPr sz="14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fois</a:t>
            </a:r>
            <a:r>
              <a:rPr sz="14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14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présents</a:t>
            </a:r>
            <a:r>
              <a:rPr sz="14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400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quartiers</a:t>
            </a:r>
            <a:r>
              <a:rPr sz="14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prioritaires</a:t>
            </a:r>
            <a:r>
              <a:rPr sz="14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14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400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unités urbaines englobantes.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Ces données ne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portent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pas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sur </a:t>
            </a:r>
            <a:r>
              <a:rPr sz="1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l’accessibilité 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réelle,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compte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tenu </a:t>
            </a:r>
            <a:r>
              <a:rPr sz="1400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des besoins de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population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: les </a:t>
            </a:r>
            <a:r>
              <a:rPr sz="1400" spc="-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déserts médicaux existent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aussi </a:t>
            </a:r>
            <a:r>
              <a:rPr sz="14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ces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quartiers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urbains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Roboto"/>
                <a:cs typeface="Roboto"/>
              </a:rPr>
              <a:t>grandes</a:t>
            </a:r>
            <a:r>
              <a:rPr sz="14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231F20"/>
                </a:solidFill>
                <a:latin typeface="Roboto"/>
                <a:cs typeface="Roboto"/>
              </a:rPr>
              <a:t>villes.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5255" algn="ctr">
              <a:lnSpc>
                <a:spcPct val="100000"/>
              </a:lnSpc>
              <a:spcBef>
                <a:spcPts val="430"/>
              </a:spcBef>
            </a:pPr>
            <a:r>
              <a:rPr spc="-5" dirty="0"/>
              <a:t>Citoyenneté</a:t>
            </a:r>
            <a:r>
              <a:rPr spc="-2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vie</a:t>
            </a:r>
            <a:r>
              <a:rPr spc="-20" dirty="0"/>
              <a:t> </a:t>
            </a:r>
            <a:r>
              <a:rPr spc="-5" dirty="0"/>
              <a:t>quotidienne</a:t>
            </a:r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43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7300" y="355984"/>
            <a:ext cx="1781175" cy="59690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Bénéficiaires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l’AAH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Cnaf,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2014-2020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98232" y="1547093"/>
            <a:ext cx="15113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Nb</a:t>
            </a:r>
            <a:endParaRPr sz="85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58209" y="1547093"/>
            <a:ext cx="94615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850" b="1" spc="10" dirty="0">
                <a:solidFill>
                  <a:srgbClr val="FFFFFF"/>
                </a:solidFill>
                <a:latin typeface="Roboto"/>
                <a:cs typeface="Roboto"/>
              </a:rPr>
              <a:t>%</a:t>
            </a:r>
            <a:endParaRPr sz="85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714986" y="1364882"/>
            <a:ext cx="52070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85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583269" y="1149489"/>
            <a:ext cx="916940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635" algn="ctr">
              <a:lnSpc>
                <a:spcPct val="109200"/>
              </a:lnSpc>
              <a:spcBef>
                <a:spcPts val="95"/>
              </a:spcBef>
            </a:pPr>
            <a:r>
              <a:rPr sz="850" b="1" spc="5" dirty="0">
                <a:solidFill>
                  <a:srgbClr val="FFFFFF"/>
                </a:solidFill>
                <a:latin typeface="Roboto"/>
                <a:cs typeface="Roboto"/>
              </a:rPr>
              <a:t>Nb </a:t>
            </a: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d'allocataires </a:t>
            </a:r>
            <a:r>
              <a:rPr sz="850" b="1" spc="5" dirty="0">
                <a:solidFill>
                  <a:srgbClr val="FFFFFF"/>
                </a:solidFill>
                <a:latin typeface="Roboto"/>
                <a:cs typeface="Roboto"/>
              </a:rPr>
              <a:t> de </a:t>
            </a: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l'Allocation </a:t>
            </a:r>
            <a:r>
              <a:rPr sz="850" b="1" spc="5" dirty="0">
                <a:solidFill>
                  <a:srgbClr val="FFFFFF"/>
                </a:solidFill>
                <a:latin typeface="Roboto"/>
                <a:cs typeface="Roboto"/>
              </a:rPr>
              <a:t>aux </a:t>
            </a:r>
            <a:r>
              <a:rPr sz="850" b="1" spc="-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Adultes </a:t>
            </a:r>
            <a:r>
              <a:rPr sz="8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H</a:t>
            </a:r>
            <a:r>
              <a:rPr sz="850" b="1" spc="5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ndi</a:t>
            </a:r>
            <a:r>
              <a:rPr sz="850" b="1" spc="5" dirty="0">
                <a:solidFill>
                  <a:srgbClr val="FFFFFF"/>
                </a:solidFill>
                <a:latin typeface="Roboto"/>
                <a:cs typeface="Roboto"/>
              </a:rPr>
              <a:t>capés</a:t>
            </a:r>
            <a:r>
              <a:rPr sz="8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(AAH</a:t>
            </a:r>
            <a:r>
              <a:rPr sz="850" b="1" spc="5" dirty="0">
                <a:solidFill>
                  <a:srgbClr val="FFFFFF"/>
                </a:solidFill>
                <a:latin typeface="Roboto"/>
                <a:cs typeface="Roboto"/>
              </a:rPr>
              <a:t>)</a:t>
            </a:r>
            <a:endParaRPr sz="85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602377" y="1101262"/>
            <a:ext cx="1075055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Evolution</a:t>
            </a:r>
            <a:r>
              <a:rPr sz="85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2014</a:t>
            </a:r>
            <a:r>
              <a:rPr sz="85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50" b="1" dirty="0">
                <a:solidFill>
                  <a:srgbClr val="FFFFFF"/>
                </a:solidFill>
                <a:latin typeface="Roboto"/>
                <a:cs typeface="Roboto"/>
              </a:rPr>
              <a:t>-2020</a:t>
            </a:r>
            <a:endParaRPr sz="850">
              <a:latin typeface="Roboto"/>
              <a:cs typeface="Roboto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400535" y="1351216"/>
            <a:ext cx="1465580" cy="10160"/>
          </a:xfrm>
          <a:custGeom>
            <a:avLst/>
            <a:gdLst/>
            <a:ahLst/>
            <a:cxnLst/>
            <a:rect l="l" t="t" r="r" b="b"/>
            <a:pathLst>
              <a:path w="1465579" h="10159">
                <a:moveTo>
                  <a:pt x="1465364" y="0"/>
                </a:moveTo>
                <a:lnTo>
                  <a:pt x="0" y="0"/>
                </a:lnTo>
                <a:lnTo>
                  <a:pt x="0" y="9588"/>
                </a:lnTo>
                <a:lnTo>
                  <a:pt x="1465364" y="9588"/>
                </a:lnTo>
                <a:lnTo>
                  <a:pt x="1465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440412" y="6373952"/>
            <a:ext cx="58362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lang="fr-FR" sz="1600" spc="-5" dirty="0">
                <a:solidFill>
                  <a:srgbClr val="231F20"/>
                </a:solidFill>
                <a:latin typeface="Roboto"/>
                <a:cs typeface="Roboto"/>
              </a:rPr>
              <a:t>Un taux de bénéficiaires de l’AAH très important, 10% des ménages. Ce taux est parfois beaucoup plus fort. 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>
            <a:spLocks noGrp="1"/>
          </p:cNvSpPr>
          <p:nvPr>
            <p:ph type="title"/>
          </p:nvPr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5255" algn="ctr">
              <a:lnSpc>
                <a:spcPct val="100000"/>
              </a:lnSpc>
              <a:spcBef>
                <a:spcPts val="430"/>
              </a:spcBef>
            </a:pPr>
            <a:r>
              <a:rPr spc="-5" dirty="0"/>
              <a:t>Citoyenneté</a:t>
            </a:r>
            <a:r>
              <a:rPr spc="-2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vie</a:t>
            </a:r>
            <a:r>
              <a:rPr spc="-20" dirty="0"/>
              <a:t> </a:t>
            </a:r>
            <a:r>
              <a:rPr spc="-5" dirty="0"/>
              <a:t>quotidienne</a:t>
            </a:r>
          </a:p>
        </p:txBody>
      </p:sp>
      <p:sp>
        <p:nvSpPr>
          <p:cNvPr id="117" name="object 117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19" name="object 119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44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20" name="object 1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A54F65-B952-9482-A4C3-0A58784A64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567" y="1025228"/>
            <a:ext cx="6978766" cy="527212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35255" y="408791"/>
            <a:ext cx="100076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17320" algn="l"/>
                <a:tab pos="3204845" algn="l"/>
                <a:tab pos="3797935" algn="l"/>
                <a:tab pos="4932680" algn="l"/>
                <a:tab pos="5525135" algn="l"/>
                <a:tab pos="7760334" algn="l"/>
                <a:tab pos="7931784" algn="l"/>
                <a:tab pos="8540115" algn="l"/>
                <a:tab pos="9983470" algn="l"/>
              </a:tabLst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Quelles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disparité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	en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term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pa</a:t>
            </a:r>
            <a:r>
              <a:rPr sz="2800" b="1" spc="20" dirty="0">
                <a:solidFill>
                  <a:srgbClr val="005F73"/>
                </a:solidFill>
                <a:latin typeface="Roboto"/>
                <a:cs typeface="Roboto"/>
              </a:rPr>
              <a:t>r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ticipatio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n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au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x	élections 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observe-t-on</a:t>
            </a:r>
            <a:r>
              <a:rPr sz="2800" b="1" u="heavy" spc="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entre</a:t>
            </a:r>
            <a:r>
              <a:rPr sz="2800" b="1" u="heavy" spc="1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les</a:t>
            </a:r>
            <a:r>
              <a:rPr sz="2800" b="1" u="heavy" spc="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QP</a:t>
            </a:r>
            <a:r>
              <a:rPr sz="2800" b="1" u="heavy" spc="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et</a:t>
            </a:r>
            <a:r>
              <a:rPr sz="2800" b="1" u="heavy" spc="1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le</a:t>
            </a:r>
            <a:r>
              <a:rPr sz="2800" b="1" u="heavy" spc="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reste</a:t>
            </a:r>
            <a:r>
              <a:rPr sz="2800" b="1" u="heavy" spc="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du</a:t>
            </a:r>
            <a:r>
              <a:rPr sz="2800" b="1" u="heavy" spc="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territoire		</a:t>
            </a:r>
            <a:r>
              <a:rPr sz="2800" b="1" u="heavy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?		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Une abstention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forte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QP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qu’en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dehors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(à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l’adresse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du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bureau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vote)</a:t>
            </a:r>
            <a:endParaRPr sz="1600" dirty="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41397" y="2644951"/>
            <a:ext cx="2948940" cy="4185920"/>
            <a:chOff x="1541397" y="2644951"/>
            <a:chExt cx="2948940" cy="4185920"/>
          </a:xfrm>
        </p:grpSpPr>
        <p:sp>
          <p:nvSpPr>
            <p:cNvPr id="15" name="object 15"/>
            <p:cNvSpPr/>
            <p:nvPr/>
          </p:nvSpPr>
          <p:spPr>
            <a:xfrm>
              <a:off x="1560677" y="2656280"/>
              <a:ext cx="2684780" cy="4147820"/>
            </a:xfrm>
            <a:custGeom>
              <a:avLst/>
              <a:gdLst/>
              <a:ahLst/>
              <a:cxnLst/>
              <a:rect l="l" t="t" r="r" b="b"/>
              <a:pathLst>
                <a:path w="2684779" h="4147820">
                  <a:moveTo>
                    <a:pt x="1402816" y="3591534"/>
                  </a:moveTo>
                  <a:lnTo>
                    <a:pt x="12" y="3591534"/>
                  </a:lnTo>
                  <a:lnTo>
                    <a:pt x="12" y="3716375"/>
                  </a:lnTo>
                  <a:lnTo>
                    <a:pt x="1402816" y="3716375"/>
                  </a:lnTo>
                  <a:lnTo>
                    <a:pt x="1402816" y="3591534"/>
                  </a:lnTo>
                  <a:close/>
                </a:path>
                <a:path w="2684779" h="4147820">
                  <a:moveTo>
                    <a:pt x="1439964" y="2873006"/>
                  </a:moveTo>
                  <a:lnTo>
                    <a:pt x="0" y="2873006"/>
                  </a:lnTo>
                  <a:lnTo>
                    <a:pt x="0" y="2997847"/>
                  </a:lnTo>
                  <a:lnTo>
                    <a:pt x="1439964" y="2997847"/>
                  </a:lnTo>
                  <a:lnTo>
                    <a:pt x="1439964" y="2873006"/>
                  </a:lnTo>
                  <a:close/>
                </a:path>
                <a:path w="2684779" h="4147820">
                  <a:moveTo>
                    <a:pt x="1452105" y="3878910"/>
                  </a:moveTo>
                  <a:lnTo>
                    <a:pt x="12" y="3878910"/>
                  </a:lnTo>
                  <a:lnTo>
                    <a:pt x="12" y="4003751"/>
                  </a:lnTo>
                  <a:lnTo>
                    <a:pt x="1452105" y="4003751"/>
                  </a:lnTo>
                  <a:lnTo>
                    <a:pt x="1452105" y="3878910"/>
                  </a:lnTo>
                  <a:close/>
                </a:path>
                <a:path w="2684779" h="4147820">
                  <a:moveTo>
                    <a:pt x="1484998" y="2729230"/>
                  </a:moveTo>
                  <a:lnTo>
                    <a:pt x="25" y="2729230"/>
                  </a:lnTo>
                  <a:lnTo>
                    <a:pt x="25" y="2854071"/>
                  </a:lnTo>
                  <a:lnTo>
                    <a:pt x="1484998" y="2854071"/>
                  </a:lnTo>
                  <a:lnTo>
                    <a:pt x="1484998" y="2729230"/>
                  </a:lnTo>
                  <a:close/>
                </a:path>
                <a:path w="2684779" h="4147820">
                  <a:moveTo>
                    <a:pt x="1526400" y="2585542"/>
                  </a:moveTo>
                  <a:lnTo>
                    <a:pt x="25" y="2585542"/>
                  </a:lnTo>
                  <a:lnTo>
                    <a:pt x="25" y="2711018"/>
                  </a:lnTo>
                  <a:lnTo>
                    <a:pt x="1526400" y="2711018"/>
                  </a:lnTo>
                  <a:lnTo>
                    <a:pt x="1526400" y="2585542"/>
                  </a:lnTo>
                  <a:close/>
                </a:path>
                <a:path w="2684779" h="4147820">
                  <a:moveTo>
                    <a:pt x="1548955" y="4022687"/>
                  </a:moveTo>
                  <a:lnTo>
                    <a:pt x="12" y="4022687"/>
                  </a:lnTo>
                  <a:lnTo>
                    <a:pt x="12" y="4147528"/>
                  </a:lnTo>
                  <a:lnTo>
                    <a:pt x="1548955" y="4147528"/>
                  </a:lnTo>
                  <a:lnTo>
                    <a:pt x="1548955" y="4022687"/>
                  </a:lnTo>
                  <a:close/>
                </a:path>
                <a:path w="2684779" h="4147820">
                  <a:moveTo>
                    <a:pt x="1591538" y="2442489"/>
                  </a:moveTo>
                  <a:lnTo>
                    <a:pt x="12" y="2442489"/>
                  </a:lnTo>
                  <a:lnTo>
                    <a:pt x="12" y="2567241"/>
                  </a:lnTo>
                  <a:lnTo>
                    <a:pt x="1591538" y="2567241"/>
                  </a:lnTo>
                  <a:lnTo>
                    <a:pt x="1591538" y="2442489"/>
                  </a:lnTo>
                  <a:close/>
                </a:path>
                <a:path w="2684779" h="4147820">
                  <a:moveTo>
                    <a:pt x="1595793" y="2298712"/>
                  </a:moveTo>
                  <a:lnTo>
                    <a:pt x="12" y="2298712"/>
                  </a:lnTo>
                  <a:lnTo>
                    <a:pt x="12" y="2423553"/>
                  </a:lnTo>
                  <a:lnTo>
                    <a:pt x="1595793" y="2423553"/>
                  </a:lnTo>
                  <a:lnTo>
                    <a:pt x="1595793" y="2298712"/>
                  </a:lnTo>
                  <a:close/>
                </a:path>
                <a:path w="2684779" h="4147820">
                  <a:moveTo>
                    <a:pt x="1606207" y="3735222"/>
                  </a:moveTo>
                  <a:lnTo>
                    <a:pt x="12" y="3735222"/>
                  </a:lnTo>
                  <a:lnTo>
                    <a:pt x="12" y="3860063"/>
                  </a:lnTo>
                  <a:lnTo>
                    <a:pt x="1606207" y="3860063"/>
                  </a:lnTo>
                  <a:lnTo>
                    <a:pt x="1606207" y="3735222"/>
                  </a:lnTo>
                  <a:close/>
                </a:path>
                <a:path w="2684779" h="4147820">
                  <a:moveTo>
                    <a:pt x="1623250" y="2155025"/>
                  </a:moveTo>
                  <a:lnTo>
                    <a:pt x="25" y="2155025"/>
                  </a:lnTo>
                  <a:lnTo>
                    <a:pt x="25" y="2279878"/>
                  </a:lnTo>
                  <a:lnTo>
                    <a:pt x="1623250" y="2279878"/>
                  </a:lnTo>
                  <a:lnTo>
                    <a:pt x="1623250" y="2155025"/>
                  </a:lnTo>
                  <a:close/>
                </a:path>
                <a:path w="2684779" h="4147820">
                  <a:moveTo>
                    <a:pt x="1643354" y="2011337"/>
                  </a:moveTo>
                  <a:lnTo>
                    <a:pt x="12" y="2011337"/>
                  </a:lnTo>
                  <a:lnTo>
                    <a:pt x="12" y="2136178"/>
                  </a:lnTo>
                  <a:lnTo>
                    <a:pt x="1643354" y="2136178"/>
                  </a:lnTo>
                  <a:lnTo>
                    <a:pt x="1643354" y="2011337"/>
                  </a:lnTo>
                  <a:close/>
                </a:path>
                <a:path w="2684779" h="4147820">
                  <a:moveTo>
                    <a:pt x="1672526" y="1867649"/>
                  </a:moveTo>
                  <a:lnTo>
                    <a:pt x="12" y="1867649"/>
                  </a:lnTo>
                  <a:lnTo>
                    <a:pt x="12" y="1992401"/>
                  </a:lnTo>
                  <a:lnTo>
                    <a:pt x="1672526" y="1992401"/>
                  </a:lnTo>
                  <a:lnTo>
                    <a:pt x="1672526" y="1867649"/>
                  </a:lnTo>
                  <a:close/>
                </a:path>
                <a:path w="2684779" h="4147820">
                  <a:moveTo>
                    <a:pt x="1693913" y="1723872"/>
                  </a:moveTo>
                  <a:lnTo>
                    <a:pt x="12" y="1723872"/>
                  </a:lnTo>
                  <a:lnTo>
                    <a:pt x="12" y="1848713"/>
                  </a:lnTo>
                  <a:lnTo>
                    <a:pt x="1693913" y="1848713"/>
                  </a:lnTo>
                  <a:lnTo>
                    <a:pt x="1693913" y="1723872"/>
                  </a:lnTo>
                  <a:close/>
                </a:path>
                <a:path w="2684779" h="4147820">
                  <a:moveTo>
                    <a:pt x="1698701" y="1580184"/>
                  </a:moveTo>
                  <a:lnTo>
                    <a:pt x="12" y="1580184"/>
                  </a:lnTo>
                  <a:lnTo>
                    <a:pt x="12" y="1705025"/>
                  </a:lnTo>
                  <a:lnTo>
                    <a:pt x="1698701" y="1705025"/>
                  </a:lnTo>
                  <a:lnTo>
                    <a:pt x="1698701" y="1580184"/>
                  </a:lnTo>
                  <a:close/>
                </a:path>
                <a:path w="2684779" h="4147820">
                  <a:moveTo>
                    <a:pt x="1957552" y="3160382"/>
                  </a:moveTo>
                  <a:lnTo>
                    <a:pt x="25" y="3160382"/>
                  </a:lnTo>
                  <a:lnTo>
                    <a:pt x="25" y="3285236"/>
                  </a:lnTo>
                  <a:lnTo>
                    <a:pt x="1957552" y="3285236"/>
                  </a:lnTo>
                  <a:lnTo>
                    <a:pt x="1957552" y="3160382"/>
                  </a:lnTo>
                  <a:close/>
                </a:path>
                <a:path w="2684779" h="4147820">
                  <a:moveTo>
                    <a:pt x="2090267" y="3304070"/>
                  </a:moveTo>
                  <a:lnTo>
                    <a:pt x="12" y="3304070"/>
                  </a:lnTo>
                  <a:lnTo>
                    <a:pt x="12" y="3428911"/>
                  </a:lnTo>
                  <a:lnTo>
                    <a:pt x="2090267" y="3428911"/>
                  </a:lnTo>
                  <a:lnTo>
                    <a:pt x="2090267" y="3304070"/>
                  </a:lnTo>
                  <a:close/>
                </a:path>
                <a:path w="2684779" h="4147820">
                  <a:moveTo>
                    <a:pt x="2361247" y="1292821"/>
                  </a:moveTo>
                  <a:lnTo>
                    <a:pt x="0" y="1292821"/>
                  </a:lnTo>
                  <a:lnTo>
                    <a:pt x="0" y="1417574"/>
                  </a:lnTo>
                  <a:lnTo>
                    <a:pt x="2361247" y="1417574"/>
                  </a:lnTo>
                  <a:lnTo>
                    <a:pt x="2361247" y="1292821"/>
                  </a:lnTo>
                  <a:close/>
                </a:path>
                <a:path w="2684779" h="4147820">
                  <a:moveTo>
                    <a:pt x="2376474" y="1149045"/>
                  </a:moveTo>
                  <a:lnTo>
                    <a:pt x="12" y="1149045"/>
                  </a:lnTo>
                  <a:lnTo>
                    <a:pt x="12" y="1273886"/>
                  </a:lnTo>
                  <a:lnTo>
                    <a:pt x="2376474" y="1273886"/>
                  </a:lnTo>
                  <a:lnTo>
                    <a:pt x="2376474" y="1149045"/>
                  </a:lnTo>
                  <a:close/>
                </a:path>
                <a:path w="2684779" h="4147820">
                  <a:moveTo>
                    <a:pt x="2396579" y="1005357"/>
                  </a:moveTo>
                  <a:lnTo>
                    <a:pt x="12" y="1005357"/>
                  </a:lnTo>
                  <a:lnTo>
                    <a:pt x="12" y="1130833"/>
                  </a:lnTo>
                  <a:lnTo>
                    <a:pt x="2396579" y="1130833"/>
                  </a:lnTo>
                  <a:lnTo>
                    <a:pt x="2396579" y="1005357"/>
                  </a:lnTo>
                  <a:close/>
                </a:path>
                <a:path w="2684779" h="4147820">
                  <a:moveTo>
                    <a:pt x="2399665" y="861669"/>
                  </a:moveTo>
                  <a:lnTo>
                    <a:pt x="25" y="861669"/>
                  </a:lnTo>
                  <a:lnTo>
                    <a:pt x="25" y="987056"/>
                  </a:lnTo>
                  <a:lnTo>
                    <a:pt x="2399665" y="987056"/>
                  </a:lnTo>
                  <a:lnTo>
                    <a:pt x="2399665" y="861669"/>
                  </a:lnTo>
                  <a:close/>
                </a:path>
                <a:path w="2684779" h="4147820">
                  <a:moveTo>
                    <a:pt x="2430742" y="718527"/>
                  </a:moveTo>
                  <a:lnTo>
                    <a:pt x="25" y="718527"/>
                  </a:lnTo>
                  <a:lnTo>
                    <a:pt x="25" y="843368"/>
                  </a:lnTo>
                  <a:lnTo>
                    <a:pt x="2430742" y="843368"/>
                  </a:lnTo>
                  <a:lnTo>
                    <a:pt x="2430742" y="718527"/>
                  </a:lnTo>
                  <a:close/>
                </a:path>
                <a:path w="2684779" h="4147820">
                  <a:moveTo>
                    <a:pt x="2440432" y="574840"/>
                  </a:moveTo>
                  <a:lnTo>
                    <a:pt x="25" y="574840"/>
                  </a:lnTo>
                  <a:lnTo>
                    <a:pt x="25" y="699681"/>
                  </a:lnTo>
                  <a:lnTo>
                    <a:pt x="2440432" y="699681"/>
                  </a:lnTo>
                  <a:lnTo>
                    <a:pt x="2440432" y="574840"/>
                  </a:lnTo>
                  <a:close/>
                </a:path>
                <a:path w="2684779" h="4147820">
                  <a:moveTo>
                    <a:pt x="2457462" y="431152"/>
                  </a:moveTo>
                  <a:lnTo>
                    <a:pt x="12" y="431152"/>
                  </a:lnTo>
                  <a:lnTo>
                    <a:pt x="12" y="555993"/>
                  </a:lnTo>
                  <a:lnTo>
                    <a:pt x="2457462" y="555993"/>
                  </a:lnTo>
                  <a:lnTo>
                    <a:pt x="2457462" y="431152"/>
                  </a:lnTo>
                  <a:close/>
                </a:path>
                <a:path w="2684779" h="4147820">
                  <a:moveTo>
                    <a:pt x="2617635" y="287375"/>
                  </a:moveTo>
                  <a:lnTo>
                    <a:pt x="0" y="287375"/>
                  </a:lnTo>
                  <a:lnTo>
                    <a:pt x="0" y="412216"/>
                  </a:lnTo>
                  <a:lnTo>
                    <a:pt x="2617635" y="412216"/>
                  </a:lnTo>
                  <a:lnTo>
                    <a:pt x="2617635" y="287375"/>
                  </a:lnTo>
                  <a:close/>
                </a:path>
                <a:path w="2684779" h="4147820">
                  <a:moveTo>
                    <a:pt x="2668828" y="143687"/>
                  </a:moveTo>
                  <a:lnTo>
                    <a:pt x="12" y="143687"/>
                  </a:lnTo>
                  <a:lnTo>
                    <a:pt x="12" y="268528"/>
                  </a:lnTo>
                  <a:lnTo>
                    <a:pt x="2668828" y="268528"/>
                  </a:lnTo>
                  <a:lnTo>
                    <a:pt x="2668828" y="143687"/>
                  </a:lnTo>
                  <a:close/>
                </a:path>
                <a:path w="2684779" h="4147820">
                  <a:moveTo>
                    <a:pt x="2684589" y="0"/>
                  </a:moveTo>
                  <a:lnTo>
                    <a:pt x="12" y="0"/>
                  </a:lnTo>
                  <a:lnTo>
                    <a:pt x="12" y="124841"/>
                  </a:lnTo>
                  <a:lnTo>
                    <a:pt x="2684589" y="124841"/>
                  </a:lnTo>
                  <a:lnTo>
                    <a:pt x="2684589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60695" y="6812960"/>
              <a:ext cx="2927985" cy="17780"/>
            </a:xfrm>
            <a:custGeom>
              <a:avLst/>
              <a:gdLst/>
              <a:ahLst/>
              <a:cxnLst/>
              <a:rect l="l" t="t" r="r" b="b"/>
              <a:pathLst>
                <a:path w="2927985" h="17779">
                  <a:moveTo>
                    <a:pt x="0" y="0"/>
                  </a:moveTo>
                  <a:lnTo>
                    <a:pt x="2927553" y="0"/>
                  </a:lnTo>
                </a:path>
                <a:path w="2927985" h="17779">
                  <a:moveTo>
                    <a:pt x="0" y="0"/>
                  </a:moveTo>
                  <a:lnTo>
                    <a:pt x="0" y="17665"/>
                  </a:lnTo>
                </a:path>
                <a:path w="2927985" h="17779">
                  <a:moveTo>
                    <a:pt x="324967" y="0"/>
                  </a:moveTo>
                  <a:lnTo>
                    <a:pt x="324967" y="17665"/>
                  </a:lnTo>
                </a:path>
                <a:path w="2927985" h="17779">
                  <a:moveTo>
                    <a:pt x="650760" y="0"/>
                  </a:moveTo>
                  <a:lnTo>
                    <a:pt x="650760" y="17665"/>
                  </a:lnTo>
                </a:path>
                <a:path w="2927985" h="17779">
                  <a:moveTo>
                    <a:pt x="975906" y="0"/>
                  </a:moveTo>
                  <a:lnTo>
                    <a:pt x="975906" y="17665"/>
                  </a:lnTo>
                </a:path>
                <a:path w="2927985" h="17779">
                  <a:moveTo>
                    <a:pt x="1301064" y="0"/>
                  </a:moveTo>
                  <a:lnTo>
                    <a:pt x="1301064" y="17665"/>
                  </a:lnTo>
                </a:path>
                <a:path w="2927985" h="17779">
                  <a:moveTo>
                    <a:pt x="1626311" y="0"/>
                  </a:moveTo>
                  <a:lnTo>
                    <a:pt x="1626311" y="17665"/>
                  </a:lnTo>
                </a:path>
                <a:path w="2927985" h="17779">
                  <a:moveTo>
                    <a:pt x="1951456" y="0"/>
                  </a:moveTo>
                  <a:lnTo>
                    <a:pt x="1951456" y="17665"/>
                  </a:lnTo>
                </a:path>
                <a:path w="2927985" h="17779">
                  <a:moveTo>
                    <a:pt x="2277249" y="0"/>
                  </a:moveTo>
                  <a:lnTo>
                    <a:pt x="2277249" y="17665"/>
                  </a:lnTo>
                </a:path>
                <a:path w="2927985" h="17779">
                  <a:moveTo>
                    <a:pt x="2602395" y="0"/>
                  </a:moveTo>
                  <a:lnTo>
                    <a:pt x="2602395" y="17665"/>
                  </a:lnTo>
                </a:path>
                <a:path w="2927985" h="17779">
                  <a:moveTo>
                    <a:pt x="2927553" y="0"/>
                  </a:moveTo>
                  <a:lnTo>
                    <a:pt x="2927553" y="17665"/>
                  </a:lnTo>
                </a:path>
              </a:pathLst>
            </a:custGeom>
            <a:ln w="381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0695" y="2646856"/>
              <a:ext cx="0" cy="4166235"/>
            </a:xfrm>
            <a:custGeom>
              <a:avLst/>
              <a:gdLst/>
              <a:ahLst/>
              <a:cxnLst/>
              <a:rect l="l" t="t" r="r" b="b"/>
              <a:pathLst>
                <a:path h="4166234">
                  <a:moveTo>
                    <a:pt x="0" y="0"/>
                  </a:moveTo>
                  <a:lnTo>
                    <a:pt x="0" y="4166108"/>
                  </a:lnTo>
                </a:path>
              </a:pathLst>
            </a:custGeom>
            <a:ln w="381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41397" y="2646856"/>
              <a:ext cx="19685" cy="4166235"/>
            </a:xfrm>
            <a:custGeom>
              <a:avLst/>
              <a:gdLst/>
              <a:ahLst/>
              <a:cxnLst/>
              <a:rect l="l" t="t" r="r" b="b"/>
              <a:pathLst>
                <a:path w="19684" h="4166234">
                  <a:moveTo>
                    <a:pt x="0" y="0"/>
                  </a:moveTo>
                  <a:lnTo>
                    <a:pt x="19291" y="0"/>
                  </a:lnTo>
                </a:path>
                <a:path w="19684" h="4166234">
                  <a:moveTo>
                    <a:pt x="0" y="143408"/>
                  </a:moveTo>
                  <a:lnTo>
                    <a:pt x="19291" y="143408"/>
                  </a:lnTo>
                </a:path>
                <a:path w="19684" h="4166234">
                  <a:moveTo>
                    <a:pt x="0" y="287096"/>
                  </a:moveTo>
                  <a:lnTo>
                    <a:pt x="19291" y="287096"/>
                  </a:lnTo>
                </a:path>
                <a:path w="19684" h="4166234">
                  <a:moveTo>
                    <a:pt x="0" y="430784"/>
                  </a:moveTo>
                  <a:lnTo>
                    <a:pt x="19291" y="430784"/>
                  </a:lnTo>
                </a:path>
                <a:path w="19684" h="4166234">
                  <a:moveTo>
                    <a:pt x="0" y="574471"/>
                  </a:moveTo>
                  <a:lnTo>
                    <a:pt x="19291" y="574471"/>
                  </a:lnTo>
                </a:path>
                <a:path w="19684" h="4166234">
                  <a:moveTo>
                    <a:pt x="0" y="718248"/>
                  </a:moveTo>
                  <a:lnTo>
                    <a:pt x="19291" y="718248"/>
                  </a:lnTo>
                </a:path>
                <a:path w="19684" h="4166234">
                  <a:moveTo>
                    <a:pt x="0" y="861936"/>
                  </a:moveTo>
                  <a:lnTo>
                    <a:pt x="19291" y="861936"/>
                  </a:lnTo>
                </a:path>
                <a:path w="19684" h="4166234">
                  <a:moveTo>
                    <a:pt x="0" y="1005624"/>
                  </a:moveTo>
                  <a:lnTo>
                    <a:pt x="19291" y="1005624"/>
                  </a:lnTo>
                </a:path>
                <a:path w="19684" h="4166234">
                  <a:moveTo>
                    <a:pt x="0" y="1149311"/>
                  </a:moveTo>
                  <a:lnTo>
                    <a:pt x="19291" y="1149311"/>
                  </a:lnTo>
                </a:path>
                <a:path w="19684" h="4166234">
                  <a:moveTo>
                    <a:pt x="0" y="1293088"/>
                  </a:moveTo>
                  <a:lnTo>
                    <a:pt x="19291" y="1293088"/>
                  </a:lnTo>
                </a:path>
                <a:path w="19684" h="4166234">
                  <a:moveTo>
                    <a:pt x="0" y="1436776"/>
                  </a:moveTo>
                  <a:lnTo>
                    <a:pt x="19291" y="1436776"/>
                  </a:lnTo>
                </a:path>
                <a:path w="19684" h="4166234">
                  <a:moveTo>
                    <a:pt x="0" y="1580464"/>
                  </a:moveTo>
                  <a:lnTo>
                    <a:pt x="19291" y="1580464"/>
                  </a:lnTo>
                </a:path>
                <a:path w="19684" h="4166234">
                  <a:moveTo>
                    <a:pt x="0" y="1724152"/>
                  </a:moveTo>
                  <a:lnTo>
                    <a:pt x="19291" y="1724152"/>
                  </a:lnTo>
                </a:path>
                <a:path w="19684" h="4166234">
                  <a:moveTo>
                    <a:pt x="0" y="1867293"/>
                  </a:moveTo>
                  <a:lnTo>
                    <a:pt x="19291" y="1867293"/>
                  </a:lnTo>
                </a:path>
                <a:path w="19684" h="4166234">
                  <a:moveTo>
                    <a:pt x="0" y="2010981"/>
                  </a:moveTo>
                  <a:lnTo>
                    <a:pt x="19291" y="2010981"/>
                  </a:lnTo>
                </a:path>
                <a:path w="19684" h="4166234">
                  <a:moveTo>
                    <a:pt x="0" y="2154758"/>
                  </a:moveTo>
                  <a:lnTo>
                    <a:pt x="19291" y="2154758"/>
                  </a:lnTo>
                </a:path>
                <a:path w="19684" h="4166234">
                  <a:moveTo>
                    <a:pt x="0" y="2298446"/>
                  </a:moveTo>
                  <a:lnTo>
                    <a:pt x="19291" y="2298446"/>
                  </a:lnTo>
                </a:path>
                <a:path w="19684" h="4166234">
                  <a:moveTo>
                    <a:pt x="0" y="2442133"/>
                  </a:moveTo>
                  <a:lnTo>
                    <a:pt x="19291" y="2442133"/>
                  </a:lnTo>
                </a:path>
                <a:path w="19684" h="4166234">
                  <a:moveTo>
                    <a:pt x="0" y="2585821"/>
                  </a:moveTo>
                  <a:lnTo>
                    <a:pt x="19291" y="2585821"/>
                  </a:lnTo>
                </a:path>
                <a:path w="19684" h="4166234">
                  <a:moveTo>
                    <a:pt x="0" y="2729598"/>
                  </a:moveTo>
                  <a:lnTo>
                    <a:pt x="19291" y="2729598"/>
                  </a:lnTo>
                </a:path>
                <a:path w="19684" h="4166234">
                  <a:moveTo>
                    <a:pt x="0" y="2873286"/>
                  </a:moveTo>
                  <a:lnTo>
                    <a:pt x="19291" y="2873286"/>
                  </a:lnTo>
                </a:path>
                <a:path w="19684" h="4166234">
                  <a:moveTo>
                    <a:pt x="0" y="3016973"/>
                  </a:moveTo>
                  <a:lnTo>
                    <a:pt x="19291" y="3016973"/>
                  </a:lnTo>
                </a:path>
                <a:path w="19684" h="4166234">
                  <a:moveTo>
                    <a:pt x="0" y="3160661"/>
                  </a:moveTo>
                  <a:lnTo>
                    <a:pt x="19291" y="3160661"/>
                  </a:lnTo>
                </a:path>
                <a:path w="19684" h="4166234">
                  <a:moveTo>
                    <a:pt x="0" y="3304438"/>
                  </a:moveTo>
                  <a:lnTo>
                    <a:pt x="19291" y="3304438"/>
                  </a:lnTo>
                </a:path>
                <a:path w="19684" h="4166234">
                  <a:moveTo>
                    <a:pt x="0" y="3448126"/>
                  </a:moveTo>
                  <a:lnTo>
                    <a:pt x="19291" y="3448126"/>
                  </a:lnTo>
                </a:path>
                <a:path w="19684" h="4166234">
                  <a:moveTo>
                    <a:pt x="0" y="3591179"/>
                  </a:moveTo>
                  <a:lnTo>
                    <a:pt x="19291" y="3591179"/>
                  </a:lnTo>
                </a:path>
                <a:path w="19684" h="4166234">
                  <a:moveTo>
                    <a:pt x="0" y="3734955"/>
                  </a:moveTo>
                  <a:lnTo>
                    <a:pt x="19291" y="3734955"/>
                  </a:lnTo>
                </a:path>
                <a:path w="19684" h="4166234">
                  <a:moveTo>
                    <a:pt x="0" y="3878643"/>
                  </a:moveTo>
                  <a:lnTo>
                    <a:pt x="19291" y="3878643"/>
                  </a:lnTo>
                </a:path>
                <a:path w="19684" h="4166234">
                  <a:moveTo>
                    <a:pt x="0" y="4022331"/>
                  </a:moveTo>
                  <a:lnTo>
                    <a:pt x="19291" y="4022331"/>
                  </a:lnTo>
                </a:path>
                <a:path w="19684" h="4166234">
                  <a:moveTo>
                    <a:pt x="0" y="4166108"/>
                  </a:moveTo>
                  <a:lnTo>
                    <a:pt x="19291" y="4166108"/>
                  </a:lnTo>
                </a:path>
              </a:pathLst>
            </a:custGeom>
            <a:ln w="381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63188" y="2669743"/>
            <a:ext cx="1320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41%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7968" y="2813738"/>
            <a:ext cx="13144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41%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96894" y="2957405"/>
            <a:ext cx="13144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36424" y="3100712"/>
            <a:ext cx="1320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38%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19034" y="3244489"/>
            <a:ext cx="1314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38%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09273" y="3388154"/>
            <a:ext cx="1320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78351" y="3532082"/>
            <a:ext cx="13144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75557" y="3675861"/>
            <a:ext cx="13144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55339" y="3819147"/>
            <a:ext cx="1320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40137" y="3962812"/>
            <a:ext cx="1314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36%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77582" y="4250516"/>
            <a:ext cx="13208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72609" y="4394183"/>
            <a:ext cx="13208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1310" y="4537491"/>
            <a:ext cx="1320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22139" y="4681268"/>
            <a:ext cx="1314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01945" y="4824933"/>
            <a:ext cx="1314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74756" y="4968949"/>
            <a:ext cx="13144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70397" y="5112617"/>
            <a:ext cx="13208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05177" y="5255925"/>
            <a:ext cx="1314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63890" y="5399590"/>
            <a:ext cx="1314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18395" y="5543367"/>
            <a:ext cx="1314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36327" y="5831071"/>
            <a:ext cx="13208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68962" y="5974360"/>
            <a:ext cx="1314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32%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81716" y="6261746"/>
            <a:ext cx="1314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85173" y="6405728"/>
            <a:ext cx="131445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1056" y="6549396"/>
            <a:ext cx="132080" cy="92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27554" y="6692704"/>
            <a:ext cx="1320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b="1" spc="-10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12067" y="6833396"/>
            <a:ext cx="9842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37599" y="6833396"/>
            <a:ext cx="9842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47255" y="6833396"/>
            <a:ext cx="12953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72507" y="6833396"/>
            <a:ext cx="12953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98039" y="6833396"/>
            <a:ext cx="12827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23290" y="6833396"/>
            <a:ext cx="12953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48598" y="6833396"/>
            <a:ext cx="12953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74017" y="6833396"/>
            <a:ext cx="12827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99325" y="6833396"/>
            <a:ext cx="12953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24576" y="6833396"/>
            <a:ext cx="12953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23419" y="2663473"/>
            <a:ext cx="59690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Carriet</a:t>
            </a:r>
            <a:endParaRPr sz="45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4673" y="2807377"/>
            <a:ext cx="104394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Chapélies</a:t>
            </a:r>
            <a:endParaRPr sz="45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17590" y="2951178"/>
            <a:ext cx="80010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Rivet</a:t>
            </a:r>
            <a:endParaRPr sz="45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3363" y="3094858"/>
            <a:ext cx="98425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Manoeuvre</a:t>
            </a:r>
            <a:endParaRPr sz="45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51495" y="3238659"/>
            <a:ext cx="56705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Cognac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Crouin</a:t>
            </a:r>
            <a:endParaRPr sz="45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04463" y="3381907"/>
            <a:ext cx="101346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Hauts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Sainte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Croix</a:t>
            </a:r>
            <a:endParaRPr sz="45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4477" y="3525812"/>
            <a:ext cx="74549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Génicart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endParaRPr sz="45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4030" y="3669491"/>
            <a:ext cx="112458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Renardières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Ozon</a:t>
            </a:r>
            <a:endParaRPr sz="45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5405" y="3813293"/>
            <a:ext cx="71310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Floirac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Jean-Jaurès</a:t>
            </a:r>
            <a:endParaRPr sz="45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40389" y="3956973"/>
            <a:ext cx="97790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Mont-de-Marsan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Peyrouat</a:t>
            </a:r>
            <a:endParaRPr sz="45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51441" y="4244271"/>
            <a:ext cx="106743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Couronne 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L'Etang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Moines</a:t>
            </a:r>
            <a:endParaRPr sz="45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43002" y="4387951"/>
            <a:ext cx="7759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Coutures</a:t>
            </a:r>
            <a:endParaRPr sz="45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19103" y="4531631"/>
            <a:ext cx="69850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Vigenal</a:t>
            </a:r>
            <a:endParaRPr sz="45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3436" y="4675432"/>
            <a:ext cx="109474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Saint-Pierre-du-Mont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Moustey</a:t>
            </a:r>
            <a:endParaRPr sz="45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10230" y="4818686"/>
            <a:ext cx="4076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45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0751" y="4962589"/>
            <a:ext cx="10934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Pontreau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Colline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Saint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André</a:t>
            </a:r>
            <a:endParaRPr sz="45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28018" y="5106391"/>
            <a:ext cx="78740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Saint-Michel</a:t>
            </a:r>
            <a:endParaRPr sz="45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5614" y="5250071"/>
            <a:ext cx="81343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45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60777" y="5393751"/>
            <a:ext cx="95885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L'Avenir</a:t>
            </a:r>
            <a:endParaRPr sz="45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4216" y="5537029"/>
            <a:ext cx="116776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Ville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Avant-Garde</a:t>
            </a:r>
            <a:endParaRPr sz="45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6415" y="5824711"/>
            <a:ext cx="103251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(estimé)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1281" y="5968513"/>
            <a:ext cx="86741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45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68899" y="6255465"/>
            <a:ext cx="54737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45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65761" y="6399368"/>
            <a:ext cx="85280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45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1855" y="6543170"/>
            <a:ext cx="104648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2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45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93457" y="6686849"/>
            <a:ext cx="62484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45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88178" y="4041382"/>
            <a:ext cx="11493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i="1" dirty="0">
                <a:solidFill>
                  <a:srgbClr val="231F20"/>
                </a:solidFill>
                <a:latin typeface="Roboto"/>
                <a:cs typeface="Roboto"/>
              </a:rPr>
              <a:t>..</a:t>
            </a:r>
            <a:r>
              <a:rPr sz="850" i="1" spc="5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endParaRPr sz="85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28947" y="2036125"/>
            <a:ext cx="4813935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l’abstention</a:t>
            </a:r>
            <a:r>
              <a:rPr sz="14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1200" b="1" spc="7" baseline="31250" dirty="0">
                <a:solidFill>
                  <a:srgbClr val="231F20"/>
                </a:solidFill>
                <a:latin typeface="Roboto"/>
                <a:cs typeface="Roboto"/>
              </a:rPr>
              <a:t>er</a:t>
            </a:r>
            <a:r>
              <a:rPr sz="1200" b="1" spc="240" baseline="312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tour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élections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présidentielles</a:t>
            </a:r>
            <a:endParaRPr sz="1400" dirty="0">
              <a:latin typeface="Roboto"/>
              <a:cs typeface="Roboto"/>
            </a:endParaRPr>
          </a:p>
          <a:p>
            <a:pPr marL="38100">
              <a:lnSpc>
                <a:spcPct val="100000"/>
              </a:lnSpc>
              <a:spcBef>
                <a:spcPts val="94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Ministère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l’Intérieur,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Avril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2022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title"/>
          </p:nvPr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5255" algn="ctr">
              <a:lnSpc>
                <a:spcPct val="100000"/>
              </a:lnSpc>
              <a:spcBef>
                <a:spcPts val="430"/>
              </a:spcBef>
            </a:pPr>
            <a:r>
              <a:rPr spc="-5" dirty="0"/>
              <a:t>Citoyenneté</a:t>
            </a:r>
            <a:r>
              <a:rPr spc="-2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vie</a:t>
            </a:r>
            <a:r>
              <a:rPr spc="-20" dirty="0"/>
              <a:t> </a:t>
            </a:r>
            <a:r>
              <a:rPr spc="-5" dirty="0"/>
              <a:t>quotidienne</a:t>
            </a:r>
          </a:p>
        </p:txBody>
      </p:sp>
      <p:sp>
        <p:nvSpPr>
          <p:cNvPr id="90" name="object 90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92" name="object 92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45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5300" y="373208"/>
            <a:ext cx="1000950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594225" algn="l"/>
                <a:tab pos="9983470" algn="l"/>
              </a:tabLst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La</a:t>
            </a:r>
            <a:r>
              <a:rPr sz="2800" b="1" spc="2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part</a:t>
            </a:r>
            <a:r>
              <a:rPr sz="2800" b="1" spc="2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des</a:t>
            </a:r>
            <a:r>
              <a:rPr sz="2800" b="1" spc="2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licenciés</a:t>
            </a:r>
            <a:r>
              <a:rPr sz="2800" b="1" spc="2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sportifs</a:t>
            </a:r>
            <a:r>
              <a:rPr sz="2800" b="1" spc="2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en</a:t>
            </a:r>
            <a:r>
              <a:rPr sz="2800" b="1" spc="2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r>
              <a:rPr sz="2800" b="1" spc="2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est-elle</a:t>
            </a:r>
            <a:r>
              <a:rPr sz="2800" b="1" spc="2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aussi</a:t>
            </a:r>
            <a:r>
              <a:rPr sz="2800" b="1" spc="2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importante </a:t>
            </a:r>
            <a:r>
              <a:rPr sz="2800" b="1" spc="-68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que</a:t>
            </a:r>
            <a:r>
              <a:rPr sz="2800" b="1" u="heavy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sur</a:t>
            </a:r>
            <a:r>
              <a:rPr sz="2800" b="1" u="heavy" spc="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le</a:t>
            </a:r>
            <a:r>
              <a:rPr sz="2800" b="1" u="heavy" spc="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reste</a:t>
            </a:r>
            <a:r>
              <a:rPr sz="2800" b="1" u="heavy" spc="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du</a:t>
            </a:r>
            <a:r>
              <a:rPr sz="2800" b="1" u="heavy" spc="5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10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territoire	</a:t>
            </a:r>
            <a:r>
              <a:rPr sz="2800" b="1" u="heavy" dirty="0">
                <a:solidFill>
                  <a:srgbClr val="005F73"/>
                </a:solidFill>
                <a:uFill>
                  <a:solidFill>
                    <a:srgbClr val="F48420"/>
                  </a:solidFill>
                </a:uFill>
                <a:latin typeface="Roboto"/>
                <a:cs typeface="Roboto"/>
              </a:rPr>
              <a:t>?	</a:t>
            </a:r>
            <a:endParaRPr sz="28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20798" y="2240528"/>
            <a:ext cx="2969260" cy="2896870"/>
            <a:chOff x="2220798" y="2240528"/>
            <a:chExt cx="2969260" cy="2896870"/>
          </a:xfrm>
        </p:grpSpPr>
        <p:sp>
          <p:nvSpPr>
            <p:cNvPr id="15" name="object 15"/>
            <p:cNvSpPr/>
            <p:nvPr/>
          </p:nvSpPr>
          <p:spPr>
            <a:xfrm>
              <a:off x="2243823" y="2250198"/>
              <a:ext cx="579755" cy="99695"/>
            </a:xfrm>
            <a:custGeom>
              <a:avLst/>
              <a:gdLst/>
              <a:ahLst/>
              <a:cxnLst/>
              <a:rect l="l" t="t" r="r" b="b"/>
              <a:pathLst>
                <a:path w="579755" h="99694">
                  <a:moveTo>
                    <a:pt x="579437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579437" y="99085"/>
                  </a:lnTo>
                  <a:lnTo>
                    <a:pt x="579437" y="0"/>
                  </a:lnTo>
                  <a:close/>
                </a:path>
              </a:pathLst>
            </a:custGeom>
            <a:solidFill>
              <a:srgbClr val="FFB5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43835" y="2349284"/>
              <a:ext cx="551815" cy="99695"/>
            </a:xfrm>
            <a:custGeom>
              <a:avLst/>
              <a:gdLst/>
              <a:ahLst/>
              <a:cxnLst/>
              <a:rect l="l" t="t" r="r" b="b"/>
              <a:pathLst>
                <a:path w="551814" h="99694">
                  <a:moveTo>
                    <a:pt x="551726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551726" y="99085"/>
                  </a:lnTo>
                  <a:lnTo>
                    <a:pt x="551726" y="0"/>
                  </a:lnTo>
                  <a:close/>
                </a:path>
              </a:pathLst>
            </a:custGeom>
            <a:solidFill>
              <a:srgbClr val="B8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3823" y="2448369"/>
              <a:ext cx="1694180" cy="98425"/>
            </a:xfrm>
            <a:custGeom>
              <a:avLst/>
              <a:gdLst/>
              <a:ahLst/>
              <a:cxnLst/>
              <a:rect l="l" t="t" r="r" b="b"/>
              <a:pathLst>
                <a:path w="1694179" h="98425">
                  <a:moveTo>
                    <a:pt x="1693646" y="0"/>
                  </a:moveTo>
                  <a:lnTo>
                    <a:pt x="0" y="0"/>
                  </a:lnTo>
                  <a:lnTo>
                    <a:pt x="0" y="98323"/>
                  </a:lnTo>
                  <a:lnTo>
                    <a:pt x="1693646" y="98323"/>
                  </a:lnTo>
                  <a:lnTo>
                    <a:pt x="1693646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3835" y="2660345"/>
              <a:ext cx="1390015" cy="99695"/>
            </a:xfrm>
            <a:custGeom>
              <a:avLst/>
              <a:gdLst/>
              <a:ahLst/>
              <a:cxnLst/>
              <a:rect l="l" t="t" r="r" b="b"/>
              <a:pathLst>
                <a:path w="1390014" h="99694">
                  <a:moveTo>
                    <a:pt x="1389748" y="0"/>
                  </a:moveTo>
                  <a:lnTo>
                    <a:pt x="0" y="0"/>
                  </a:lnTo>
                  <a:lnTo>
                    <a:pt x="0" y="99199"/>
                  </a:lnTo>
                  <a:lnTo>
                    <a:pt x="1389748" y="99199"/>
                  </a:lnTo>
                  <a:lnTo>
                    <a:pt x="1389748" y="0"/>
                  </a:lnTo>
                  <a:close/>
                </a:path>
              </a:pathLst>
            </a:custGeom>
            <a:solidFill>
              <a:srgbClr val="FFB5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3823" y="2759544"/>
              <a:ext cx="1377950" cy="99695"/>
            </a:xfrm>
            <a:custGeom>
              <a:avLst/>
              <a:gdLst/>
              <a:ahLst/>
              <a:cxnLst/>
              <a:rect l="l" t="t" r="r" b="b"/>
              <a:pathLst>
                <a:path w="1377950" h="99694">
                  <a:moveTo>
                    <a:pt x="1377365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1377365" y="99085"/>
                  </a:lnTo>
                  <a:lnTo>
                    <a:pt x="1377365" y="0"/>
                  </a:lnTo>
                  <a:close/>
                </a:path>
              </a:pathLst>
            </a:custGeom>
            <a:solidFill>
              <a:srgbClr val="B8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3835" y="2858643"/>
              <a:ext cx="2611120" cy="99695"/>
            </a:xfrm>
            <a:custGeom>
              <a:avLst/>
              <a:gdLst/>
              <a:ahLst/>
              <a:cxnLst/>
              <a:rect l="l" t="t" r="r" b="b"/>
              <a:pathLst>
                <a:path w="2611120" h="99694">
                  <a:moveTo>
                    <a:pt x="2611081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2611081" y="99085"/>
                  </a:lnTo>
                  <a:lnTo>
                    <a:pt x="2611081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3835" y="2546705"/>
              <a:ext cx="1525270" cy="99695"/>
            </a:xfrm>
            <a:custGeom>
              <a:avLst/>
              <a:gdLst/>
              <a:ahLst/>
              <a:cxnLst/>
              <a:rect l="l" t="t" r="r" b="b"/>
              <a:pathLst>
                <a:path w="1525270" h="99694">
                  <a:moveTo>
                    <a:pt x="1525231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1525231" y="99085"/>
                  </a:lnTo>
                  <a:lnTo>
                    <a:pt x="1525231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43835" y="3071380"/>
              <a:ext cx="1360170" cy="99060"/>
            </a:xfrm>
            <a:custGeom>
              <a:avLst/>
              <a:gdLst/>
              <a:ahLst/>
              <a:cxnLst/>
              <a:rect l="l" t="t" r="r" b="b"/>
              <a:pathLst>
                <a:path w="1360170" h="99060">
                  <a:moveTo>
                    <a:pt x="1359865" y="0"/>
                  </a:moveTo>
                  <a:lnTo>
                    <a:pt x="0" y="0"/>
                  </a:lnTo>
                  <a:lnTo>
                    <a:pt x="0" y="98437"/>
                  </a:lnTo>
                  <a:lnTo>
                    <a:pt x="1359865" y="98437"/>
                  </a:lnTo>
                  <a:lnTo>
                    <a:pt x="1359865" y="0"/>
                  </a:lnTo>
                  <a:close/>
                </a:path>
              </a:pathLst>
            </a:custGeom>
            <a:solidFill>
              <a:srgbClr val="FFB5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43835" y="3169818"/>
              <a:ext cx="1348105" cy="99695"/>
            </a:xfrm>
            <a:custGeom>
              <a:avLst/>
              <a:gdLst/>
              <a:ahLst/>
              <a:cxnLst/>
              <a:rect l="l" t="t" r="r" b="b"/>
              <a:pathLst>
                <a:path w="1348104" h="99695">
                  <a:moveTo>
                    <a:pt x="1347482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1347482" y="99085"/>
                  </a:lnTo>
                  <a:lnTo>
                    <a:pt x="1347482" y="0"/>
                  </a:lnTo>
                  <a:close/>
                </a:path>
              </a:pathLst>
            </a:custGeom>
            <a:solidFill>
              <a:srgbClr val="B8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43835" y="3268903"/>
              <a:ext cx="2579370" cy="99695"/>
            </a:xfrm>
            <a:custGeom>
              <a:avLst/>
              <a:gdLst/>
              <a:ahLst/>
              <a:cxnLst/>
              <a:rect l="l" t="t" r="r" b="b"/>
              <a:pathLst>
                <a:path w="2579370" h="99695">
                  <a:moveTo>
                    <a:pt x="2578925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2578925" y="99085"/>
                  </a:lnTo>
                  <a:lnTo>
                    <a:pt x="2578925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43823" y="2957728"/>
              <a:ext cx="2571750" cy="509905"/>
            </a:xfrm>
            <a:custGeom>
              <a:avLst/>
              <a:gdLst/>
              <a:ahLst/>
              <a:cxnLst/>
              <a:rect l="l" t="t" r="r" b="b"/>
              <a:pathLst>
                <a:path w="2571750" h="509904">
                  <a:moveTo>
                    <a:pt x="2536672" y="410260"/>
                  </a:moveTo>
                  <a:lnTo>
                    <a:pt x="0" y="410260"/>
                  </a:lnTo>
                  <a:lnTo>
                    <a:pt x="0" y="509358"/>
                  </a:lnTo>
                  <a:lnTo>
                    <a:pt x="2536672" y="509358"/>
                  </a:lnTo>
                  <a:lnTo>
                    <a:pt x="2536672" y="410260"/>
                  </a:lnTo>
                  <a:close/>
                </a:path>
                <a:path w="2571750" h="509904">
                  <a:moveTo>
                    <a:pt x="2571661" y="0"/>
                  </a:moveTo>
                  <a:lnTo>
                    <a:pt x="12" y="0"/>
                  </a:lnTo>
                  <a:lnTo>
                    <a:pt x="12" y="98323"/>
                  </a:lnTo>
                  <a:lnTo>
                    <a:pt x="2571661" y="98323"/>
                  </a:lnTo>
                  <a:lnTo>
                    <a:pt x="2571661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43835" y="3891902"/>
              <a:ext cx="410209" cy="99695"/>
            </a:xfrm>
            <a:custGeom>
              <a:avLst/>
              <a:gdLst/>
              <a:ahLst/>
              <a:cxnLst/>
              <a:rect l="l" t="t" r="r" b="b"/>
              <a:pathLst>
                <a:path w="410210" h="99695">
                  <a:moveTo>
                    <a:pt x="409613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409613" y="99085"/>
                  </a:lnTo>
                  <a:lnTo>
                    <a:pt x="409613" y="0"/>
                  </a:lnTo>
                  <a:close/>
                </a:path>
              </a:pathLst>
            </a:custGeom>
            <a:solidFill>
              <a:srgbClr val="FFB5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43835" y="3990987"/>
              <a:ext cx="443230" cy="99695"/>
            </a:xfrm>
            <a:custGeom>
              <a:avLst/>
              <a:gdLst/>
              <a:ahLst/>
              <a:cxnLst/>
              <a:rect l="l" t="t" r="r" b="b"/>
              <a:pathLst>
                <a:path w="443230" h="99695">
                  <a:moveTo>
                    <a:pt x="443179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443179" y="99085"/>
                  </a:lnTo>
                  <a:lnTo>
                    <a:pt x="443179" y="0"/>
                  </a:lnTo>
                  <a:close/>
                </a:path>
              </a:pathLst>
            </a:custGeom>
            <a:solidFill>
              <a:srgbClr val="B8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3835" y="4090085"/>
              <a:ext cx="1314450" cy="99060"/>
            </a:xfrm>
            <a:custGeom>
              <a:avLst/>
              <a:gdLst/>
              <a:ahLst/>
              <a:cxnLst/>
              <a:rect l="l" t="t" r="r" b="b"/>
              <a:pathLst>
                <a:path w="1314450" h="99060">
                  <a:moveTo>
                    <a:pt x="1313903" y="0"/>
                  </a:moveTo>
                  <a:lnTo>
                    <a:pt x="0" y="0"/>
                  </a:lnTo>
                  <a:lnTo>
                    <a:pt x="0" y="98437"/>
                  </a:lnTo>
                  <a:lnTo>
                    <a:pt x="1313903" y="98437"/>
                  </a:lnTo>
                  <a:lnTo>
                    <a:pt x="1313903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3835" y="4302163"/>
              <a:ext cx="1271905" cy="99695"/>
            </a:xfrm>
            <a:custGeom>
              <a:avLst/>
              <a:gdLst/>
              <a:ahLst/>
              <a:cxnLst/>
              <a:rect l="l" t="t" r="r" b="b"/>
              <a:pathLst>
                <a:path w="1271904" h="99695">
                  <a:moveTo>
                    <a:pt x="1271638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1271638" y="99085"/>
                  </a:lnTo>
                  <a:lnTo>
                    <a:pt x="1271638" y="0"/>
                  </a:lnTo>
                  <a:close/>
                </a:path>
              </a:pathLst>
            </a:custGeom>
            <a:solidFill>
              <a:srgbClr val="FFB5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43835" y="4401261"/>
              <a:ext cx="1261110" cy="99695"/>
            </a:xfrm>
            <a:custGeom>
              <a:avLst/>
              <a:gdLst/>
              <a:ahLst/>
              <a:cxnLst/>
              <a:rect l="l" t="t" r="r" b="b"/>
              <a:pathLst>
                <a:path w="1261110" h="99695">
                  <a:moveTo>
                    <a:pt x="1260779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1260779" y="99085"/>
                  </a:lnTo>
                  <a:lnTo>
                    <a:pt x="1260779" y="0"/>
                  </a:lnTo>
                  <a:close/>
                </a:path>
              </a:pathLst>
            </a:custGeom>
            <a:solidFill>
              <a:srgbClr val="B8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3835" y="4500346"/>
              <a:ext cx="2414905" cy="99695"/>
            </a:xfrm>
            <a:custGeom>
              <a:avLst/>
              <a:gdLst/>
              <a:ahLst/>
              <a:cxnLst/>
              <a:rect l="l" t="t" r="r" b="b"/>
              <a:pathLst>
                <a:path w="2414904" h="99695">
                  <a:moveTo>
                    <a:pt x="2414320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2414320" y="99085"/>
                  </a:lnTo>
                  <a:lnTo>
                    <a:pt x="2414320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43823" y="4188523"/>
              <a:ext cx="1254125" cy="99695"/>
            </a:xfrm>
            <a:custGeom>
              <a:avLst/>
              <a:gdLst/>
              <a:ahLst/>
              <a:cxnLst/>
              <a:rect l="l" t="t" r="r" b="b"/>
              <a:pathLst>
                <a:path w="1254125" h="99695">
                  <a:moveTo>
                    <a:pt x="1253502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1253502" y="99085"/>
                  </a:lnTo>
                  <a:lnTo>
                    <a:pt x="1253502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43835" y="4713185"/>
              <a:ext cx="1205865" cy="98425"/>
            </a:xfrm>
            <a:custGeom>
              <a:avLst/>
              <a:gdLst/>
              <a:ahLst/>
              <a:cxnLst/>
              <a:rect l="l" t="t" r="r" b="b"/>
              <a:pathLst>
                <a:path w="1205864" h="98425">
                  <a:moveTo>
                    <a:pt x="1205369" y="0"/>
                  </a:moveTo>
                  <a:lnTo>
                    <a:pt x="0" y="0"/>
                  </a:lnTo>
                  <a:lnTo>
                    <a:pt x="0" y="98323"/>
                  </a:lnTo>
                  <a:lnTo>
                    <a:pt x="1205369" y="98323"/>
                  </a:lnTo>
                  <a:lnTo>
                    <a:pt x="1205369" y="0"/>
                  </a:lnTo>
                  <a:close/>
                </a:path>
              </a:pathLst>
            </a:custGeom>
            <a:solidFill>
              <a:srgbClr val="FFB5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43835" y="4811522"/>
              <a:ext cx="1199515" cy="99695"/>
            </a:xfrm>
            <a:custGeom>
              <a:avLst/>
              <a:gdLst/>
              <a:ahLst/>
              <a:cxnLst/>
              <a:rect l="l" t="t" r="r" b="b"/>
              <a:pathLst>
                <a:path w="1199514" h="99695">
                  <a:moveTo>
                    <a:pt x="1199502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1199502" y="99085"/>
                  </a:lnTo>
                  <a:lnTo>
                    <a:pt x="1199502" y="0"/>
                  </a:lnTo>
                  <a:close/>
                </a:path>
              </a:pathLst>
            </a:custGeom>
            <a:solidFill>
              <a:srgbClr val="B8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43835" y="4910607"/>
              <a:ext cx="2331720" cy="99695"/>
            </a:xfrm>
            <a:custGeom>
              <a:avLst/>
              <a:gdLst/>
              <a:ahLst/>
              <a:cxnLst/>
              <a:rect l="l" t="t" r="r" b="b"/>
              <a:pathLst>
                <a:path w="2331720" h="99695">
                  <a:moveTo>
                    <a:pt x="2331199" y="0"/>
                  </a:moveTo>
                  <a:lnTo>
                    <a:pt x="0" y="0"/>
                  </a:lnTo>
                  <a:lnTo>
                    <a:pt x="0" y="99085"/>
                  </a:lnTo>
                  <a:lnTo>
                    <a:pt x="2331199" y="99085"/>
                  </a:lnTo>
                  <a:lnTo>
                    <a:pt x="2331199" y="0"/>
                  </a:lnTo>
                  <a:close/>
                </a:path>
              </a:pathLst>
            </a:custGeom>
            <a:solidFill>
              <a:srgbClr val="A3B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43823" y="4599431"/>
              <a:ext cx="2378710" cy="509905"/>
            </a:xfrm>
            <a:custGeom>
              <a:avLst/>
              <a:gdLst/>
              <a:ahLst/>
              <a:cxnLst/>
              <a:rect l="l" t="t" r="r" b="b"/>
              <a:pathLst>
                <a:path w="2378710" h="509904">
                  <a:moveTo>
                    <a:pt x="2294813" y="410260"/>
                  </a:moveTo>
                  <a:lnTo>
                    <a:pt x="0" y="410260"/>
                  </a:lnTo>
                  <a:lnTo>
                    <a:pt x="0" y="509346"/>
                  </a:lnTo>
                  <a:lnTo>
                    <a:pt x="2294813" y="509346"/>
                  </a:lnTo>
                  <a:lnTo>
                    <a:pt x="2294813" y="410260"/>
                  </a:lnTo>
                  <a:close/>
                </a:path>
                <a:path w="2378710" h="509904">
                  <a:moveTo>
                    <a:pt x="2378583" y="0"/>
                  </a:moveTo>
                  <a:lnTo>
                    <a:pt x="12" y="0"/>
                  </a:lnTo>
                  <a:lnTo>
                    <a:pt x="12" y="98437"/>
                  </a:lnTo>
                  <a:lnTo>
                    <a:pt x="2378583" y="98437"/>
                  </a:lnTo>
                  <a:lnTo>
                    <a:pt x="2378583" y="0"/>
                  </a:lnTo>
                  <a:close/>
                </a:path>
              </a:pathLst>
            </a:custGeom>
            <a:solidFill>
              <a:srgbClr val="486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43832" y="5115958"/>
              <a:ext cx="2943860" cy="21590"/>
            </a:xfrm>
            <a:custGeom>
              <a:avLst/>
              <a:gdLst/>
              <a:ahLst/>
              <a:cxnLst/>
              <a:rect l="l" t="t" r="r" b="b"/>
              <a:pathLst>
                <a:path w="2943860" h="21589">
                  <a:moveTo>
                    <a:pt x="0" y="0"/>
                  </a:moveTo>
                  <a:lnTo>
                    <a:pt x="2943453" y="0"/>
                  </a:lnTo>
                </a:path>
                <a:path w="2943860" h="21589">
                  <a:moveTo>
                    <a:pt x="0" y="0"/>
                  </a:moveTo>
                  <a:lnTo>
                    <a:pt x="0" y="21183"/>
                  </a:lnTo>
                </a:path>
                <a:path w="2943860" h="21589">
                  <a:moveTo>
                    <a:pt x="490562" y="0"/>
                  </a:moveTo>
                  <a:lnTo>
                    <a:pt x="490562" y="21183"/>
                  </a:lnTo>
                </a:path>
                <a:path w="2943860" h="21589">
                  <a:moveTo>
                    <a:pt x="980897" y="0"/>
                  </a:moveTo>
                  <a:lnTo>
                    <a:pt x="980897" y="21183"/>
                  </a:lnTo>
                </a:path>
                <a:path w="2943860" h="21589">
                  <a:moveTo>
                    <a:pt x="1472107" y="0"/>
                  </a:moveTo>
                  <a:lnTo>
                    <a:pt x="1472107" y="21183"/>
                  </a:lnTo>
                </a:path>
                <a:path w="2943860" h="21589">
                  <a:moveTo>
                    <a:pt x="1962442" y="0"/>
                  </a:moveTo>
                  <a:lnTo>
                    <a:pt x="1962442" y="21183"/>
                  </a:lnTo>
                </a:path>
                <a:path w="2943860" h="21589">
                  <a:moveTo>
                    <a:pt x="2452890" y="0"/>
                  </a:moveTo>
                  <a:lnTo>
                    <a:pt x="2452890" y="21183"/>
                  </a:lnTo>
                </a:path>
                <a:path w="2943860" h="21589">
                  <a:moveTo>
                    <a:pt x="2943453" y="0"/>
                  </a:moveTo>
                  <a:lnTo>
                    <a:pt x="2943453" y="21183"/>
                  </a:lnTo>
                </a:path>
              </a:pathLst>
            </a:custGeom>
            <a:ln w="4559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43832" y="2242808"/>
              <a:ext cx="0" cy="2873375"/>
            </a:xfrm>
            <a:custGeom>
              <a:avLst/>
              <a:gdLst/>
              <a:ahLst/>
              <a:cxnLst/>
              <a:rect l="l" t="t" r="r" b="b"/>
              <a:pathLst>
                <a:path h="2873375">
                  <a:moveTo>
                    <a:pt x="0" y="0"/>
                  </a:moveTo>
                  <a:lnTo>
                    <a:pt x="0" y="2873146"/>
                  </a:lnTo>
                </a:path>
              </a:pathLst>
            </a:custGeom>
            <a:ln w="4559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20798" y="2242808"/>
              <a:ext cx="23495" cy="2873375"/>
            </a:xfrm>
            <a:custGeom>
              <a:avLst/>
              <a:gdLst/>
              <a:ahLst/>
              <a:cxnLst/>
              <a:rect l="l" t="t" r="r" b="b"/>
              <a:pathLst>
                <a:path w="23494" h="2873375">
                  <a:moveTo>
                    <a:pt x="0" y="0"/>
                  </a:moveTo>
                  <a:lnTo>
                    <a:pt x="23037" y="0"/>
                  </a:lnTo>
                </a:path>
                <a:path w="23494" h="2873375">
                  <a:moveTo>
                    <a:pt x="0" y="410260"/>
                  </a:moveTo>
                  <a:lnTo>
                    <a:pt x="23037" y="410260"/>
                  </a:lnTo>
                </a:path>
                <a:path w="23494" h="2873375">
                  <a:moveTo>
                    <a:pt x="0" y="820521"/>
                  </a:moveTo>
                  <a:lnTo>
                    <a:pt x="23037" y="820521"/>
                  </a:lnTo>
                </a:path>
                <a:path w="23494" h="2873375">
                  <a:moveTo>
                    <a:pt x="0" y="1231557"/>
                  </a:moveTo>
                  <a:lnTo>
                    <a:pt x="23037" y="1231557"/>
                  </a:lnTo>
                </a:path>
                <a:path w="23494" h="2873375">
                  <a:moveTo>
                    <a:pt x="0" y="1641817"/>
                  </a:moveTo>
                  <a:lnTo>
                    <a:pt x="23037" y="1641817"/>
                  </a:lnTo>
                </a:path>
                <a:path w="23494" h="2873375">
                  <a:moveTo>
                    <a:pt x="0" y="2052078"/>
                  </a:moveTo>
                  <a:lnTo>
                    <a:pt x="23037" y="2052078"/>
                  </a:lnTo>
                </a:path>
                <a:path w="23494" h="2873375">
                  <a:moveTo>
                    <a:pt x="0" y="2462339"/>
                  </a:moveTo>
                  <a:lnTo>
                    <a:pt x="23037" y="2462339"/>
                  </a:lnTo>
                </a:path>
                <a:path w="23494" h="2873375">
                  <a:moveTo>
                    <a:pt x="0" y="2873146"/>
                  </a:moveTo>
                  <a:lnTo>
                    <a:pt x="23037" y="2873146"/>
                  </a:lnTo>
                </a:path>
              </a:pathLst>
            </a:custGeom>
            <a:ln w="4559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677685" y="3885853"/>
            <a:ext cx="113664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19490" y="2225585"/>
            <a:ext cx="142240" cy="2235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7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45320" y="2635719"/>
            <a:ext cx="165735" cy="2235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7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15632" y="3045872"/>
            <a:ext cx="165100" cy="22415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27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11041" y="3984463"/>
            <a:ext cx="11430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67492" y="4688511"/>
            <a:ext cx="159385" cy="2235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7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12%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61663" y="2441791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79573" y="2852260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47539" y="3262662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81887" y="4083868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82749" y="4494337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99851" y="4904739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93589" y="2540706"/>
            <a:ext cx="15367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840570" y="2951108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05119" y="3361778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21976" y="4149528"/>
            <a:ext cx="170815" cy="3517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13%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29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13%</a:t>
            </a:r>
            <a:endParaRPr sz="500">
              <a:latin typeface="Roboto"/>
              <a:cs typeface="Roboto"/>
            </a:endParaRPr>
          </a:p>
          <a:p>
            <a:pPr marL="19050">
              <a:lnSpc>
                <a:spcPct val="100000"/>
              </a:lnSpc>
              <a:spcBef>
                <a:spcPts val="18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13%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46648" y="4592797"/>
            <a:ext cx="15240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63530" y="5003756"/>
            <a:ext cx="15240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5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188438" y="5143014"/>
            <a:ext cx="60325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02920" algn="l"/>
              </a:tabLst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	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50980" y="5143014"/>
            <a:ext cx="63944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02920" algn="l"/>
              </a:tabLst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32420" y="5143014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22972" y="5143014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13726" y="5143014"/>
            <a:ext cx="149225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88807" y="2341409"/>
            <a:ext cx="901700" cy="200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(21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372)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14423" y="2751890"/>
            <a:ext cx="1075690" cy="200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148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603)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01673" y="3161995"/>
            <a:ext cx="690880" cy="2006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169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975)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98401" y="3983429"/>
            <a:ext cx="991869" cy="200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marL="1270" algn="ctr">
              <a:lnSpc>
                <a:spcPct val="100000"/>
              </a:lnSpc>
              <a:spcBef>
                <a:spcPts val="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(409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995)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23884" y="4393548"/>
            <a:ext cx="116522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6555" marR="5080" indent="-364490">
              <a:lnSpc>
                <a:spcPct val="104200"/>
              </a:lnSpc>
              <a:spcBef>
                <a:spcPts val="95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Hors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France métropolitaine :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(11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021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831)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11075" y="4804030"/>
            <a:ext cx="781050" cy="2006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(11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431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826)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103018" y="197797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42646" y="0"/>
                </a:moveTo>
                <a:lnTo>
                  <a:pt x="0" y="0"/>
                </a:lnTo>
                <a:lnTo>
                  <a:pt x="0" y="42646"/>
                </a:lnTo>
                <a:lnTo>
                  <a:pt x="42646" y="42646"/>
                </a:lnTo>
                <a:lnTo>
                  <a:pt x="42646" y="0"/>
                </a:lnTo>
                <a:close/>
              </a:path>
            </a:pathLst>
          </a:custGeom>
          <a:solidFill>
            <a:srgbClr val="FFB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66718" y="197797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42646" y="0"/>
                </a:moveTo>
                <a:lnTo>
                  <a:pt x="0" y="0"/>
                </a:lnTo>
                <a:lnTo>
                  <a:pt x="0" y="42646"/>
                </a:lnTo>
                <a:lnTo>
                  <a:pt x="42646" y="42646"/>
                </a:lnTo>
                <a:lnTo>
                  <a:pt x="42646" y="0"/>
                </a:lnTo>
                <a:close/>
              </a:path>
            </a:pathLst>
          </a:custGeom>
          <a:solidFill>
            <a:srgbClr val="B86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152469" y="1910128"/>
            <a:ext cx="1322705" cy="258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95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licenciées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Femmes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2013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licenciés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Hommes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2013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16492" y="1910128"/>
            <a:ext cx="1319530" cy="258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95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licenciées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Femmes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2019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licenciés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Hommes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2019</a:t>
            </a:r>
            <a:endParaRPr sz="6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47300" y="1458940"/>
            <a:ext cx="4483100" cy="56007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Évolution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licenciés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sportifs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sexe</a:t>
            </a:r>
            <a:endParaRPr sz="1400">
              <a:latin typeface="Roboto"/>
              <a:cs typeface="Roboto"/>
            </a:endParaRPr>
          </a:p>
          <a:p>
            <a:pPr marL="17145">
              <a:lnSpc>
                <a:spcPct val="100000"/>
              </a:lnSpc>
              <a:spcBef>
                <a:spcPts val="7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Recensement des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licences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et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clubs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sportifs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/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Injep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Meos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2019-2020</a:t>
            </a:r>
            <a:endParaRPr sz="1000">
              <a:latin typeface="Roboto"/>
              <a:cs typeface="Roboto"/>
            </a:endParaRPr>
          </a:p>
          <a:p>
            <a:pPr marL="371475">
              <a:lnSpc>
                <a:spcPct val="100000"/>
              </a:lnSpc>
              <a:spcBef>
                <a:spcPts val="415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103018" y="209422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42646" y="0"/>
                </a:moveTo>
                <a:lnTo>
                  <a:pt x="0" y="0"/>
                </a:lnTo>
                <a:lnTo>
                  <a:pt x="0" y="42646"/>
                </a:lnTo>
                <a:lnTo>
                  <a:pt x="42646" y="42646"/>
                </a:lnTo>
                <a:lnTo>
                  <a:pt x="42646" y="0"/>
                </a:lnTo>
                <a:close/>
              </a:path>
            </a:pathLst>
          </a:custGeom>
          <a:solidFill>
            <a:srgbClr val="A3B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66718" y="209422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42646" y="0"/>
                </a:moveTo>
                <a:lnTo>
                  <a:pt x="0" y="0"/>
                </a:lnTo>
                <a:lnTo>
                  <a:pt x="0" y="42646"/>
                </a:lnTo>
                <a:lnTo>
                  <a:pt x="42646" y="42646"/>
                </a:lnTo>
                <a:lnTo>
                  <a:pt x="42646" y="0"/>
                </a:lnTo>
                <a:close/>
              </a:path>
            </a:pathLst>
          </a:custGeom>
          <a:solidFill>
            <a:srgbClr val="48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81042" y="1993624"/>
            <a:ext cx="80073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(Nombre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licenciés)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441299" y="1363191"/>
            <a:ext cx="4860925" cy="5797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60"/>
              </a:spcBef>
            </a:pP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Licenciés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sportifs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</a:t>
            </a:r>
            <a:r>
              <a:rPr sz="14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les principales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fédérations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sportives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Recensement des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licences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et clubs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sportifs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/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Injep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Meos 2019-2020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601069" y="2758941"/>
            <a:ext cx="3606165" cy="3002915"/>
            <a:chOff x="6601069" y="2758941"/>
            <a:chExt cx="3606165" cy="3002915"/>
          </a:xfrm>
        </p:grpSpPr>
        <p:sp>
          <p:nvSpPr>
            <p:cNvPr id="79" name="object 79"/>
            <p:cNvSpPr/>
            <p:nvPr/>
          </p:nvSpPr>
          <p:spPr>
            <a:xfrm>
              <a:off x="6624536" y="2767024"/>
              <a:ext cx="143510" cy="242570"/>
            </a:xfrm>
            <a:custGeom>
              <a:avLst/>
              <a:gdLst/>
              <a:ahLst/>
              <a:cxnLst/>
              <a:rect l="l" t="t" r="r" b="b"/>
              <a:pathLst>
                <a:path w="143509" h="242569">
                  <a:moveTo>
                    <a:pt x="84226" y="165862"/>
                  </a:moveTo>
                  <a:lnTo>
                    <a:pt x="25" y="165862"/>
                  </a:lnTo>
                  <a:lnTo>
                    <a:pt x="25" y="242430"/>
                  </a:lnTo>
                  <a:lnTo>
                    <a:pt x="84226" y="242430"/>
                  </a:lnTo>
                  <a:lnTo>
                    <a:pt x="84226" y="165862"/>
                  </a:lnTo>
                  <a:close/>
                </a:path>
                <a:path w="143509" h="242569">
                  <a:moveTo>
                    <a:pt x="142938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142938" y="77330"/>
                  </a:lnTo>
                  <a:lnTo>
                    <a:pt x="142938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24561" y="2844355"/>
              <a:ext cx="223520" cy="76835"/>
            </a:xfrm>
            <a:custGeom>
              <a:avLst/>
              <a:gdLst/>
              <a:ahLst/>
              <a:cxnLst/>
              <a:rect l="l" t="t" r="r" b="b"/>
              <a:pathLst>
                <a:path w="223520" h="76835">
                  <a:moveTo>
                    <a:pt x="223240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223240" y="76555"/>
                  </a:lnTo>
                  <a:lnTo>
                    <a:pt x="223240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24561" y="3097847"/>
              <a:ext cx="453390" cy="77470"/>
            </a:xfrm>
            <a:custGeom>
              <a:avLst/>
              <a:gdLst/>
              <a:ahLst/>
              <a:cxnLst/>
              <a:rect l="l" t="t" r="r" b="b"/>
              <a:pathLst>
                <a:path w="453390" h="77469">
                  <a:moveTo>
                    <a:pt x="452907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452907" y="77330"/>
                  </a:lnTo>
                  <a:lnTo>
                    <a:pt x="452907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24561" y="3009442"/>
              <a:ext cx="132080" cy="77470"/>
            </a:xfrm>
            <a:custGeom>
              <a:avLst/>
              <a:gdLst/>
              <a:ahLst/>
              <a:cxnLst/>
              <a:rect l="l" t="t" r="r" b="b"/>
              <a:pathLst>
                <a:path w="132079" h="77469">
                  <a:moveTo>
                    <a:pt x="131724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131724" y="77330"/>
                  </a:lnTo>
                  <a:lnTo>
                    <a:pt x="131724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624548" y="3263696"/>
              <a:ext cx="159385" cy="76835"/>
            </a:xfrm>
            <a:custGeom>
              <a:avLst/>
              <a:gdLst/>
              <a:ahLst/>
              <a:cxnLst/>
              <a:rect l="l" t="t" r="r" b="b"/>
              <a:pathLst>
                <a:path w="159384" h="76835">
                  <a:moveTo>
                    <a:pt x="159321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159321" y="76555"/>
                  </a:lnTo>
                  <a:lnTo>
                    <a:pt x="159321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24561" y="3175177"/>
              <a:ext cx="405130" cy="76835"/>
            </a:xfrm>
            <a:custGeom>
              <a:avLst/>
              <a:gdLst/>
              <a:ahLst/>
              <a:cxnLst/>
              <a:rect l="l" t="t" r="r" b="b"/>
              <a:pathLst>
                <a:path w="405129" h="76835">
                  <a:moveTo>
                    <a:pt x="404609" y="0"/>
                  </a:moveTo>
                  <a:lnTo>
                    <a:pt x="0" y="0"/>
                  </a:lnTo>
                  <a:lnTo>
                    <a:pt x="0" y="76669"/>
                  </a:lnTo>
                  <a:lnTo>
                    <a:pt x="404609" y="76669"/>
                  </a:lnTo>
                  <a:lnTo>
                    <a:pt x="404609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24561" y="3428784"/>
              <a:ext cx="36830" cy="77470"/>
            </a:xfrm>
            <a:custGeom>
              <a:avLst/>
              <a:gdLst/>
              <a:ahLst/>
              <a:cxnLst/>
              <a:rect l="l" t="t" r="r" b="b"/>
              <a:pathLst>
                <a:path w="36829" h="77470">
                  <a:moveTo>
                    <a:pt x="36563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36563" y="77330"/>
                  </a:lnTo>
                  <a:lnTo>
                    <a:pt x="36563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624548" y="3340265"/>
              <a:ext cx="41275" cy="77470"/>
            </a:xfrm>
            <a:custGeom>
              <a:avLst/>
              <a:gdLst/>
              <a:ahLst/>
              <a:cxnLst/>
              <a:rect l="l" t="t" r="r" b="b"/>
              <a:pathLst>
                <a:path w="41275" h="77470">
                  <a:moveTo>
                    <a:pt x="41109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41109" y="77330"/>
                  </a:lnTo>
                  <a:lnTo>
                    <a:pt x="41109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624561" y="3594519"/>
              <a:ext cx="198120" cy="77470"/>
            </a:xfrm>
            <a:custGeom>
              <a:avLst/>
              <a:gdLst/>
              <a:ahLst/>
              <a:cxnLst/>
              <a:rect l="l" t="t" r="r" b="b"/>
              <a:pathLst>
                <a:path w="198120" h="77470">
                  <a:moveTo>
                    <a:pt x="197980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197980" y="77330"/>
                  </a:lnTo>
                  <a:lnTo>
                    <a:pt x="197980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24561" y="3506114"/>
              <a:ext cx="73025" cy="77470"/>
            </a:xfrm>
            <a:custGeom>
              <a:avLst/>
              <a:gdLst/>
              <a:ahLst/>
              <a:cxnLst/>
              <a:rect l="l" t="t" r="r" b="b"/>
              <a:pathLst>
                <a:path w="73025" h="77470">
                  <a:moveTo>
                    <a:pt x="73012" y="0"/>
                  </a:moveTo>
                  <a:lnTo>
                    <a:pt x="0" y="0"/>
                  </a:lnTo>
                  <a:lnTo>
                    <a:pt x="0" y="77215"/>
                  </a:lnTo>
                  <a:lnTo>
                    <a:pt x="73012" y="77215"/>
                  </a:lnTo>
                  <a:lnTo>
                    <a:pt x="73012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24561" y="3760381"/>
              <a:ext cx="3115945" cy="76835"/>
            </a:xfrm>
            <a:custGeom>
              <a:avLst/>
              <a:gdLst/>
              <a:ahLst/>
              <a:cxnLst/>
              <a:rect l="l" t="t" r="r" b="b"/>
              <a:pathLst>
                <a:path w="3115945" h="76835">
                  <a:moveTo>
                    <a:pt x="3115335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3115335" y="76555"/>
                  </a:lnTo>
                  <a:lnTo>
                    <a:pt x="3115335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624561" y="3671862"/>
              <a:ext cx="483234" cy="76835"/>
            </a:xfrm>
            <a:custGeom>
              <a:avLst/>
              <a:gdLst/>
              <a:ahLst/>
              <a:cxnLst/>
              <a:rect l="l" t="t" r="r" b="b"/>
              <a:pathLst>
                <a:path w="483234" h="76835">
                  <a:moveTo>
                    <a:pt x="482714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482714" y="76555"/>
                  </a:lnTo>
                  <a:lnTo>
                    <a:pt x="482714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624548" y="3925341"/>
              <a:ext cx="92710" cy="77470"/>
            </a:xfrm>
            <a:custGeom>
              <a:avLst/>
              <a:gdLst/>
              <a:ahLst/>
              <a:cxnLst/>
              <a:rect l="l" t="t" r="r" b="b"/>
              <a:pathLst>
                <a:path w="92709" h="77470">
                  <a:moveTo>
                    <a:pt x="92405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92405" y="77330"/>
                  </a:lnTo>
                  <a:lnTo>
                    <a:pt x="92405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624561" y="3836936"/>
              <a:ext cx="1481455" cy="77470"/>
            </a:xfrm>
            <a:custGeom>
              <a:avLst/>
              <a:gdLst/>
              <a:ahLst/>
              <a:cxnLst/>
              <a:rect l="l" t="t" r="r" b="b"/>
              <a:pathLst>
                <a:path w="1481454" h="77470">
                  <a:moveTo>
                    <a:pt x="1481162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1481162" y="77330"/>
                  </a:lnTo>
                  <a:lnTo>
                    <a:pt x="1481162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624561" y="4091203"/>
              <a:ext cx="182880" cy="76835"/>
            </a:xfrm>
            <a:custGeom>
              <a:avLst/>
              <a:gdLst/>
              <a:ahLst/>
              <a:cxnLst/>
              <a:rect l="l" t="t" r="r" b="b"/>
              <a:pathLst>
                <a:path w="182879" h="76835">
                  <a:moveTo>
                    <a:pt x="182359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182359" y="76555"/>
                  </a:lnTo>
                  <a:lnTo>
                    <a:pt x="182359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624561" y="4002684"/>
              <a:ext cx="386080" cy="76835"/>
            </a:xfrm>
            <a:custGeom>
              <a:avLst/>
              <a:gdLst/>
              <a:ahLst/>
              <a:cxnLst/>
              <a:rect l="l" t="t" r="r" b="b"/>
              <a:pathLst>
                <a:path w="386079" h="76835">
                  <a:moveTo>
                    <a:pt x="385991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385991" y="76555"/>
                  </a:lnTo>
                  <a:lnTo>
                    <a:pt x="385991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624561" y="4256163"/>
              <a:ext cx="409575" cy="77470"/>
            </a:xfrm>
            <a:custGeom>
              <a:avLst/>
              <a:gdLst/>
              <a:ahLst/>
              <a:cxnLst/>
              <a:rect l="l" t="t" r="r" b="b"/>
              <a:pathLst>
                <a:path w="409575" h="77470">
                  <a:moveTo>
                    <a:pt x="409041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409041" y="77330"/>
                  </a:lnTo>
                  <a:lnTo>
                    <a:pt x="409041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624561" y="4167758"/>
              <a:ext cx="197485" cy="77470"/>
            </a:xfrm>
            <a:custGeom>
              <a:avLst/>
              <a:gdLst/>
              <a:ahLst/>
              <a:cxnLst/>
              <a:rect l="l" t="t" r="r" b="b"/>
              <a:pathLst>
                <a:path w="197484" h="77470">
                  <a:moveTo>
                    <a:pt x="197205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197205" y="77330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624561" y="4422025"/>
              <a:ext cx="412115" cy="77470"/>
            </a:xfrm>
            <a:custGeom>
              <a:avLst/>
              <a:gdLst/>
              <a:ahLst/>
              <a:cxnLst/>
              <a:rect l="l" t="t" r="r" b="b"/>
              <a:pathLst>
                <a:path w="412115" h="77470">
                  <a:moveTo>
                    <a:pt x="412026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412026" y="77330"/>
                  </a:lnTo>
                  <a:lnTo>
                    <a:pt x="412026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624548" y="4333506"/>
              <a:ext cx="424180" cy="77470"/>
            </a:xfrm>
            <a:custGeom>
              <a:avLst/>
              <a:gdLst/>
              <a:ahLst/>
              <a:cxnLst/>
              <a:rect l="l" t="t" r="r" b="b"/>
              <a:pathLst>
                <a:path w="424179" h="77470">
                  <a:moveTo>
                    <a:pt x="424002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424002" y="77330"/>
                  </a:lnTo>
                  <a:lnTo>
                    <a:pt x="424002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624561" y="4587760"/>
              <a:ext cx="254000" cy="76835"/>
            </a:xfrm>
            <a:custGeom>
              <a:avLst/>
              <a:gdLst/>
              <a:ahLst/>
              <a:cxnLst/>
              <a:rect l="l" t="t" r="r" b="b"/>
              <a:pathLst>
                <a:path w="254000" h="76835">
                  <a:moveTo>
                    <a:pt x="253707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253707" y="76555"/>
                  </a:lnTo>
                  <a:lnTo>
                    <a:pt x="253707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24561" y="4499355"/>
              <a:ext cx="391160" cy="76835"/>
            </a:xfrm>
            <a:custGeom>
              <a:avLst/>
              <a:gdLst/>
              <a:ahLst/>
              <a:cxnLst/>
              <a:rect l="l" t="t" r="r" b="b"/>
              <a:pathLst>
                <a:path w="391159" h="76835">
                  <a:moveTo>
                    <a:pt x="390537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390537" y="76555"/>
                  </a:lnTo>
                  <a:lnTo>
                    <a:pt x="390537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24561" y="4752848"/>
              <a:ext cx="327025" cy="77470"/>
            </a:xfrm>
            <a:custGeom>
              <a:avLst/>
              <a:gdLst/>
              <a:ahLst/>
              <a:cxnLst/>
              <a:rect l="l" t="t" r="r" b="b"/>
              <a:pathLst>
                <a:path w="327025" h="77470">
                  <a:moveTo>
                    <a:pt x="326605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326605" y="77330"/>
                  </a:lnTo>
                  <a:lnTo>
                    <a:pt x="326605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624561" y="4664329"/>
              <a:ext cx="218440" cy="77470"/>
            </a:xfrm>
            <a:custGeom>
              <a:avLst/>
              <a:gdLst/>
              <a:ahLst/>
              <a:cxnLst/>
              <a:rect l="l" t="t" r="r" b="b"/>
              <a:pathLst>
                <a:path w="218440" h="77470">
                  <a:moveTo>
                    <a:pt x="218033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218033" y="77330"/>
                  </a:lnTo>
                  <a:lnTo>
                    <a:pt x="218033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624561" y="4918583"/>
              <a:ext cx="301625" cy="76835"/>
            </a:xfrm>
            <a:custGeom>
              <a:avLst/>
              <a:gdLst/>
              <a:ahLst/>
              <a:cxnLst/>
              <a:rect l="l" t="t" r="r" b="b"/>
              <a:pathLst>
                <a:path w="301625" h="76835">
                  <a:moveTo>
                    <a:pt x="301244" y="0"/>
                  </a:moveTo>
                  <a:lnTo>
                    <a:pt x="0" y="0"/>
                  </a:lnTo>
                  <a:lnTo>
                    <a:pt x="0" y="76669"/>
                  </a:lnTo>
                  <a:lnTo>
                    <a:pt x="301244" y="76669"/>
                  </a:lnTo>
                  <a:lnTo>
                    <a:pt x="301244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624561" y="4830178"/>
              <a:ext cx="259715" cy="76835"/>
            </a:xfrm>
            <a:custGeom>
              <a:avLst/>
              <a:gdLst/>
              <a:ahLst/>
              <a:cxnLst/>
              <a:rect l="l" t="t" r="r" b="b"/>
              <a:pathLst>
                <a:path w="259715" h="76835">
                  <a:moveTo>
                    <a:pt x="259689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259689" y="76555"/>
                  </a:lnTo>
                  <a:lnTo>
                    <a:pt x="259689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624561" y="5083670"/>
              <a:ext cx="553085" cy="77470"/>
            </a:xfrm>
            <a:custGeom>
              <a:avLst/>
              <a:gdLst/>
              <a:ahLst/>
              <a:cxnLst/>
              <a:rect l="l" t="t" r="r" b="b"/>
              <a:pathLst>
                <a:path w="553084" h="77470">
                  <a:moveTo>
                    <a:pt x="552627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552627" y="77330"/>
                  </a:lnTo>
                  <a:lnTo>
                    <a:pt x="552627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624548" y="4995252"/>
              <a:ext cx="495934" cy="77470"/>
            </a:xfrm>
            <a:custGeom>
              <a:avLst/>
              <a:gdLst/>
              <a:ahLst/>
              <a:cxnLst/>
              <a:rect l="l" t="t" r="r" b="b"/>
              <a:pathLst>
                <a:path w="495934" h="77470">
                  <a:moveTo>
                    <a:pt x="495350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495350" y="77330"/>
                  </a:lnTo>
                  <a:lnTo>
                    <a:pt x="495350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624561" y="5249519"/>
              <a:ext cx="129539" cy="77470"/>
            </a:xfrm>
            <a:custGeom>
              <a:avLst/>
              <a:gdLst/>
              <a:ahLst/>
              <a:cxnLst/>
              <a:rect l="l" t="t" r="r" b="b"/>
              <a:pathLst>
                <a:path w="129540" h="77470">
                  <a:moveTo>
                    <a:pt x="129514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129514" y="77330"/>
                  </a:lnTo>
                  <a:lnTo>
                    <a:pt x="129514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624561" y="5161000"/>
              <a:ext cx="702310" cy="77470"/>
            </a:xfrm>
            <a:custGeom>
              <a:avLst/>
              <a:gdLst/>
              <a:ahLst/>
              <a:cxnLst/>
              <a:rect l="l" t="t" r="r" b="b"/>
              <a:pathLst>
                <a:path w="702309" h="77470">
                  <a:moveTo>
                    <a:pt x="701967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701967" y="77330"/>
                  </a:lnTo>
                  <a:lnTo>
                    <a:pt x="701967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624561" y="5415267"/>
              <a:ext cx="74930" cy="76835"/>
            </a:xfrm>
            <a:custGeom>
              <a:avLst/>
              <a:gdLst/>
              <a:ahLst/>
              <a:cxnLst/>
              <a:rect l="l" t="t" r="r" b="b"/>
              <a:pathLst>
                <a:path w="74929" h="76835">
                  <a:moveTo>
                    <a:pt x="74561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74561" y="76555"/>
                  </a:lnTo>
                  <a:lnTo>
                    <a:pt x="74561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624561" y="5326849"/>
              <a:ext cx="124460" cy="76835"/>
            </a:xfrm>
            <a:custGeom>
              <a:avLst/>
              <a:gdLst/>
              <a:ahLst/>
              <a:cxnLst/>
              <a:rect l="l" t="t" r="r" b="b"/>
              <a:pathLst>
                <a:path w="124459" h="76835">
                  <a:moveTo>
                    <a:pt x="124307" y="0"/>
                  </a:moveTo>
                  <a:lnTo>
                    <a:pt x="0" y="0"/>
                  </a:lnTo>
                  <a:lnTo>
                    <a:pt x="0" y="76555"/>
                  </a:lnTo>
                  <a:lnTo>
                    <a:pt x="124307" y="76555"/>
                  </a:lnTo>
                  <a:lnTo>
                    <a:pt x="124307" y="0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624561" y="5580341"/>
              <a:ext cx="2028189" cy="77470"/>
            </a:xfrm>
            <a:custGeom>
              <a:avLst/>
              <a:gdLst/>
              <a:ahLst/>
              <a:cxnLst/>
              <a:rect l="l" t="t" r="r" b="b"/>
              <a:pathLst>
                <a:path w="2028190" h="77470">
                  <a:moveTo>
                    <a:pt x="2027580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2027580" y="77330"/>
                  </a:lnTo>
                  <a:lnTo>
                    <a:pt x="2027580" y="0"/>
                  </a:lnTo>
                  <a:close/>
                </a:path>
              </a:pathLst>
            </a:custGeom>
            <a:solidFill>
              <a:srgbClr val="F5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624548" y="5491822"/>
              <a:ext cx="2760345" cy="242570"/>
            </a:xfrm>
            <a:custGeom>
              <a:avLst/>
              <a:gdLst/>
              <a:ahLst/>
              <a:cxnLst/>
              <a:rect l="l" t="t" r="r" b="b"/>
              <a:pathLst>
                <a:path w="2760345" h="242570">
                  <a:moveTo>
                    <a:pt x="155562" y="0"/>
                  </a:moveTo>
                  <a:lnTo>
                    <a:pt x="0" y="0"/>
                  </a:lnTo>
                  <a:lnTo>
                    <a:pt x="0" y="77330"/>
                  </a:lnTo>
                  <a:lnTo>
                    <a:pt x="155562" y="77330"/>
                  </a:lnTo>
                  <a:lnTo>
                    <a:pt x="155562" y="0"/>
                  </a:lnTo>
                  <a:close/>
                </a:path>
                <a:path w="2760345" h="242570">
                  <a:moveTo>
                    <a:pt x="2759926" y="165849"/>
                  </a:moveTo>
                  <a:lnTo>
                    <a:pt x="0" y="165849"/>
                  </a:lnTo>
                  <a:lnTo>
                    <a:pt x="0" y="242404"/>
                  </a:lnTo>
                  <a:lnTo>
                    <a:pt x="2759926" y="242404"/>
                  </a:lnTo>
                  <a:lnTo>
                    <a:pt x="2759926" y="165849"/>
                  </a:lnTo>
                  <a:close/>
                </a:path>
              </a:pathLst>
            </a:custGeom>
            <a:solidFill>
              <a:srgbClr val="7A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24558" y="5740214"/>
              <a:ext cx="3580129" cy="22225"/>
            </a:xfrm>
            <a:custGeom>
              <a:avLst/>
              <a:gdLst/>
              <a:ahLst/>
              <a:cxnLst/>
              <a:rect l="l" t="t" r="r" b="b"/>
              <a:pathLst>
                <a:path w="3580129" h="22225">
                  <a:moveTo>
                    <a:pt x="0" y="0"/>
                  </a:moveTo>
                  <a:lnTo>
                    <a:pt x="3580104" y="0"/>
                  </a:lnTo>
                </a:path>
                <a:path w="3580129" h="22225">
                  <a:moveTo>
                    <a:pt x="0" y="0"/>
                  </a:moveTo>
                  <a:lnTo>
                    <a:pt x="0" y="21602"/>
                  </a:lnTo>
                </a:path>
                <a:path w="3580129" h="22225">
                  <a:moveTo>
                    <a:pt x="447713" y="0"/>
                  </a:moveTo>
                  <a:lnTo>
                    <a:pt x="447713" y="21602"/>
                  </a:lnTo>
                </a:path>
                <a:path w="3580129" h="22225">
                  <a:moveTo>
                    <a:pt x="895299" y="0"/>
                  </a:moveTo>
                  <a:lnTo>
                    <a:pt x="895299" y="21602"/>
                  </a:lnTo>
                </a:path>
                <a:path w="3580129" h="22225">
                  <a:moveTo>
                    <a:pt x="1342898" y="0"/>
                  </a:moveTo>
                  <a:lnTo>
                    <a:pt x="1342898" y="21602"/>
                  </a:lnTo>
                </a:path>
                <a:path w="3580129" h="22225">
                  <a:moveTo>
                    <a:pt x="1790382" y="0"/>
                  </a:moveTo>
                  <a:lnTo>
                    <a:pt x="1790382" y="21602"/>
                  </a:lnTo>
                </a:path>
                <a:path w="3580129" h="22225">
                  <a:moveTo>
                    <a:pt x="2237206" y="0"/>
                  </a:moveTo>
                  <a:lnTo>
                    <a:pt x="2237206" y="21602"/>
                  </a:lnTo>
                </a:path>
                <a:path w="3580129" h="22225">
                  <a:moveTo>
                    <a:pt x="2684792" y="0"/>
                  </a:moveTo>
                  <a:lnTo>
                    <a:pt x="2684792" y="21602"/>
                  </a:lnTo>
                </a:path>
                <a:path w="3580129" h="22225">
                  <a:moveTo>
                    <a:pt x="3132391" y="0"/>
                  </a:moveTo>
                  <a:lnTo>
                    <a:pt x="3132391" y="21602"/>
                  </a:lnTo>
                </a:path>
                <a:path w="3580129" h="22225">
                  <a:moveTo>
                    <a:pt x="3580104" y="0"/>
                  </a:moveTo>
                  <a:lnTo>
                    <a:pt x="3580104" y="21602"/>
                  </a:lnTo>
                </a:path>
              </a:pathLst>
            </a:custGeom>
            <a:ln w="4648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624558" y="2761265"/>
              <a:ext cx="0" cy="2979420"/>
            </a:xfrm>
            <a:custGeom>
              <a:avLst/>
              <a:gdLst/>
              <a:ahLst/>
              <a:cxnLst/>
              <a:rect l="l" t="t" r="r" b="b"/>
              <a:pathLst>
                <a:path h="2979420">
                  <a:moveTo>
                    <a:pt x="0" y="0"/>
                  </a:moveTo>
                  <a:lnTo>
                    <a:pt x="0" y="2978950"/>
                  </a:lnTo>
                </a:path>
              </a:pathLst>
            </a:custGeom>
            <a:ln w="4648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601069" y="2761265"/>
              <a:ext cx="23495" cy="2979420"/>
            </a:xfrm>
            <a:custGeom>
              <a:avLst/>
              <a:gdLst/>
              <a:ahLst/>
              <a:cxnLst/>
              <a:rect l="l" t="t" r="r" b="b"/>
              <a:pathLst>
                <a:path w="23495" h="2979420">
                  <a:moveTo>
                    <a:pt x="0" y="0"/>
                  </a:moveTo>
                  <a:lnTo>
                    <a:pt x="23482" y="0"/>
                  </a:lnTo>
                </a:path>
                <a:path w="23495" h="2979420">
                  <a:moveTo>
                    <a:pt x="0" y="165633"/>
                  </a:moveTo>
                  <a:lnTo>
                    <a:pt x="23482" y="165633"/>
                  </a:lnTo>
                </a:path>
                <a:path w="23495" h="2979420">
                  <a:moveTo>
                    <a:pt x="0" y="330708"/>
                  </a:moveTo>
                  <a:lnTo>
                    <a:pt x="23482" y="330708"/>
                  </a:lnTo>
                </a:path>
                <a:path w="23495" h="2979420">
                  <a:moveTo>
                    <a:pt x="0" y="496455"/>
                  </a:moveTo>
                  <a:lnTo>
                    <a:pt x="23482" y="496455"/>
                  </a:lnTo>
                </a:path>
                <a:path w="23495" h="2979420">
                  <a:moveTo>
                    <a:pt x="0" y="662305"/>
                  </a:moveTo>
                  <a:lnTo>
                    <a:pt x="23482" y="662305"/>
                  </a:lnTo>
                </a:path>
                <a:path w="23495" h="2979420">
                  <a:moveTo>
                    <a:pt x="0" y="827278"/>
                  </a:moveTo>
                  <a:lnTo>
                    <a:pt x="23482" y="827278"/>
                  </a:lnTo>
                </a:path>
                <a:path w="23495" h="2979420">
                  <a:moveTo>
                    <a:pt x="0" y="993127"/>
                  </a:moveTo>
                  <a:lnTo>
                    <a:pt x="23482" y="993127"/>
                  </a:lnTo>
                </a:path>
                <a:path w="23495" h="2979420">
                  <a:moveTo>
                    <a:pt x="0" y="1158214"/>
                  </a:moveTo>
                  <a:lnTo>
                    <a:pt x="23482" y="1158214"/>
                  </a:lnTo>
                </a:path>
                <a:path w="23495" h="2979420">
                  <a:moveTo>
                    <a:pt x="0" y="1323949"/>
                  </a:moveTo>
                  <a:lnTo>
                    <a:pt x="23482" y="1323949"/>
                  </a:lnTo>
                </a:path>
                <a:path w="23495" h="2979420">
                  <a:moveTo>
                    <a:pt x="0" y="1489697"/>
                  </a:moveTo>
                  <a:lnTo>
                    <a:pt x="23482" y="1489697"/>
                  </a:lnTo>
                </a:path>
                <a:path w="23495" h="2979420">
                  <a:moveTo>
                    <a:pt x="0" y="1654771"/>
                  </a:moveTo>
                  <a:lnTo>
                    <a:pt x="23482" y="1654771"/>
                  </a:lnTo>
                </a:path>
                <a:path w="23495" h="2979420">
                  <a:moveTo>
                    <a:pt x="0" y="1820633"/>
                  </a:moveTo>
                  <a:lnTo>
                    <a:pt x="23482" y="1820633"/>
                  </a:lnTo>
                </a:path>
                <a:path w="23495" h="2979420">
                  <a:moveTo>
                    <a:pt x="0" y="1985594"/>
                  </a:moveTo>
                  <a:lnTo>
                    <a:pt x="23482" y="1985594"/>
                  </a:lnTo>
                </a:path>
                <a:path w="23495" h="2979420">
                  <a:moveTo>
                    <a:pt x="0" y="2151456"/>
                  </a:moveTo>
                  <a:lnTo>
                    <a:pt x="23482" y="2151456"/>
                  </a:lnTo>
                </a:path>
                <a:path w="23495" h="2979420">
                  <a:moveTo>
                    <a:pt x="0" y="2317191"/>
                  </a:moveTo>
                  <a:lnTo>
                    <a:pt x="23482" y="2317191"/>
                  </a:lnTo>
                </a:path>
                <a:path w="23495" h="2979420">
                  <a:moveTo>
                    <a:pt x="0" y="2482278"/>
                  </a:moveTo>
                  <a:lnTo>
                    <a:pt x="23482" y="2482278"/>
                  </a:lnTo>
                </a:path>
                <a:path w="23495" h="2979420">
                  <a:moveTo>
                    <a:pt x="0" y="2648013"/>
                  </a:moveTo>
                  <a:lnTo>
                    <a:pt x="23482" y="2648013"/>
                  </a:lnTo>
                </a:path>
                <a:path w="23495" h="2979420">
                  <a:moveTo>
                    <a:pt x="0" y="2813100"/>
                  </a:moveTo>
                  <a:lnTo>
                    <a:pt x="23482" y="2813100"/>
                  </a:lnTo>
                </a:path>
                <a:path w="23495" h="2979420">
                  <a:moveTo>
                    <a:pt x="0" y="2978950"/>
                  </a:moveTo>
                  <a:lnTo>
                    <a:pt x="23482" y="2978950"/>
                  </a:lnTo>
                </a:path>
              </a:pathLst>
            </a:custGeom>
            <a:ln w="4648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6792669" y="2745020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733950" y="2910918"/>
            <a:ext cx="123189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102440" y="3076064"/>
            <a:ext cx="123189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847399" y="3573005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765413" y="3738150"/>
            <a:ext cx="16573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35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742370" y="3904049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976139" y="4731282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4%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951432" y="4897179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3%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724311" y="5393368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677336" y="5559267"/>
            <a:ext cx="16510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872989" y="2822405"/>
            <a:ext cx="123189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781811" y="2987541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054357" y="3153440"/>
            <a:ext cx="123189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691075" y="3241962"/>
            <a:ext cx="24066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0175">
              <a:lnSpc>
                <a:spcPts val="635"/>
              </a:lnSpc>
              <a:spcBef>
                <a:spcPts val="135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ts val="635"/>
              </a:lnSpc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686530" y="3407107"/>
            <a:ext cx="158750" cy="1924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635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  <a:p>
            <a:pPr marL="48895">
              <a:lnSpc>
                <a:spcPts val="635"/>
              </a:lnSpc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132243" y="3649629"/>
            <a:ext cx="123189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131246" y="3815527"/>
            <a:ext cx="16573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035745" y="3980672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4%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832331" y="4069195"/>
            <a:ext cx="137160" cy="1924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635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2%</a:t>
            </a:r>
            <a:endParaRPr sz="550">
              <a:latin typeface="Roboto"/>
              <a:cs typeface="Roboto"/>
            </a:endParaRPr>
          </a:p>
          <a:p>
            <a:pPr marL="27305">
              <a:lnSpc>
                <a:spcPts val="635"/>
              </a:lnSpc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058567" y="4235093"/>
            <a:ext cx="137795" cy="280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635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50">
              <a:latin typeface="Roboto"/>
              <a:cs typeface="Roboto"/>
            </a:endParaRPr>
          </a:p>
          <a:p>
            <a:pPr marL="27305">
              <a:lnSpc>
                <a:spcPts val="635"/>
              </a:lnSpc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50">
              <a:latin typeface="Roboto"/>
              <a:cs typeface="Roboto"/>
            </a:endParaRPr>
          </a:p>
          <a:p>
            <a:pPr marL="15875">
              <a:lnSpc>
                <a:spcPct val="100000"/>
              </a:lnSpc>
              <a:spcBef>
                <a:spcPts val="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040509" y="4477615"/>
            <a:ext cx="123189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867674" y="4566136"/>
            <a:ext cx="15875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8260">
              <a:lnSpc>
                <a:spcPts val="635"/>
              </a:lnSpc>
              <a:spcBef>
                <a:spcPts val="135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ts val="635"/>
              </a:lnSpc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909665" y="4808658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3%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144984" y="4973803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202153" y="5062325"/>
            <a:ext cx="272415" cy="1924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635"/>
              </a:lnSpc>
              <a:spcBef>
                <a:spcPts val="135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6%</a:t>
            </a:r>
            <a:endParaRPr sz="550">
              <a:latin typeface="Roboto"/>
              <a:cs typeface="Roboto"/>
            </a:endParaRPr>
          </a:p>
          <a:p>
            <a:pPr marL="162560">
              <a:lnSpc>
                <a:spcPts val="635"/>
              </a:lnSpc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774057" y="5228224"/>
            <a:ext cx="12827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780">
              <a:lnSpc>
                <a:spcPts val="635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1%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ts val="635"/>
              </a:lnSpc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b="1" spc="2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805743" y="5470744"/>
            <a:ext cx="122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409886" y="5635891"/>
            <a:ext cx="16510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231F20"/>
                </a:solidFill>
                <a:latin typeface="Roboto"/>
                <a:cs typeface="Roboto"/>
              </a:rPr>
              <a:t>31%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567763" y="5767709"/>
            <a:ext cx="11557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015251" y="5767709"/>
            <a:ext cx="11557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443325" y="5767709"/>
            <a:ext cx="15367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b="1" spc="-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890813" y="5767709"/>
            <a:ext cx="154305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b="1" spc="-15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338301" y="5767709"/>
            <a:ext cx="154305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b="1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786132" y="5767709"/>
            <a:ext cx="15367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b="1" spc="-2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9233620" y="5767709"/>
            <a:ext cx="154305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b="1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9681451" y="5767709"/>
            <a:ext cx="15367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b="1" spc="-2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0128939" y="5767709"/>
            <a:ext cx="15367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b="1" spc="-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915757" y="2779809"/>
            <a:ext cx="655955" cy="2266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Athlétisme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341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6350" algn="r">
              <a:lnSpc>
                <a:spcPct val="100000"/>
              </a:lnSpc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Badminton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201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Basketball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081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6350" algn="r">
              <a:lnSpc>
                <a:spcPct val="100000"/>
              </a:lnSpc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Boxe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380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">
              <a:latin typeface="Roboto"/>
              <a:cs typeface="Roboto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Cy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cli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m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: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88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Equita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on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: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72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Football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439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">
              <a:latin typeface="Roboto"/>
              <a:cs typeface="Roboto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G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ol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f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: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Gymnastique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436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Handball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976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J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ud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o-Jujiitsu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: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984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Natation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606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étan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: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779</a:t>
            </a:r>
            <a:endParaRPr sz="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Rugby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720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076870" y="5097195"/>
            <a:ext cx="49403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Tennis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319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853293" y="5262626"/>
            <a:ext cx="71818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Tennis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table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310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273644" y="5428280"/>
            <a:ext cx="29654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Tir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178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687117" y="5593710"/>
            <a:ext cx="8845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Autres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fédérations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841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7208761" y="243922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43510" y="0"/>
                </a:moveTo>
                <a:lnTo>
                  <a:pt x="0" y="0"/>
                </a:lnTo>
                <a:lnTo>
                  <a:pt x="0" y="43510"/>
                </a:lnTo>
                <a:lnTo>
                  <a:pt x="43510" y="43510"/>
                </a:lnTo>
                <a:lnTo>
                  <a:pt x="43510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7259543" y="2392949"/>
            <a:ext cx="110109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parmi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licenciés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8569273" y="243922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43510" y="0"/>
                </a:moveTo>
                <a:lnTo>
                  <a:pt x="0" y="0"/>
                </a:lnTo>
                <a:lnTo>
                  <a:pt x="0" y="43510"/>
                </a:lnTo>
                <a:lnTo>
                  <a:pt x="43510" y="43510"/>
                </a:lnTo>
                <a:lnTo>
                  <a:pt x="43510" y="0"/>
                </a:lnTo>
                <a:close/>
              </a:path>
            </a:pathLst>
          </a:custGeom>
          <a:solidFill>
            <a:srgbClr val="7A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8620499" y="2392949"/>
            <a:ext cx="117411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parmi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licenciés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515266" y="2349105"/>
            <a:ext cx="1052830" cy="219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20675">
              <a:lnSpc>
                <a:spcPct val="105900"/>
              </a:lnSpc>
              <a:spcBef>
                <a:spcPts val="9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Fédération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(Nombre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licenciés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QP)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60170" y="5307705"/>
            <a:ext cx="5120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7905" algn="l"/>
                <a:tab pos="1501775" algn="l"/>
                <a:tab pos="2518410" algn="l"/>
                <a:tab pos="3517265" algn="l"/>
                <a:tab pos="4394200" algn="l"/>
                <a:tab pos="4843145" algn="l"/>
              </a:tabLst>
            </a:pPr>
            <a:r>
              <a:rPr sz="1600" spc="-110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600" spc="-40" dirty="0">
                <a:solidFill>
                  <a:srgbClr val="231F20"/>
                </a:solidFill>
                <a:latin typeface="Roboto"/>
                <a:cs typeface="Roboto"/>
              </a:rPr>
              <a:t>’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analyse	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	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pratique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	spo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ti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v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	(basées	sur	les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60170" y="5536305"/>
            <a:ext cx="5118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licences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délivrées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par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fédérations)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met</a:t>
            </a:r>
            <a:r>
              <a:rPr sz="1600" spc="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600" spc="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évidence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60170" y="5764905"/>
            <a:ext cx="511873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décalages</a:t>
            </a:r>
            <a:r>
              <a:rPr sz="1600" spc="3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significatifs</a:t>
            </a:r>
            <a:r>
              <a:rPr sz="1600" spc="3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entre</a:t>
            </a:r>
            <a:r>
              <a:rPr sz="1600" spc="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3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600" spc="3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600" spc="3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3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autres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territoires.</a:t>
            </a:r>
            <a:endParaRPr sz="1600">
              <a:latin typeface="Roboto"/>
              <a:cs typeface="Roboto"/>
            </a:endParaRPr>
          </a:p>
          <a:p>
            <a:pPr marL="12700" marR="5080" algn="just">
              <a:lnSpc>
                <a:spcPts val="18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rapport est un peu moins du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simple au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double et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fréquemment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encore</a:t>
            </a:r>
            <a:r>
              <a:rPr sz="16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important</a:t>
            </a:r>
            <a:r>
              <a:rPr sz="16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femmes</a:t>
            </a:r>
            <a:r>
              <a:rPr sz="16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où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pratique sportive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avec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licence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 peu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fréquente,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6%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femmes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contre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17%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pour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hommes.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F48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64908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07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>
            <a:spLocks noGrp="1"/>
          </p:cNvSpPr>
          <p:nvPr>
            <p:ph type="title"/>
          </p:nvPr>
        </p:nvSpPr>
        <p:spPr>
          <a:xfrm>
            <a:off x="1331988" y="7569"/>
            <a:ext cx="5016500" cy="364490"/>
          </a:xfrm>
          <a:prstGeom prst="rect">
            <a:avLst/>
          </a:prstGeom>
          <a:solidFill>
            <a:srgbClr val="F48420"/>
          </a:solidFill>
        </p:spPr>
        <p:txBody>
          <a:bodyPr vert="horz" wrap="square" lIns="0" tIns="54610" rIns="0" bIns="0" rtlCol="0">
            <a:spAutoFit/>
          </a:bodyPr>
          <a:lstStyle/>
          <a:p>
            <a:pPr marR="135255" algn="ctr">
              <a:lnSpc>
                <a:spcPct val="100000"/>
              </a:lnSpc>
              <a:spcBef>
                <a:spcPts val="430"/>
              </a:spcBef>
            </a:pPr>
            <a:r>
              <a:rPr spc="-5" dirty="0"/>
              <a:t>Citoyenneté</a:t>
            </a:r>
            <a:r>
              <a:rPr spc="-25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vie</a:t>
            </a:r>
            <a:r>
              <a:rPr spc="-20" dirty="0"/>
              <a:t> </a:t>
            </a:r>
            <a:r>
              <a:rPr spc="-5" dirty="0"/>
              <a:t>quotidienne</a:t>
            </a:r>
          </a:p>
        </p:txBody>
      </p:sp>
      <p:sp>
        <p:nvSpPr>
          <p:cNvPr id="173" name="object 173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75" name="object 175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46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76" name="object 17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5999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4203" y="3060001"/>
            <a:ext cx="7145020" cy="1440180"/>
          </a:xfrm>
          <a:custGeom>
            <a:avLst/>
            <a:gdLst/>
            <a:ahLst/>
            <a:cxnLst/>
            <a:rect l="l" t="t" r="r" b="b"/>
            <a:pathLst>
              <a:path w="7145020" h="1440179">
                <a:moveTo>
                  <a:pt x="7144423" y="0"/>
                </a:moveTo>
                <a:lnTo>
                  <a:pt x="0" y="0"/>
                </a:lnTo>
                <a:lnTo>
                  <a:pt x="0" y="1440002"/>
                </a:lnTo>
                <a:lnTo>
                  <a:pt x="7144423" y="1440002"/>
                </a:lnTo>
                <a:lnTo>
                  <a:pt x="7144423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1792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39" h="1440179">
                <a:moveTo>
                  <a:pt x="383286" y="0"/>
                </a:moveTo>
                <a:lnTo>
                  <a:pt x="0" y="0"/>
                </a:lnTo>
                <a:lnTo>
                  <a:pt x="0" y="1440002"/>
                </a:lnTo>
                <a:lnTo>
                  <a:pt x="383286" y="1440002"/>
                </a:lnTo>
                <a:lnTo>
                  <a:pt x="383286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5580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39" h="1440179">
                <a:moveTo>
                  <a:pt x="383286" y="0"/>
                </a:moveTo>
                <a:lnTo>
                  <a:pt x="0" y="0"/>
                </a:lnTo>
                <a:lnTo>
                  <a:pt x="0" y="1440002"/>
                </a:lnTo>
                <a:lnTo>
                  <a:pt x="383286" y="1440002"/>
                </a:lnTo>
                <a:lnTo>
                  <a:pt x="383286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5505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001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6800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39" h="1440179">
                <a:moveTo>
                  <a:pt x="383286" y="0"/>
                </a:moveTo>
                <a:lnTo>
                  <a:pt x="0" y="0"/>
                </a:lnTo>
                <a:lnTo>
                  <a:pt x="0" y="1440002"/>
                </a:lnTo>
                <a:lnTo>
                  <a:pt x="383286" y="1440002"/>
                </a:lnTo>
                <a:lnTo>
                  <a:pt x="383286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73170" y="3513305"/>
            <a:ext cx="6423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DÉVELOPPEMENT </a:t>
            </a:r>
            <a:r>
              <a:rPr sz="3200" spc="-55" dirty="0"/>
              <a:t>ECO.</a:t>
            </a:r>
            <a:r>
              <a:rPr sz="3200" spc="-15" dirty="0"/>
              <a:t> </a:t>
            </a:r>
            <a:r>
              <a:rPr sz="3200" spc="-5" dirty="0"/>
              <a:t>ET</a:t>
            </a:r>
            <a:r>
              <a:rPr sz="3200" spc="-15" dirty="0"/>
              <a:t> </a:t>
            </a:r>
            <a:r>
              <a:rPr sz="3200" spc="-10" dirty="0"/>
              <a:t>EMPLOI</a:t>
            </a:r>
            <a:endParaRPr sz="3200"/>
          </a:p>
        </p:txBody>
      </p:sp>
      <p:sp>
        <p:nvSpPr>
          <p:cNvPr id="21" name="object 21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D64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47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25" name="object 33">
            <a:extLst>
              <a:ext uri="{FF2B5EF4-FFF2-40B4-BE49-F238E27FC236}">
                <a16:creationId xmlns:a16="http://schemas.microsoft.com/office/drawing/2014/main" id="{FA60B91C-B7DF-A3DA-AF8E-D69E8CCB1764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02034" y="5719533"/>
            <a:ext cx="1636929" cy="761999"/>
          </a:xfrm>
          <a:prstGeom prst="rect">
            <a:avLst/>
          </a:prstGeom>
        </p:spPr>
      </p:pic>
      <p:pic>
        <p:nvPicPr>
          <p:cNvPr id="26" name="object 34">
            <a:extLst>
              <a:ext uri="{FF2B5EF4-FFF2-40B4-BE49-F238E27FC236}">
                <a16:creationId xmlns:a16="http://schemas.microsoft.com/office/drawing/2014/main" id="{B2C596BA-65F9-38BD-2571-A5B1D4C1A089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98378" y="5709489"/>
            <a:ext cx="1427469" cy="809100"/>
          </a:xfrm>
          <a:prstGeom prst="rect">
            <a:avLst/>
          </a:prstGeom>
        </p:spPr>
      </p:pic>
      <p:grpSp>
        <p:nvGrpSpPr>
          <p:cNvPr id="27" name="object 35">
            <a:extLst>
              <a:ext uri="{FF2B5EF4-FFF2-40B4-BE49-F238E27FC236}">
                <a16:creationId xmlns:a16="http://schemas.microsoft.com/office/drawing/2014/main" id="{DAB5ABCB-9CF5-7EAB-485D-B3C1E3180493}"/>
              </a:ext>
            </a:extLst>
          </p:cNvPr>
          <p:cNvGrpSpPr/>
          <p:nvPr/>
        </p:nvGrpSpPr>
        <p:grpSpPr>
          <a:xfrm>
            <a:off x="918006" y="5685383"/>
            <a:ext cx="2146300" cy="822960"/>
            <a:chOff x="918006" y="5685383"/>
            <a:chExt cx="2146300" cy="822960"/>
          </a:xfrm>
        </p:grpSpPr>
        <p:pic>
          <p:nvPicPr>
            <p:cNvPr id="28" name="object 36">
              <a:extLst>
                <a:ext uri="{FF2B5EF4-FFF2-40B4-BE49-F238E27FC236}">
                  <a16:creationId xmlns:a16="http://schemas.microsoft.com/office/drawing/2014/main" id="{9D104C90-008E-8F6E-3DF6-C5DC0FB1B8C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006" y="5685383"/>
              <a:ext cx="2146096" cy="822579"/>
            </a:xfrm>
            <a:prstGeom prst="rect">
              <a:avLst/>
            </a:prstGeom>
          </p:spPr>
        </p:pic>
        <p:sp>
          <p:nvSpPr>
            <p:cNvPr id="29" name="object 37">
              <a:extLst>
                <a:ext uri="{FF2B5EF4-FFF2-40B4-BE49-F238E27FC236}">
                  <a16:creationId xmlns:a16="http://schemas.microsoft.com/office/drawing/2014/main" id="{C36E417E-49AD-2631-71B2-8FF0D7A47D4E}"/>
                </a:ext>
              </a:extLst>
            </p:cNvPr>
            <p:cNvSpPr/>
            <p:nvPr/>
          </p:nvSpPr>
          <p:spPr>
            <a:xfrm>
              <a:off x="918006" y="5719798"/>
              <a:ext cx="2077720" cy="719455"/>
            </a:xfrm>
            <a:custGeom>
              <a:avLst/>
              <a:gdLst/>
              <a:ahLst/>
              <a:cxnLst/>
              <a:rect l="l" t="t" r="r" b="b"/>
              <a:pathLst>
                <a:path w="2077720" h="719454">
                  <a:moveTo>
                    <a:pt x="1941197" y="0"/>
                  </a:moveTo>
                  <a:lnTo>
                    <a:pt x="0" y="0"/>
                  </a:lnTo>
                  <a:lnTo>
                    <a:pt x="0" y="718883"/>
                  </a:lnTo>
                  <a:lnTo>
                    <a:pt x="1941197" y="718883"/>
                  </a:lnTo>
                  <a:lnTo>
                    <a:pt x="1984146" y="711907"/>
                  </a:lnTo>
                  <a:lnTo>
                    <a:pt x="2021535" y="692504"/>
                  </a:lnTo>
                  <a:lnTo>
                    <a:pt x="2051076" y="662963"/>
                  </a:lnTo>
                  <a:lnTo>
                    <a:pt x="2070479" y="625574"/>
                  </a:lnTo>
                  <a:lnTo>
                    <a:pt x="2077455" y="582625"/>
                  </a:lnTo>
                  <a:lnTo>
                    <a:pt x="2077455" y="136258"/>
                  </a:lnTo>
                  <a:lnTo>
                    <a:pt x="2070479" y="93309"/>
                  </a:lnTo>
                  <a:lnTo>
                    <a:pt x="2051076" y="55920"/>
                  </a:lnTo>
                  <a:lnTo>
                    <a:pt x="2021535" y="26379"/>
                  </a:lnTo>
                  <a:lnTo>
                    <a:pt x="1984146" y="6976"/>
                  </a:lnTo>
                  <a:lnTo>
                    <a:pt x="1941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8">
              <a:extLst>
                <a:ext uri="{FF2B5EF4-FFF2-40B4-BE49-F238E27FC236}">
                  <a16:creationId xmlns:a16="http://schemas.microsoft.com/office/drawing/2014/main" id="{8B0CA78C-8651-DDD7-C45A-458DF8D2267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3092" y="5791535"/>
              <a:ext cx="1761727" cy="597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20887" y="378610"/>
            <a:ext cx="10027920" cy="150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>
              <a:lnSpc>
                <a:spcPct val="100000"/>
              </a:lnSpc>
              <a:spcBef>
                <a:spcPts val="100"/>
              </a:spcBef>
              <a:tabLst>
                <a:tab pos="1905635" algn="l"/>
                <a:tab pos="4570730" algn="l"/>
                <a:tab pos="5349875" algn="l"/>
                <a:tab pos="7067550" algn="l"/>
                <a:tab pos="7846695" algn="l"/>
                <a:tab pos="8534400" algn="l"/>
                <a:tab pos="10003155" algn="l"/>
              </a:tabLst>
            </a:pPr>
            <a:r>
              <a:rPr sz="2800" b="1" spc="-355" dirty="0">
                <a:solidFill>
                  <a:srgbClr val="005F73"/>
                </a:solidFill>
                <a:latin typeface="Roboto"/>
                <a:cs typeface="Roboto"/>
              </a:rPr>
              <a:t>L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’inse</a:t>
            </a:r>
            <a:r>
              <a:rPr sz="2800" b="1" spc="20" dirty="0">
                <a:solidFill>
                  <a:srgbClr val="005F73"/>
                </a:solidFill>
                <a:latin typeface="Roboto"/>
                <a:cs typeface="Roboto"/>
              </a:rPr>
              <a:t>r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tio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n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p</a:t>
            </a:r>
            <a:r>
              <a:rPr sz="2800" b="1" spc="-30" dirty="0">
                <a:solidFill>
                  <a:srgbClr val="005F73"/>
                </a:solidFill>
                <a:latin typeface="Roboto"/>
                <a:cs typeface="Roboto"/>
              </a:rPr>
              <a:t>r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o</a:t>
            </a:r>
            <a:r>
              <a:rPr sz="2800" b="1" spc="-35" dirty="0">
                <a:solidFill>
                  <a:srgbClr val="005F73"/>
                </a:solidFill>
                <a:latin typeface="Roboto"/>
                <a:cs typeface="Roboto"/>
              </a:rPr>
              <a:t>f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essionnelle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habitant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	QP	s</a:t>
            </a:r>
            <a:r>
              <a:rPr sz="2800" b="1" spc="-85" dirty="0">
                <a:solidFill>
                  <a:srgbClr val="005F73"/>
                </a:solidFill>
                <a:latin typeface="Roboto"/>
                <a:cs typeface="Roboto"/>
              </a:rPr>
              <a:t>’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est-elle  </a:t>
            </a:r>
            <a:r>
              <a:rPr sz="2800" b="1" u="heavy" spc="-10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améliorée</a:t>
            </a:r>
            <a:r>
              <a:rPr sz="2800" b="1" u="heavy" spc="-65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?							</a:t>
            </a:r>
            <a:endParaRPr sz="28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d’activité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15-64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ans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le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sexe</a:t>
            </a:r>
            <a:endParaRPr sz="1400">
              <a:latin typeface="Roboto"/>
              <a:cs typeface="Roboto"/>
            </a:endParaRPr>
          </a:p>
          <a:p>
            <a:pPr marL="17780">
              <a:lnSpc>
                <a:spcPct val="100000"/>
              </a:lnSpc>
              <a:spcBef>
                <a:spcPts val="88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estimations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86885" y="2310361"/>
            <a:ext cx="3597275" cy="4804410"/>
            <a:chOff x="2186885" y="2310361"/>
            <a:chExt cx="3597275" cy="4804410"/>
          </a:xfrm>
        </p:grpSpPr>
        <p:sp>
          <p:nvSpPr>
            <p:cNvPr id="15" name="object 15"/>
            <p:cNvSpPr/>
            <p:nvPr/>
          </p:nvSpPr>
          <p:spPr>
            <a:xfrm>
              <a:off x="2210892" y="2318626"/>
              <a:ext cx="2912110" cy="241300"/>
            </a:xfrm>
            <a:custGeom>
              <a:avLst/>
              <a:gdLst/>
              <a:ahLst/>
              <a:cxnLst/>
              <a:rect l="l" t="t" r="r" b="b"/>
              <a:pathLst>
                <a:path w="2912110" h="241300">
                  <a:moveTo>
                    <a:pt x="2848267" y="164960"/>
                  </a:moveTo>
                  <a:lnTo>
                    <a:pt x="12" y="164960"/>
                  </a:lnTo>
                  <a:lnTo>
                    <a:pt x="12" y="240868"/>
                  </a:lnTo>
                  <a:lnTo>
                    <a:pt x="2848267" y="240868"/>
                  </a:lnTo>
                  <a:lnTo>
                    <a:pt x="2848267" y="164960"/>
                  </a:lnTo>
                  <a:close/>
                </a:path>
                <a:path w="2912110" h="241300">
                  <a:moveTo>
                    <a:pt x="2912046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2912046" y="76695"/>
                  </a:lnTo>
                  <a:lnTo>
                    <a:pt x="2912046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10904" y="2395334"/>
              <a:ext cx="3011170" cy="76200"/>
            </a:xfrm>
            <a:custGeom>
              <a:avLst/>
              <a:gdLst/>
              <a:ahLst/>
              <a:cxnLst/>
              <a:rect l="l" t="t" r="r" b="b"/>
              <a:pathLst>
                <a:path w="3011170" h="76200">
                  <a:moveTo>
                    <a:pt x="3010941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3010941" y="76022"/>
                  </a:lnTo>
                  <a:lnTo>
                    <a:pt x="3010941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10904" y="2647746"/>
              <a:ext cx="2821305" cy="76835"/>
            </a:xfrm>
            <a:custGeom>
              <a:avLst/>
              <a:gdLst/>
              <a:ahLst/>
              <a:cxnLst/>
              <a:rect l="l" t="t" r="r" b="b"/>
              <a:pathLst>
                <a:path w="2821304" h="76835">
                  <a:moveTo>
                    <a:pt x="2820835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2820835" y="76695"/>
                  </a:lnTo>
                  <a:lnTo>
                    <a:pt x="2820835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0904" y="2559494"/>
              <a:ext cx="2836545" cy="76835"/>
            </a:xfrm>
            <a:custGeom>
              <a:avLst/>
              <a:gdLst/>
              <a:ahLst/>
              <a:cxnLst/>
              <a:rect l="l" t="t" r="r" b="b"/>
              <a:pathLst>
                <a:path w="2836545" h="76835">
                  <a:moveTo>
                    <a:pt x="2836125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836125" y="76809"/>
                  </a:lnTo>
                  <a:lnTo>
                    <a:pt x="2836125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10904" y="2812592"/>
              <a:ext cx="2816860" cy="76835"/>
            </a:xfrm>
            <a:custGeom>
              <a:avLst/>
              <a:gdLst/>
              <a:ahLst/>
              <a:cxnLst/>
              <a:rect l="l" t="t" r="r" b="b"/>
              <a:pathLst>
                <a:path w="2816860" h="76835">
                  <a:moveTo>
                    <a:pt x="2816301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816301" y="76809"/>
                  </a:lnTo>
                  <a:lnTo>
                    <a:pt x="281630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10904" y="2724454"/>
              <a:ext cx="2987675" cy="76835"/>
            </a:xfrm>
            <a:custGeom>
              <a:avLst/>
              <a:gdLst/>
              <a:ahLst/>
              <a:cxnLst/>
              <a:rect l="l" t="t" r="r" b="b"/>
              <a:pathLst>
                <a:path w="2987675" h="76835">
                  <a:moveTo>
                    <a:pt x="2987382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987382" y="76809"/>
                  </a:lnTo>
                  <a:lnTo>
                    <a:pt x="2987382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10904" y="2977553"/>
              <a:ext cx="2816860" cy="76835"/>
            </a:xfrm>
            <a:custGeom>
              <a:avLst/>
              <a:gdLst/>
              <a:ahLst/>
              <a:cxnLst/>
              <a:rect l="l" t="t" r="r" b="b"/>
              <a:pathLst>
                <a:path w="2816860" h="76835">
                  <a:moveTo>
                    <a:pt x="2816301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816301" y="76809"/>
                  </a:lnTo>
                  <a:lnTo>
                    <a:pt x="281630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0904" y="2889415"/>
              <a:ext cx="2594610" cy="76835"/>
            </a:xfrm>
            <a:custGeom>
              <a:avLst/>
              <a:gdLst/>
              <a:ahLst/>
              <a:cxnLst/>
              <a:rect l="l" t="t" r="r" b="b"/>
              <a:pathLst>
                <a:path w="2594610" h="76835">
                  <a:moveTo>
                    <a:pt x="2594356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594356" y="76809"/>
                  </a:lnTo>
                  <a:lnTo>
                    <a:pt x="2594356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10904" y="3142513"/>
              <a:ext cx="2813050" cy="76835"/>
            </a:xfrm>
            <a:custGeom>
              <a:avLst/>
              <a:gdLst/>
              <a:ahLst/>
              <a:cxnLst/>
              <a:rect l="l" t="t" r="r" b="b"/>
              <a:pathLst>
                <a:path w="2813050" h="76835">
                  <a:moveTo>
                    <a:pt x="2812567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812567" y="76809"/>
                  </a:lnTo>
                  <a:lnTo>
                    <a:pt x="2812567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10904" y="3054362"/>
              <a:ext cx="3034665" cy="76835"/>
            </a:xfrm>
            <a:custGeom>
              <a:avLst/>
              <a:gdLst/>
              <a:ahLst/>
              <a:cxnLst/>
              <a:rect l="l" t="t" r="r" b="b"/>
              <a:pathLst>
                <a:path w="3034665" h="76835">
                  <a:moveTo>
                    <a:pt x="3034398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3034398" y="76695"/>
                  </a:lnTo>
                  <a:lnTo>
                    <a:pt x="303439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10904" y="3307473"/>
              <a:ext cx="2809240" cy="76835"/>
            </a:xfrm>
            <a:custGeom>
              <a:avLst/>
              <a:gdLst/>
              <a:ahLst/>
              <a:cxnLst/>
              <a:rect l="l" t="t" r="r" b="b"/>
              <a:pathLst>
                <a:path w="2809240" h="76835">
                  <a:moveTo>
                    <a:pt x="2808706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2808706" y="76695"/>
                  </a:lnTo>
                  <a:lnTo>
                    <a:pt x="2808706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10904" y="3219322"/>
              <a:ext cx="2816860" cy="76835"/>
            </a:xfrm>
            <a:custGeom>
              <a:avLst/>
              <a:gdLst/>
              <a:ahLst/>
              <a:cxnLst/>
              <a:rect l="l" t="t" r="r" b="b"/>
              <a:pathLst>
                <a:path w="2816860" h="76835">
                  <a:moveTo>
                    <a:pt x="2816301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2816301" y="76695"/>
                  </a:lnTo>
                  <a:lnTo>
                    <a:pt x="2816301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10904" y="3472433"/>
              <a:ext cx="2797175" cy="76835"/>
            </a:xfrm>
            <a:custGeom>
              <a:avLst/>
              <a:gdLst/>
              <a:ahLst/>
              <a:cxnLst/>
              <a:rect l="l" t="t" r="r" b="b"/>
              <a:pathLst>
                <a:path w="2797175" h="76835">
                  <a:moveTo>
                    <a:pt x="2796590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2796590" y="76695"/>
                  </a:lnTo>
                  <a:lnTo>
                    <a:pt x="2796590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10904" y="3384169"/>
              <a:ext cx="2963545" cy="76835"/>
            </a:xfrm>
            <a:custGeom>
              <a:avLst/>
              <a:gdLst/>
              <a:ahLst/>
              <a:cxnLst/>
              <a:rect l="l" t="t" r="r" b="b"/>
              <a:pathLst>
                <a:path w="2963545" h="76835">
                  <a:moveTo>
                    <a:pt x="2963024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963024" y="76809"/>
                  </a:lnTo>
                  <a:lnTo>
                    <a:pt x="2963024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10904" y="3637279"/>
              <a:ext cx="2753360" cy="76200"/>
            </a:xfrm>
            <a:custGeom>
              <a:avLst/>
              <a:gdLst/>
              <a:ahLst/>
              <a:cxnLst/>
              <a:rect l="l" t="t" r="r" b="b"/>
              <a:pathLst>
                <a:path w="2753360" h="76200">
                  <a:moveTo>
                    <a:pt x="2753194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2753194" y="76022"/>
                  </a:lnTo>
                  <a:lnTo>
                    <a:pt x="2753194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10904" y="3549129"/>
              <a:ext cx="3018790" cy="76200"/>
            </a:xfrm>
            <a:custGeom>
              <a:avLst/>
              <a:gdLst/>
              <a:ahLst/>
              <a:cxnLst/>
              <a:rect l="l" t="t" r="r" b="b"/>
              <a:pathLst>
                <a:path w="3018790" h="76200">
                  <a:moveTo>
                    <a:pt x="3018536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3018536" y="76022"/>
                  </a:lnTo>
                  <a:lnTo>
                    <a:pt x="3018536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10904" y="3801440"/>
              <a:ext cx="2753360" cy="76835"/>
            </a:xfrm>
            <a:custGeom>
              <a:avLst/>
              <a:gdLst/>
              <a:ahLst/>
              <a:cxnLst/>
              <a:rect l="l" t="t" r="r" b="b"/>
              <a:pathLst>
                <a:path w="2753360" h="76835">
                  <a:moveTo>
                    <a:pt x="2753194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753194" y="76809"/>
                  </a:lnTo>
                  <a:lnTo>
                    <a:pt x="2753194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10904" y="3713289"/>
              <a:ext cx="2999105" cy="241935"/>
            </a:xfrm>
            <a:custGeom>
              <a:avLst/>
              <a:gdLst/>
              <a:ahLst/>
              <a:cxnLst/>
              <a:rect l="l" t="t" r="r" b="b"/>
              <a:pathLst>
                <a:path w="2999104" h="241935">
                  <a:moveTo>
                    <a:pt x="2991116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991116" y="76809"/>
                  </a:lnTo>
                  <a:lnTo>
                    <a:pt x="2991116" y="0"/>
                  </a:lnTo>
                  <a:close/>
                </a:path>
                <a:path w="2999104" h="241935">
                  <a:moveTo>
                    <a:pt x="2998711" y="164960"/>
                  </a:moveTo>
                  <a:lnTo>
                    <a:pt x="0" y="164960"/>
                  </a:lnTo>
                  <a:lnTo>
                    <a:pt x="0" y="241769"/>
                  </a:lnTo>
                  <a:lnTo>
                    <a:pt x="2998711" y="241769"/>
                  </a:lnTo>
                  <a:lnTo>
                    <a:pt x="2998711" y="16496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10892" y="4131360"/>
              <a:ext cx="2178050" cy="241935"/>
            </a:xfrm>
            <a:custGeom>
              <a:avLst/>
              <a:gdLst/>
              <a:ahLst/>
              <a:cxnLst/>
              <a:rect l="l" t="t" r="r" b="b"/>
              <a:pathLst>
                <a:path w="2178050" h="241935">
                  <a:moveTo>
                    <a:pt x="2161921" y="164960"/>
                  </a:moveTo>
                  <a:lnTo>
                    <a:pt x="0" y="164960"/>
                  </a:lnTo>
                  <a:lnTo>
                    <a:pt x="0" y="241655"/>
                  </a:lnTo>
                  <a:lnTo>
                    <a:pt x="2161921" y="241655"/>
                  </a:lnTo>
                  <a:lnTo>
                    <a:pt x="2161921" y="164960"/>
                  </a:lnTo>
                  <a:close/>
                </a:path>
                <a:path w="2178050" h="241935">
                  <a:moveTo>
                    <a:pt x="2177897" y="0"/>
                  </a:moveTo>
                  <a:lnTo>
                    <a:pt x="12" y="0"/>
                  </a:lnTo>
                  <a:lnTo>
                    <a:pt x="12" y="76809"/>
                  </a:lnTo>
                  <a:lnTo>
                    <a:pt x="2177897" y="76809"/>
                  </a:lnTo>
                  <a:lnTo>
                    <a:pt x="2177897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10892" y="4208170"/>
              <a:ext cx="2618105" cy="76835"/>
            </a:xfrm>
            <a:custGeom>
              <a:avLst/>
              <a:gdLst/>
              <a:ahLst/>
              <a:cxnLst/>
              <a:rect l="l" t="t" r="r" b="b"/>
              <a:pathLst>
                <a:path w="2618104" h="76835">
                  <a:moveTo>
                    <a:pt x="2617927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2617927" y="76695"/>
                  </a:lnTo>
                  <a:lnTo>
                    <a:pt x="2617927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10904" y="4461154"/>
              <a:ext cx="2066925" cy="76835"/>
            </a:xfrm>
            <a:custGeom>
              <a:avLst/>
              <a:gdLst/>
              <a:ahLst/>
              <a:cxnLst/>
              <a:rect l="l" t="t" r="r" b="b"/>
              <a:pathLst>
                <a:path w="2066925" h="76835">
                  <a:moveTo>
                    <a:pt x="2066848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066848" y="76809"/>
                  </a:lnTo>
                  <a:lnTo>
                    <a:pt x="2066848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10904" y="4373016"/>
              <a:ext cx="2816860" cy="76835"/>
            </a:xfrm>
            <a:custGeom>
              <a:avLst/>
              <a:gdLst/>
              <a:ahLst/>
              <a:cxnLst/>
              <a:rect l="l" t="t" r="r" b="b"/>
              <a:pathLst>
                <a:path w="2816860" h="76835">
                  <a:moveTo>
                    <a:pt x="2816301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816301" y="76809"/>
                  </a:lnTo>
                  <a:lnTo>
                    <a:pt x="2816301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10904" y="4626114"/>
              <a:ext cx="2066925" cy="76835"/>
            </a:xfrm>
            <a:custGeom>
              <a:avLst/>
              <a:gdLst/>
              <a:ahLst/>
              <a:cxnLst/>
              <a:rect l="l" t="t" r="r" b="b"/>
              <a:pathLst>
                <a:path w="2066925" h="76835">
                  <a:moveTo>
                    <a:pt x="2066848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066848" y="76809"/>
                  </a:lnTo>
                  <a:lnTo>
                    <a:pt x="2066848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10904" y="4537976"/>
              <a:ext cx="2658745" cy="76835"/>
            </a:xfrm>
            <a:custGeom>
              <a:avLst/>
              <a:gdLst/>
              <a:ahLst/>
              <a:cxnLst/>
              <a:rect l="l" t="t" r="r" b="b"/>
              <a:pathLst>
                <a:path w="2658745" h="76835">
                  <a:moveTo>
                    <a:pt x="2658249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658249" y="76809"/>
                  </a:lnTo>
                  <a:lnTo>
                    <a:pt x="2658249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10904" y="4791075"/>
              <a:ext cx="2058670" cy="76200"/>
            </a:xfrm>
            <a:custGeom>
              <a:avLst/>
              <a:gdLst/>
              <a:ahLst/>
              <a:cxnLst/>
              <a:rect l="l" t="t" r="r" b="b"/>
              <a:pathLst>
                <a:path w="2058670" h="76200">
                  <a:moveTo>
                    <a:pt x="2058581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2058581" y="76022"/>
                  </a:lnTo>
                  <a:lnTo>
                    <a:pt x="205858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10904" y="4702936"/>
              <a:ext cx="2610485" cy="76200"/>
            </a:xfrm>
            <a:custGeom>
              <a:avLst/>
              <a:gdLst/>
              <a:ahLst/>
              <a:cxnLst/>
              <a:rect l="l" t="t" r="r" b="b"/>
              <a:pathLst>
                <a:path w="2610485" h="76200">
                  <a:moveTo>
                    <a:pt x="2610332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2610332" y="76022"/>
                  </a:lnTo>
                  <a:lnTo>
                    <a:pt x="2610332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10904" y="4955247"/>
              <a:ext cx="2027555" cy="76835"/>
            </a:xfrm>
            <a:custGeom>
              <a:avLst/>
              <a:gdLst/>
              <a:ahLst/>
              <a:cxnLst/>
              <a:rect l="l" t="t" r="r" b="b"/>
              <a:pathLst>
                <a:path w="2027554" h="76835">
                  <a:moveTo>
                    <a:pt x="2027313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027313" y="76809"/>
                  </a:lnTo>
                  <a:lnTo>
                    <a:pt x="2027313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10904" y="4867097"/>
              <a:ext cx="2932430" cy="76835"/>
            </a:xfrm>
            <a:custGeom>
              <a:avLst/>
              <a:gdLst/>
              <a:ahLst/>
              <a:cxnLst/>
              <a:rect l="l" t="t" r="r" b="b"/>
              <a:pathLst>
                <a:path w="2932429" h="76835">
                  <a:moveTo>
                    <a:pt x="2931858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2931858" y="76695"/>
                  </a:lnTo>
                  <a:lnTo>
                    <a:pt x="293185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10904" y="5120195"/>
              <a:ext cx="1991995" cy="76835"/>
            </a:xfrm>
            <a:custGeom>
              <a:avLst/>
              <a:gdLst/>
              <a:ahLst/>
              <a:cxnLst/>
              <a:rect l="l" t="t" r="r" b="b"/>
              <a:pathLst>
                <a:path w="1991995" h="76835">
                  <a:moveTo>
                    <a:pt x="1991626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1991626" y="76695"/>
                  </a:lnTo>
                  <a:lnTo>
                    <a:pt x="1991626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10904" y="5032057"/>
              <a:ext cx="2673985" cy="76835"/>
            </a:xfrm>
            <a:custGeom>
              <a:avLst/>
              <a:gdLst/>
              <a:ahLst/>
              <a:cxnLst/>
              <a:rect l="l" t="t" r="r" b="b"/>
              <a:pathLst>
                <a:path w="2673985" h="76835">
                  <a:moveTo>
                    <a:pt x="2673438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2673438" y="76695"/>
                  </a:lnTo>
                  <a:lnTo>
                    <a:pt x="267343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10904" y="5285155"/>
              <a:ext cx="1908175" cy="76835"/>
            </a:xfrm>
            <a:custGeom>
              <a:avLst/>
              <a:gdLst/>
              <a:ahLst/>
              <a:cxnLst/>
              <a:rect l="l" t="t" r="r" b="b"/>
              <a:pathLst>
                <a:path w="1908175" h="76835">
                  <a:moveTo>
                    <a:pt x="1908009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1908009" y="76695"/>
                  </a:lnTo>
                  <a:lnTo>
                    <a:pt x="1908009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10904" y="5196903"/>
              <a:ext cx="2705735" cy="76835"/>
            </a:xfrm>
            <a:custGeom>
              <a:avLst/>
              <a:gdLst/>
              <a:ahLst/>
              <a:cxnLst/>
              <a:rect l="l" t="t" r="r" b="b"/>
              <a:pathLst>
                <a:path w="2705735" h="76835">
                  <a:moveTo>
                    <a:pt x="2705379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705379" y="76809"/>
                  </a:lnTo>
                  <a:lnTo>
                    <a:pt x="2705379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10904" y="5450001"/>
              <a:ext cx="1833245" cy="76835"/>
            </a:xfrm>
            <a:custGeom>
              <a:avLst/>
              <a:gdLst/>
              <a:ahLst/>
              <a:cxnLst/>
              <a:rect l="l" t="t" r="r" b="b"/>
              <a:pathLst>
                <a:path w="1833245" h="76835">
                  <a:moveTo>
                    <a:pt x="1832787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1832787" y="76809"/>
                  </a:lnTo>
                  <a:lnTo>
                    <a:pt x="1832787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10904" y="5361863"/>
              <a:ext cx="2531745" cy="76835"/>
            </a:xfrm>
            <a:custGeom>
              <a:avLst/>
              <a:gdLst/>
              <a:ahLst/>
              <a:cxnLst/>
              <a:rect l="l" t="t" r="r" b="b"/>
              <a:pathLst>
                <a:path w="2531745" h="76835">
                  <a:moveTo>
                    <a:pt x="2531249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531249" y="76809"/>
                  </a:lnTo>
                  <a:lnTo>
                    <a:pt x="2531249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10904" y="5614962"/>
              <a:ext cx="1575435" cy="76835"/>
            </a:xfrm>
            <a:custGeom>
              <a:avLst/>
              <a:gdLst/>
              <a:ahLst/>
              <a:cxnLst/>
              <a:rect l="l" t="t" r="r" b="b"/>
              <a:pathLst>
                <a:path w="1575435" h="76835">
                  <a:moveTo>
                    <a:pt x="1575142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1575142" y="76809"/>
                  </a:lnTo>
                  <a:lnTo>
                    <a:pt x="1575142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10904" y="5526823"/>
              <a:ext cx="2876550" cy="241300"/>
            </a:xfrm>
            <a:custGeom>
              <a:avLst/>
              <a:gdLst/>
              <a:ahLst/>
              <a:cxnLst/>
              <a:rect l="l" t="t" r="r" b="b"/>
              <a:pathLst>
                <a:path w="2876550" h="241300">
                  <a:moveTo>
                    <a:pt x="2356434" y="164947"/>
                  </a:moveTo>
                  <a:lnTo>
                    <a:pt x="0" y="164947"/>
                  </a:lnTo>
                  <a:lnTo>
                    <a:pt x="0" y="240969"/>
                  </a:lnTo>
                  <a:lnTo>
                    <a:pt x="2356434" y="240969"/>
                  </a:lnTo>
                  <a:lnTo>
                    <a:pt x="2356434" y="164947"/>
                  </a:lnTo>
                  <a:close/>
                </a:path>
                <a:path w="2876550" h="241300">
                  <a:moveTo>
                    <a:pt x="2876346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876346" y="76809"/>
                  </a:lnTo>
                  <a:lnTo>
                    <a:pt x="2876346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10904" y="5944082"/>
              <a:ext cx="2404110" cy="241935"/>
            </a:xfrm>
            <a:custGeom>
              <a:avLst/>
              <a:gdLst/>
              <a:ahLst/>
              <a:cxnLst/>
              <a:rect l="l" t="t" r="r" b="b"/>
              <a:pathLst>
                <a:path w="2404110" h="241935">
                  <a:moveTo>
                    <a:pt x="2312365" y="164960"/>
                  </a:moveTo>
                  <a:lnTo>
                    <a:pt x="0" y="164960"/>
                  </a:lnTo>
                  <a:lnTo>
                    <a:pt x="0" y="241655"/>
                  </a:lnTo>
                  <a:lnTo>
                    <a:pt x="2312365" y="241655"/>
                  </a:lnTo>
                  <a:lnTo>
                    <a:pt x="2312365" y="164960"/>
                  </a:lnTo>
                  <a:close/>
                </a:path>
                <a:path w="2404110" h="241935">
                  <a:moveTo>
                    <a:pt x="2403564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403564" y="76809"/>
                  </a:lnTo>
                  <a:lnTo>
                    <a:pt x="2403564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10904" y="6020904"/>
              <a:ext cx="2821305" cy="241935"/>
            </a:xfrm>
            <a:custGeom>
              <a:avLst/>
              <a:gdLst/>
              <a:ahLst/>
              <a:cxnLst/>
              <a:rect l="l" t="t" r="r" b="b"/>
              <a:pathLst>
                <a:path w="2821304" h="241935">
                  <a:moveTo>
                    <a:pt x="2785148" y="0"/>
                  </a:moveTo>
                  <a:lnTo>
                    <a:pt x="0" y="0"/>
                  </a:lnTo>
                  <a:lnTo>
                    <a:pt x="0" y="76708"/>
                  </a:lnTo>
                  <a:lnTo>
                    <a:pt x="2785148" y="76708"/>
                  </a:lnTo>
                  <a:lnTo>
                    <a:pt x="2785148" y="0"/>
                  </a:lnTo>
                  <a:close/>
                </a:path>
                <a:path w="2821304" h="241935">
                  <a:moveTo>
                    <a:pt x="2820835" y="164846"/>
                  </a:moveTo>
                  <a:lnTo>
                    <a:pt x="0" y="164846"/>
                  </a:lnTo>
                  <a:lnTo>
                    <a:pt x="0" y="241655"/>
                  </a:lnTo>
                  <a:lnTo>
                    <a:pt x="2820835" y="241655"/>
                  </a:lnTo>
                  <a:lnTo>
                    <a:pt x="2820835" y="164846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10904" y="6438849"/>
              <a:ext cx="2867660" cy="241935"/>
            </a:xfrm>
            <a:custGeom>
              <a:avLst/>
              <a:gdLst/>
              <a:ahLst/>
              <a:cxnLst/>
              <a:rect l="l" t="t" r="r" b="b"/>
              <a:pathLst>
                <a:path w="2867660" h="241934">
                  <a:moveTo>
                    <a:pt x="2805646" y="164960"/>
                  </a:moveTo>
                  <a:lnTo>
                    <a:pt x="0" y="164960"/>
                  </a:lnTo>
                  <a:lnTo>
                    <a:pt x="0" y="241769"/>
                  </a:lnTo>
                  <a:lnTo>
                    <a:pt x="2805646" y="241769"/>
                  </a:lnTo>
                  <a:lnTo>
                    <a:pt x="2805646" y="164960"/>
                  </a:lnTo>
                  <a:close/>
                </a:path>
                <a:path w="2867660" h="241934">
                  <a:moveTo>
                    <a:pt x="2867279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867279" y="76809"/>
                  </a:lnTo>
                  <a:lnTo>
                    <a:pt x="2867279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10904" y="6515658"/>
              <a:ext cx="3027045" cy="76835"/>
            </a:xfrm>
            <a:custGeom>
              <a:avLst/>
              <a:gdLst/>
              <a:ahLst/>
              <a:cxnLst/>
              <a:rect l="l" t="t" r="r" b="b"/>
              <a:pathLst>
                <a:path w="3027045" h="76834">
                  <a:moveTo>
                    <a:pt x="3026803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3026803" y="76809"/>
                  </a:lnTo>
                  <a:lnTo>
                    <a:pt x="3026803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10904" y="6768769"/>
              <a:ext cx="2911475" cy="76835"/>
            </a:xfrm>
            <a:custGeom>
              <a:avLst/>
              <a:gdLst/>
              <a:ahLst/>
              <a:cxnLst/>
              <a:rect l="l" t="t" r="r" b="b"/>
              <a:pathLst>
                <a:path w="2911475" h="76834">
                  <a:moveTo>
                    <a:pt x="2911360" y="0"/>
                  </a:moveTo>
                  <a:lnTo>
                    <a:pt x="0" y="0"/>
                  </a:lnTo>
                  <a:lnTo>
                    <a:pt x="0" y="76809"/>
                  </a:lnTo>
                  <a:lnTo>
                    <a:pt x="2911360" y="76809"/>
                  </a:lnTo>
                  <a:lnTo>
                    <a:pt x="2911360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10904" y="6680619"/>
              <a:ext cx="3033395" cy="76835"/>
            </a:xfrm>
            <a:custGeom>
              <a:avLst/>
              <a:gdLst/>
              <a:ahLst/>
              <a:cxnLst/>
              <a:rect l="l" t="t" r="r" b="b"/>
              <a:pathLst>
                <a:path w="3033395" h="76834">
                  <a:moveTo>
                    <a:pt x="3032925" y="0"/>
                  </a:moveTo>
                  <a:lnTo>
                    <a:pt x="0" y="0"/>
                  </a:lnTo>
                  <a:lnTo>
                    <a:pt x="0" y="76695"/>
                  </a:lnTo>
                  <a:lnTo>
                    <a:pt x="3032925" y="76695"/>
                  </a:lnTo>
                  <a:lnTo>
                    <a:pt x="3032925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10904" y="6933717"/>
              <a:ext cx="2840355" cy="76200"/>
            </a:xfrm>
            <a:custGeom>
              <a:avLst/>
              <a:gdLst/>
              <a:ahLst/>
              <a:cxnLst/>
              <a:rect l="l" t="t" r="r" b="b"/>
              <a:pathLst>
                <a:path w="2840354" h="76200">
                  <a:moveTo>
                    <a:pt x="2839872" y="0"/>
                  </a:moveTo>
                  <a:lnTo>
                    <a:pt x="0" y="0"/>
                  </a:lnTo>
                  <a:lnTo>
                    <a:pt x="0" y="76022"/>
                  </a:lnTo>
                  <a:lnTo>
                    <a:pt x="2839872" y="76022"/>
                  </a:lnTo>
                  <a:lnTo>
                    <a:pt x="2839872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10904" y="6845579"/>
              <a:ext cx="3102610" cy="241300"/>
            </a:xfrm>
            <a:custGeom>
              <a:avLst/>
              <a:gdLst/>
              <a:ahLst/>
              <a:cxnLst/>
              <a:rect l="l" t="t" r="r" b="b"/>
              <a:pathLst>
                <a:path w="3102610" h="241300">
                  <a:moveTo>
                    <a:pt x="3056483" y="164160"/>
                  </a:moveTo>
                  <a:lnTo>
                    <a:pt x="0" y="164160"/>
                  </a:lnTo>
                  <a:lnTo>
                    <a:pt x="0" y="240855"/>
                  </a:lnTo>
                  <a:lnTo>
                    <a:pt x="3056483" y="240855"/>
                  </a:lnTo>
                  <a:lnTo>
                    <a:pt x="3056483" y="164160"/>
                  </a:lnTo>
                  <a:close/>
                </a:path>
                <a:path w="3102610" h="241300">
                  <a:moveTo>
                    <a:pt x="3102140" y="0"/>
                  </a:moveTo>
                  <a:lnTo>
                    <a:pt x="0" y="0"/>
                  </a:lnTo>
                  <a:lnTo>
                    <a:pt x="0" y="75907"/>
                  </a:lnTo>
                  <a:lnTo>
                    <a:pt x="3102140" y="75907"/>
                  </a:lnTo>
                  <a:lnTo>
                    <a:pt x="3102140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10903" y="7092449"/>
              <a:ext cx="3570604" cy="22225"/>
            </a:xfrm>
            <a:custGeom>
              <a:avLst/>
              <a:gdLst/>
              <a:ahLst/>
              <a:cxnLst/>
              <a:rect l="l" t="t" r="r" b="b"/>
              <a:pathLst>
                <a:path w="3570604" h="22225">
                  <a:moveTo>
                    <a:pt x="0" y="0"/>
                  </a:moveTo>
                  <a:lnTo>
                    <a:pt x="3570287" y="0"/>
                  </a:lnTo>
                </a:path>
                <a:path w="3570604" h="22225">
                  <a:moveTo>
                    <a:pt x="0" y="0"/>
                  </a:moveTo>
                  <a:lnTo>
                    <a:pt x="0" y="21983"/>
                  </a:lnTo>
                </a:path>
                <a:path w="3570604" h="22225">
                  <a:moveTo>
                    <a:pt x="396989" y="0"/>
                  </a:moveTo>
                  <a:lnTo>
                    <a:pt x="396989" y="21983"/>
                  </a:lnTo>
                </a:path>
                <a:path w="3570604" h="22225">
                  <a:moveTo>
                    <a:pt x="793750" y="0"/>
                  </a:moveTo>
                  <a:lnTo>
                    <a:pt x="793750" y="21983"/>
                  </a:lnTo>
                </a:path>
                <a:path w="3570604" h="22225">
                  <a:moveTo>
                    <a:pt x="1189824" y="0"/>
                  </a:moveTo>
                  <a:lnTo>
                    <a:pt x="1189824" y="21983"/>
                  </a:lnTo>
                </a:path>
                <a:path w="3570604" h="22225">
                  <a:moveTo>
                    <a:pt x="1586484" y="0"/>
                  </a:moveTo>
                  <a:lnTo>
                    <a:pt x="1586484" y="21983"/>
                  </a:lnTo>
                </a:path>
                <a:path w="3570604" h="22225">
                  <a:moveTo>
                    <a:pt x="1983244" y="0"/>
                  </a:moveTo>
                  <a:lnTo>
                    <a:pt x="1983244" y="21983"/>
                  </a:lnTo>
                </a:path>
                <a:path w="3570604" h="22225">
                  <a:moveTo>
                    <a:pt x="2380005" y="0"/>
                  </a:moveTo>
                  <a:lnTo>
                    <a:pt x="2380005" y="21983"/>
                  </a:lnTo>
                </a:path>
                <a:path w="3570604" h="22225">
                  <a:moveTo>
                    <a:pt x="2776766" y="0"/>
                  </a:moveTo>
                  <a:lnTo>
                    <a:pt x="2776766" y="21983"/>
                  </a:lnTo>
                </a:path>
                <a:path w="3570604" h="22225">
                  <a:moveTo>
                    <a:pt x="3173526" y="0"/>
                  </a:moveTo>
                  <a:lnTo>
                    <a:pt x="3173526" y="21983"/>
                  </a:lnTo>
                </a:path>
                <a:path w="3570604" h="22225">
                  <a:moveTo>
                    <a:pt x="3570287" y="0"/>
                  </a:moveTo>
                  <a:lnTo>
                    <a:pt x="3570287" y="21983"/>
                  </a:lnTo>
                </a:path>
              </a:pathLst>
            </a:custGeom>
            <a:ln w="4749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10903" y="2312736"/>
              <a:ext cx="0" cy="4780280"/>
            </a:xfrm>
            <a:custGeom>
              <a:avLst/>
              <a:gdLst/>
              <a:ahLst/>
              <a:cxnLst/>
              <a:rect l="l" t="t" r="r" b="b"/>
              <a:pathLst>
                <a:path h="4780280">
                  <a:moveTo>
                    <a:pt x="0" y="0"/>
                  </a:moveTo>
                  <a:lnTo>
                    <a:pt x="0" y="4779708"/>
                  </a:lnTo>
                </a:path>
              </a:pathLst>
            </a:custGeom>
            <a:ln w="4749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86885" y="2312736"/>
              <a:ext cx="24130" cy="4780280"/>
            </a:xfrm>
            <a:custGeom>
              <a:avLst/>
              <a:gdLst/>
              <a:ahLst/>
              <a:cxnLst/>
              <a:rect l="l" t="t" r="r" b="b"/>
              <a:pathLst>
                <a:path w="24130" h="4780280">
                  <a:moveTo>
                    <a:pt x="0" y="0"/>
                  </a:moveTo>
                  <a:lnTo>
                    <a:pt x="24015" y="0"/>
                  </a:lnTo>
                </a:path>
                <a:path w="24130" h="4780280">
                  <a:moveTo>
                    <a:pt x="0" y="164731"/>
                  </a:moveTo>
                  <a:lnTo>
                    <a:pt x="24015" y="164731"/>
                  </a:lnTo>
                </a:path>
                <a:path w="24130" h="4780280">
                  <a:moveTo>
                    <a:pt x="0" y="329692"/>
                  </a:moveTo>
                  <a:lnTo>
                    <a:pt x="24015" y="329692"/>
                  </a:lnTo>
                </a:path>
                <a:path w="24130" h="4780280">
                  <a:moveTo>
                    <a:pt x="0" y="494538"/>
                  </a:moveTo>
                  <a:lnTo>
                    <a:pt x="24015" y="494538"/>
                  </a:lnTo>
                </a:path>
                <a:path w="24130" h="4780280">
                  <a:moveTo>
                    <a:pt x="0" y="659498"/>
                  </a:moveTo>
                  <a:lnTo>
                    <a:pt x="24015" y="659498"/>
                  </a:lnTo>
                </a:path>
                <a:path w="24130" h="4780280">
                  <a:moveTo>
                    <a:pt x="0" y="823658"/>
                  </a:moveTo>
                  <a:lnTo>
                    <a:pt x="24015" y="823658"/>
                  </a:lnTo>
                </a:path>
                <a:path w="24130" h="4780280">
                  <a:moveTo>
                    <a:pt x="0" y="988618"/>
                  </a:moveTo>
                  <a:lnTo>
                    <a:pt x="24015" y="988618"/>
                  </a:lnTo>
                </a:path>
                <a:path w="24130" h="4780280">
                  <a:moveTo>
                    <a:pt x="0" y="1153579"/>
                  </a:moveTo>
                  <a:lnTo>
                    <a:pt x="24015" y="1153579"/>
                  </a:lnTo>
                </a:path>
                <a:path w="24130" h="4780280">
                  <a:moveTo>
                    <a:pt x="0" y="1318539"/>
                  </a:moveTo>
                  <a:lnTo>
                    <a:pt x="24015" y="1318539"/>
                  </a:lnTo>
                </a:path>
                <a:path w="24130" h="4780280">
                  <a:moveTo>
                    <a:pt x="0" y="1483385"/>
                  </a:moveTo>
                  <a:lnTo>
                    <a:pt x="24015" y="1483385"/>
                  </a:lnTo>
                </a:path>
                <a:path w="24130" h="4780280">
                  <a:moveTo>
                    <a:pt x="0" y="1648333"/>
                  </a:moveTo>
                  <a:lnTo>
                    <a:pt x="24015" y="1648333"/>
                  </a:lnTo>
                </a:path>
                <a:path w="24130" h="4780280">
                  <a:moveTo>
                    <a:pt x="0" y="1813293"/>
                  </a:moveTo>
                  <a:lnTo>
                    <a:pt x="24015" y="1813293"/>
                  </a:lnTo>
                </a:path>
                <a:path w="24130" h="4780280">
                  <a:moveTo>
                    <a:pt x="0" y="1977466"/>
                  </a:moveTo>
                  <a:lnTo>
                    <a:pt x="24015" y="1977466"/>
                  </a:lnTo>
                </a:path>
                <a:path w="24130" h="4780280">
                  <a:moveTo>
                    <a:pt x="0" y="2142413"/>
                  </a:moveTo>
                  <a:lnTo>
                    <a:pt x="24015" y="2142413"/>
                  </a:lnTo>
                </a:path>
                <a:path w="24130" h="4780280">
                  <a:moveTo>
                    <a:pt x="0" y="2307374"/>
                  </a:moveTo>
                  <a:lnTo>
                    <a:pt x="24015" y="2307374"/>
                  </a:lnTo>
                </a:path>
                <a:path w="24130" h="4780280">
                  <a:moveTo>
                    <a:pt x="0" y="2472220"/>
                  </a:moveTo>
                  <a:lnTo>
                    <a:pt x="24015" y="2472220"/>
                  </a:lnTo>
                </a:path>
                <a:path w="24130" h="4780280">
                  <a:moveTo>
                    <a:pt x="0" y="2637180"/>
                  </a:moveTo>
                  <a:lnTo>
                    <a:pt x="24015" y="2637180"/>
                  </a:lnTo>
                </a:path>
                <a:path w="24130" h="4780280">
                  <a:moveTo>
                    <a:pt x="0" y="2802140"/>
                  </a:moveTo>
                  <a:lnTo>
                    <a:pt x="24015" y="2802140"/>
                  </a:lnTo>
                </a:path>
                <a:path w="24130" h="4780280">
                  <a:moveTo>
                    <a:pt x="0" y="2966300"/>
                  </a:moveTo>
                  <a:lnTo>
                    <a:pt x="24015" y="2966300"/>
                  </a:lnTo>
                </a:path>
                <a:path w="24130" h="4780280">
                  <a:moveTo>
                    <a:pt x="0" y="3131261"/>
                  </a:moveTo>
                  <a:lnTo>
                    <a:pt x="24015" y="3131261"/>
                  </a:lnTo>
                </a:path>
                <a:path w="24130" h="4780280">
                  <a:moveTo>
                    <a:pt x="0" y="3296221"/>
                  </a:moveTo>
                  <a:lnTo>
                    <a:pt x="24015" y="3296221"/>
                  </a:lnTo>
                </a:path>
                <a:path w="24130" h="4780280">
                  <a:moveTo>
                    <a:pt x="0" y="3461067"/>
                  </a:moveTo>
                  <a:lnTo>
                    <a:pt x="24015" y="3461067"/>
                  </a:lnTo>
                </a:path>
                <a:path w="24130" h="4780280">
                  <a:moveTo>
                    <a:pt x="0" y="3626027"/>
                  </a:moveTo>
                  <a:lnTo>
                    <a:pt x="24015" y="3626027"/>
                  </a:lnTo>
                </a:path>
                <a:path w="24130" h="4780280">
                  <a:moveTo>
                    <a:pt x="0" y="3790988"/>
                  </a:moveTo>
                  <a:lnTo>
                    <a:pt x="24015" y="3790988"/>
                  </a:lnTo>
                </a:path>
                <a:path w="24130" h="4780280">
                  <a:moveTo>
                    <a:pt x="0" y="3955935"/>
                  </a:moveTo>
                  <a:lnTo>
                    <a:pt x="24015" y="3955935"/>
                  </a:lnTo>
                </a:path>
                <a:path w="24130" h="4780280">
                  <a:moveTo>
                    <a:pt x="0" y="4120108"/>
                  </a:moveTo>
                  <a:lnTo>
                    <a:pt x="24015" y="4120108"/>
                  </a:lnTo>
                </a:path>
                <a:path w="24130" h="4780280">
                  <a:moveTo>
                    <a:pt x="0" y="4285068"/>
                  </a:moveTo>
                  <a:lnTo>
                    <a:pt x="24015" y="4285068"/>
                  </a:lnTo>
                </a:path>
                <a:path w="24130" h="4780280">
                  <a:moveTo>
                    <a:pt x="0" y="4449914"/>
                  </a:moveTo>
                  <a:lnTo>
                    <a:pt x="24015" y="4449914"/>
                  </a:lnTo>
                </a:path>
                <a:path w="24130" h="4780280">
                  <a:moveTo>
                    <a:pt x="0" y="4614875"/>
                  </a:moveTo>
                  <a:lnTo>
                    <a:pt x="24015" y="4614875"/>
                  </a:lnTo>
                </a:path>
                <a:path w="24130" h="4780280">
                  <a:moveTo>
                    <a:pt x="0" y="4779708"/>
                  </a:moveTo>
                  <a:lnTo>
                    <a:pt x="24015" y="4779708"/>
                  </a:lnTo>
                </a:path>
              </a:pathLst>
            </a:custGeom>
            <a:ln w="4749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148308" y="2298926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73%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56991" y="2628728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052938" y="2793576"/>
            <a:ext cx="1587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052938" y="2958285"/>
            <a:ext cx="1587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44982" y="3288109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032962" y="3452957"/>
            <a:ext cx="1587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989427" y="3617666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69%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89467" y="3782259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69%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14153" y="4112334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55%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398429" y="4277043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55%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02895" y="4441639"/>
            <a:ext cx="1587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52%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02895" y="4606870"/>
            <a:ext cx="1587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52%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295069" y="4771718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52%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63483" y="4936426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51%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227704" y="5101274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44407" y="5266262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48%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069075" y="5431110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46%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811077" y="5595818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640418" y="5925654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61%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549014" y="6090503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58%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04075" y="6420059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042263" y="6584512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147741" y="6749855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73%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076463" y="6914563"/>
            <a:ext cx="1587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247321" y="2375617"/>
            <a:ext cx="1587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072739" y="2463498"/>
            <a:ext cx="170180" cy="18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ts val="63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72%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ts val="630"/>
              </a:lnSpc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72%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223649" y="2705430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830711" y="2870278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65%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271168" y="3034986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049061" y="3122879"/>
            <a:ext cx="162560" cy="18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3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550">
              <a:latin typeface="Roboto"/>
              <a:cs typeface="Roboto"/>
            </a:endParaRPr>
          </a:p>
          <a:p>
            <a:pPr marL="16510">
              <a:lnSpc>
                <a:spcPts val="630"/>
              </a:lnSpc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199743" y="3364810"/>
            <a:ext cx="1587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255507" y="3529658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227415" y="3694366"/>
            <a:ext cx="1587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75%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35545" y="3858847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854646" y="4189035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66%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052897" y="4353743"/>
            <a:ext cx="15875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894299" y="4518226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846715" y="4683570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66%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168165" y="4848418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74%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910166" y="5013126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941892" y="5177835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68%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767400" y="5342893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64%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112400" y="5507740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73%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92839" y="5672449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59%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021303" y="6001833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056991" y="6167177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263627" y="6496663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269534" y="6661213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338417" y="6826556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292645" y="6991265"/>
            <a:ext cx="1581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77%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153474" y="7121243"/>
            <a:ext cx="116839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530619" y="7121243"/>
            <a:ext cx="1549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927610" y="7121243"/>
            <a:ext cx="15430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324391" y="7121243"/>
            <a:ext cx="15430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721033" y="7121243"/>
            <a:ext cx="1549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117814" y="7121243"/>
            <a:ext cx="1549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514596" y="7121243"/>
            <a:ext cx="1549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911587" y="7121243"/>
            <a:ext cx="15430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308228" y="7121243"/>
            <a:ext cx="15430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705009" y="7121243"/>
            <a:ext cx="15494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67851" y="2047435"/>
            <a:ext cx="1790064" cy="1928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95"/>
              </a:spcBef>
            </a:pP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50">
              <a:latin typeface="Roboto"/>
              <a:cs typeface="Roboto"/>
            </a:endParaRPr>
          </a:p>
          <a:p>
            <a:pPr marL="8890" algn="ctr">
              <a:lnSpc>
                <a:spcPct val="100000"/>
              </a:lnSpc>
            </a:pP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6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5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femmes</a:t>
            </a:r>
            <a:r>
              <a:rPr sz="65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actives)</a:t>
            </a:r>
            <a:endParaRPr sz="650">
              <a:latin typeface="Roboto"/>
              <a:cs typeface="Roboto"/>
            </a:endParaRPr>
          </a:p>
          <a:p>
            <a:pPr marL="570230" algn="ctr">
              <a:lnSpc>
                <a:spcPts val="720"/>
              </a:lnSpc>
              <a:spcBef>
                <a:spcPts val="305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Pessac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 Châtaigneraie - Arago</a:t>
            </a:r>
            <a:endParaRPr sz="600">
              <a:latin typeface="Roboto"/>
              <a:cs typeface="Roboto"/>
            </a:endParaRPr>
          </a:p>
          <a:p>
            <a:pPr marL="56705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(820)</a:t>
            </a:r>
            <a:endParaRPr sz="600">
              <a:latin typeface="Roboto"/>
              <a:cs typeface="Roboto"/>
            </a:endParaRPr>
          </a:p>
          <a:p>
            <a:pPr marL="796925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600">
              <a:latin typeface="Roboto"/>
              <a:cs typeface="Roboto"/>
            </a:endParaRPr>
          </a:p>
          <a:p>
            <a:pPr marL="798830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(230)</a:t>
            </a:r>
            <a:endParaRPr sz="600">
              <a:latin typeface="Roboto"/>
              <a:cs typeface="Roboto"/>
            </a:endParaRPr>
          </a:p>
          <a:p>
            <a:pPr marL="437515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Quartier Des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Deux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Rives</a:t>
            </a:r>
            <a:endParaRPr sz="600">
              <a:latin typeface="Roboto"/>
              <a:cs typeface="Roboto"/>
            </a:endParaRPr>
          </a:p>
          <a:p>
            <a:pPr marL="438150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(530)</a:t>
            </a:r>
            <a:endParaRPr sz="600">
              <a:latin typeface="Roboto"/>
              <a:cs typeface="Roboto"/>
            </a:endParaRPr>
          </a:p>
          <a:p>
            <a:pPr marL="219710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QP Royan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Eco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l'Yeuse-La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Robinière</a:t>
            </a:r>
            <a:endParaRPr sz="600">
              <a:latin typeface="Roboto"/>
              <a:cs typeface="Roboto"/>
            </a:endParaRPr>
          </a:p>
          <a:p>
            <a:pPr marL="217170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(170)</a:t>
            </a:r>
            <a:endParaRPr sz="600">
              <a:latin typeface="Roboto"/>
              <a:cs typeface="Roboto"/>
            </a:endParaRPr>
          </a:p>
          <a:p>
            <a:pPr marL="67246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Coutras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Du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endParaRPr sz="600">
              <a:latin typeface="Roboto"/>
              <a:cs typeface="Roboto"/>
            </a:endParaRPr>
          </a:p>
          <a:p>
            <a:pPr marL="674370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(300)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Bègles,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Carle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Vernet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Terres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Neuves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(520)</a:t>
            </a:r>
            <a:endParaRPr sz="600">
              <a:latin typeface="Roboto"/>
              <a:cs typeface="Roboto"/>
            </a:endParaRPr>
          </a:p>
          <a:p>
            <a:pPr marL="418465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Pontreau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Colline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Saint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André</a:t>
            </a:r>
            <a:endParaRPr sz="600">
              <a:latin typeface="Roboto"/>
              <a:cs typeface="Roboto"/>
            </a:endParaRPr>
          </a:p>
          <a:p>
            <a:pPr marL="419734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(390)</a:t>
            </a:r>
            <a:endParaRPr sz="600">
              <a:latin typeface="Roboto"/>
              <a:cs typeface="Roboto"/>
            </a:endParaRPr>
          </a:p>
          <a:p>
            <a:pPr marL="400050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Bel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Grand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Font</a:t>
            </a:r>
            <a:endParaRPr sz="600">
              <a:latin typeface="Roboto"/>
              <a:cs typeface="Roboto"/>
            </a:endParaRPr>
          </a:p>
          <a:p>
            <a:pPr marL="406400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(460)</a:t>
            </a:r>
            <a:endParaRPr sz="600">
              <a:latin typeface="Roboto"/>
              <a:cs typeface="Roboto"/>
            </a:endParaRPr>
          </a:p>
          <a:p>
            <a:pPr marL="789940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 Rivet</a:t>
            </a:r>
            <a:endParaRPr sz="600">
              <a:latin typeface="Roboto"/>
              <a:cs typeface="Roboto"/>
            </a:endParaRPr>
          </a:p>
          <a:p>
            <a:pPr marL="79057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(290)</a:t>
            </a:r>
            <a:endParaRPr sz="600">
              <a:latin typeface="Roboto"/>
              <a:cs typeface="Roboto"/>
            </a:endParaRPr>
          </a:p>
          <a:p>
            <a:pPr marL="1114425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600">
              <a:latin typeface="Roboto"/>
              <a:cs typeface="Roboto"/>
            </a:endParaRPr>
          </a:p>
          <a:p>
            <a:pPr marL="1114425" algn="ctr">
              <a:lnSpc>
                <a:spcPct val="10000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(240)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33248" y="4097653"/>
            <a:ext cx="1524635" cy="1691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970" algn="ctr">
              <a:lnSpc>
                <a:spcPts val="720"/>
              </a:lnSpc>
              <a:spcBef>
                <a:spcPts val="95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Marmande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Baylac Gravette</a:t>
            </a:r>
            <a:endParaRPr sz="600">
              <a:latin typeface="Roboto"/>
              <a:cs typeface="Roboto"/>
            </a:endParaRPr>
          </a:p>
          <a:p>
            <a:pPr marL="394970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(210)</a:t>
            </a:r>
            <a:endParaRPr sz="600">
              <a:latin typeface="Roboto"/>
              <a:cs typeface="Roboto"/>
            </a:endParaRPr>
          </a:p>
          <a:p>
            <a:pPr marL="26225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Hauts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Sainte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Croix</a:t>
            </a:r>
            <a:endParaRPr sz="600">
              <a:latin typeface="Roboto"/>
              <a:cs typeface="Roboto"/>
            </a:endParaRPr>
          </a:p>
          <a:p>
            <a:pPr marL="25844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(540)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Basseau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Grande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Garenne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(460)</a:t>
            </a:r>
            <a:endParaRPr sz="600">
              <a:latin typeface="Roboto"/>
              <a:cs typeface="Roboto"/>
            </a:endParaRPr>
          </a:p>
          <a:p>
            <a:pPr marL="115570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Renardières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Ozon</a:t>
            </a:r>
            <a:endParaRPr sz="600">
              <a:latin typeface="Roboto"/>
              <a:cs typeface="Roboto"/>
            </a:endParaRPr>
          </a:p>
          <a:p>
            <a:pPr marL="12128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(620)</a:t>
            </a:r>
            <a:endParaRPr sz="600">
              <a:latin typeface="Roboto"/>
              <a:cs typeface="Roboto"/>
            </a:endParaRPr>
          </a:p>
          <a:p>
            <a:pPr marL="501015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Tujac</a:t>
            </a:r>
            <a:endParaRPr sz="600">
              <a:latin typeface="Roboto"/>
              <a:cs typeface="Roboto"/>
            </a:endParaRPr>
          </a:p>
          <a:p>
            <a:pPr marL="506730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(370)</a:t>
            </a:r>
            <a:endParaRPr sz="600">
              <a:latin typeface="Roboto"/>
              <a:cs typeface="Roboto"/>
            </a:endParaRPr>
          </a:p>
          <a:p>
            <a:pPr marL="64325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Beaubreuil</a:t>
            </a:r>
            <a:endParaRPr sz="600">
              <a:latin typeface="Roboto"/>
              <a:cs typeface="Roboto"/>
            </a:endParaRPr>
          </a:p>
          <a:p>
            <a:pPr marL="641350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(820)</a:t>
            </a:r>
            <a:endParaRPr sz="600">
              <a:latin typeface="Roboto"/>
              <a:cs typeface="Roboto"/>
            </a:endParaRPr>
          </a:p>
          <a:p>
            <a:pPr marL="466090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Rodrigues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Barleté</a:t>
            </a:r>
            <a:endParaRPr sz="600">
              <a:latin typeface="Roboto"/>
              <a:cs typeface="Roboto"/>
            </a:endParaRPr>
          </a:p>
          <a:p>
            <a:pPr marL="46545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(310)</a:t>
            </a:r>
            <a:endParaRPr sz="600">
              <a:latin typeface="Roboto"/>
              <a:cs typeface="Roboto"/>
            </a:endParaRPr>
          </a:p>
          <a:p>
            <a:pPr marL="511175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600">
              <a:latin typeface="Roboto"/>
              <a:cs typeface="Roboto"/>
            </a:endParaRPr>
          </a:p>
          <a:p>
            <a:pPr marL="50990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(140)</a:t>
            </a:r>
            <a:endParaRPr sz="600">
              <a:latin typeface="Roboto"/>
              <a:cs typeface="Roboto"/>
            </a:endParaRPr>
          </a:p>
          <a:p>
            <a:pPr marL="634365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Ousse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Bois</a:t>
            </a:r>
            <a:endParaRPr sz="600">
              <a:latin typeface="Roboto"/>
              <a:cs typeface="Roboto"/>
            </a:endParaRPr>
          </a:p>
          <a:p>
            <a:pPr marL="632460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(270)</a:t>
            </a:r>
            <a:endParaRPr sz="600">
              <a:latin typeface="Roboto"/>
              <a:cs typeface="Roboto"/>
            </a:endParaRPr>
          </a:p>
          <a:p>
            <a:pPr marL="21653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Montanou</a:t>
            </a:r>
            <a:endParaRPr sz="600">
              <a:latin typeface="Roboto"/>
              <a:cs typeface="Roboto"/>
            </a:endParaRPr>
          </a:p>
          <a:p>
            <a:pPr marL="217804" algn="ctr">
              <a:lnSpc>
                <a:spcPts val="72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(190)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79183" y="5910393"/>
            <a:ext cx="107505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algn="ctr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600">
              <a:latin typeface="Roboto"/>
              <a:cs typeface="Roboto"/>
            </a:endParaRPr>
          </a:p>
          <a:p>
            <a:pPr marL="95250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(38</a:t>
            </a:r>
            <a:r>
              <a:rPr sz="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370)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600">
              <a:latin typeface="Roboto"/>
              <a:cs typeface="Roboto"/>
            </a:endParaRPr>
          </a:p>
          <a:p>
            <a:pPr marL="635" algn="ctr">
              <a:lnSpc>
                <a:spcPct val="10000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(840 200)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55130" y="6405370"/>
            <a:ext cx="1301750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7220" algn="ctr">
              <a:lnSpc>
                <a:spcPts val="720"/>
              </a:lnSpc>
              <a:spcBef>
                <a:spcPts val="95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600">
              <a:latin typeface="Roboto"/>
              <a:cs typeface="Roboto"/>
            </a:endParaRPr>
          </a:p>
          <a:p>
            <a:pPr marL="618490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097</a:t>
            </a:r>
            <a:r>
              <a:rPr sz="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000)</a:t>
            </a:r>
            <a:endParaRPr sz="600">
              <a:latin typeface="Roboto"/>
              <a:cs typeface="Roboto"/>
            </a:endParaRPr>
          </a:p>
          <a:p>
            <a:pPr marL="241935" algn="ctr">
              <a:lnSpc>
                <a:spcPts val="650"/>
              </a:lnSpc>
            </a:pP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600">
              <a:latin typeface="Roboto"/>
              <a:cs typeface="Roboto"/>
            </a:endParaRPr>
          </a:p>
          <a:p>
            <a:pPr marL="239395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(8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208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760)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ne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(4</a:t>
            </a:r>
            <a:r>
              <a:rPr sz="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047</a:t>
            </a:r>
            <a:r>
              <a:rPr sz="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830)</a:t>
            </a:r>
            <a:endParaRPr sz="600">
              <a:latin typeface="Roboto"/>
              <a:cs typeface="Roboto"/>
            </a:endParaRPr>
          </a:p>
          <a:p>
            <a:pPr marL="524510" algn="ctr">
              <a:lnSpc>
                <a:spcPts val="65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600">
              <a:latin typeface="Roboto"/>
              <a:cs typeface="Roboto"/>
            </a:endParaRPr>
          </a:p>
          <a:p>
            <a:pPr marL="521970" algn="ctr">
              <a:lnSpc>
                <a:spcPts val="72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(12</a:t>
            </a:r>
            <a:r>
              <a:rPr sz="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291</a:t>
            </a:r>
            <a:r>
              <a:rPr sz="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190)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489606" y="209979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44475" y="0"/>
                </a:moveTo>
                <a:lnTo>
                  <a:pt x="0" y="0"/>
                </a:lnTo>
                <a:lnTo>
                  <a:pt x="0" y="44475"/>
                </a:lnTo>
                <a:lnTo>
                  <a:pt x="44475" y="44475"/>
                </a:lnTo>
                <a:lnTo>
                  <a:pt x="44475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2541830" y="2037337"/>
            <a:ext cx="1037590" cy="23558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65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d'activité</a:t>
            </a:r>
            <a:r>
              <a:rPr sz="65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5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femmes</a:t>
            </a:r>
            <a:endParaRPr sz="650">
              <a:latin typeface="Roboto"/>
              <a:cs typeface="Roboto"/>
            </a:endParaRPr>
          </a:p>
          <a:p>
            <a:pPr marL="185420">
              <a:lnSpc>
                <a:spcPct val="100000"/>
              </a:lnSpc>
              <a:spcBef>
                <a:spcPts val="95"/>
              </a:spcBef>
            </a:pPr>
            <a:r>
              <a:rPr sz="550" i="1" dirty="0">
                <a:solidFill>
                  <a:srgbClr val="231F20"/>
                </a:solidFill>
                <a:latin typeface="Roboto"/>
                <a:cs typeface="Roboto"/>
              </a:rPr>
              <a:t>(t</a:t>
            </a:r>
            <a:r>
              <a:rPr sz="55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550" i="1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55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i="1" spc="-5" dirty="0">
                <a:solidFill>
                  <a:srgbClr val="231F20"/>
                </a:solidFill>
                <a:latin typeface="Roboto"/>
                <a:cs typeface="Roboto"/>
              </a:rPr>
              <a:t>décro</a:t>
            </a:r>
            <a:r>
              <a:rPr sz="550" i="1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550" i="1" spc="-5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550" i="1" dirty="0">
                <a:solidFill>
                  <a:srgbClr val="231F20"/>
                </a:solidFill>
                <a:latin typeface="Roboto"/>
                <a:cs typeface="Roboto"/>
              </a:rPr>
              <a:t>san</a:t>
            </a:r>
            <a:r>
              <a:rPr sz="550" i="1" spc="-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550" i="1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221111" y="209979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44475" y="0"/>
                </a:moveTo>
                <a:lnTo>
                  <a:pt x="0" y="0"/>
                </a:lnTo>
                <a:lnTo>
                  <a:pt x="0" y="44475"/>
                </a:lnTo>
                <a:lnTo>
                  <a:pt x="44475" y="44475"/>
                </a:lnTo>
                <a:lnTo>
                  <a:pt x="44475" y="0"/>
                </a:lnTo>
                <a:close/>
              </a:path>
            </a:pathLst>
          </a:custGeom>
          <a:solidFill>
            <a:srgbClr val="F1B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4273552" y="2052280"/>
            <a:ext cx="105981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65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d'activité</a:t>
            </a:r>
            <a:r>
              <a:rPr sz="65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5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50" b="1" spc="-5" dirty="0">
                <a:solidFill>
                  <a:srgbClr val="231F20"/>
                </a:solidFill>
                <a:latin typeface="Roboto"/>
                <a:cs typeface="Roboto"/>
              </a:rPr>
              <a:t>hommes</a:t>
            </a:r>
            <a:endParaRPr sz="65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784455" y="3916265"/>
            <a:ext cx="137160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i="1" spc="-5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113499" y="2015505"/>
            <a:ext cx="4237990" cy="14122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6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Globalement,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sur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r>
              <a:rPr sz="1600" spc="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donné,</a:t>
            </a:r>
            <a:r>
              <a:rPr sz="1600" spc="3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étudiants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sont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nombreux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plus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taux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d’activité(des</a:t>
            </a:r>
            <a:r>
              <a:rPr sz="1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jeunes)</a:t>
            </a:r>
            <a:r>
              <a:rPr sz="1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sont</a:t>
            </a:r>
            <a:r>
              <a:rPr sz="1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faibles.</a:t>
            </a:r>
            <a:r>
              <a:rPr sz="1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Roboto"/>
                <a:cs typeface="Roboto"/>
              </a:rPr>
              <a:t>Or,</a:t>
            </a:r>
            <a:r>
              <a:rPr sz="1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bien</a:t>
            </a:r>
            <a:r>
              <a:rPr sz="1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taux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d’étudiants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soit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faible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les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quartiers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prioritaires,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16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d’emploi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aussi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faible dans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quasi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totalité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QP.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D64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50568" y="0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>
            <a:spLocks noGrp="1"/>
          </p:cNvSpPr>
          <p:nvPr>
            <p:ph type="title"/>
          </p:nvPr>
        </p:nvSpPr>
        <p:spPr>
          <a:xfrm>
            <a:off x="2318991" y="54772"/>
            <a:ext cx="3515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Développement</a:t>
            </a:r>
            <a:r>
              <a:rPr spc="-20" dirty="0"/>
              <a:t> </a:t>
            </a:r>
            <a:r>
              <a:rPr dirty="0"/>
              <a:t>économique</a:t>
            </a:r>
            <a:r>
              <a:rPr spc="-20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emploi</a:t>
            </a:r>
          </a:p>
        </p:txBody>
      </p:sp>
      <p:sp>
        <p:nvSpPr>
          <p:cNvPr id="140" name="object 140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42" name="object 142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48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43" name="object 1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418779"/>
            <a:ext cx="89046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Quel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est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le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niveau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précarité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l’emploi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dans les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QP 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0552" y="943203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2864" y="1777353"/>
            <a:ext cx="3522345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30" dirty="0">
                <a:solidFill>
                  <a:srgbClr val="231F20"/>
                </a:solidFill>
                <a:latin typeface="Roboto"/>
                <a:cs typeface="Roboto"/>
              </a:rPr>
              <a:t>L’emploi</a:t>
            </a:r>
            <a:r>
              <a:rPr sz="1400"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précaire</a:t>
            </a:r>
            <a:endParaRPr sz="1400">
              <a:latin typeface="Roboto"/>
              <a:cs typeface="Roboto"/>
            </a:endParaRPr>
          </a:p>
          <a:p>
            <a:pPr marL="1778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estimations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et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2816" y="2428290"/>
            <a:ext cx="4554220" cy="1439545"/>
            <a:chOff x="232816" y="2428290"/>
            <a:chExt cx="4554220" cy="1439545"/>
          </a:xfrm>
        </p:grpSpPr>
        <p:sp>
          <p:nvSpPr>
            <p:cNvPr id="17" name="object 17"/>
            <p:cNvSpPr/>
            <p:nvPr/>
          </p:nvSpPr>
          <p:spPr>
            <a:xfrm>
              <a:off x="232816" y="2428290"/>
              <a:ext cx="4554220" cy="598805"/>
            </a:xfrm>
            <a:custGeom>
              <a:avLst/>
              <a:gdLst/>
              <a:ahLst/>
              <a:cxnLst/>
              <a:rect l="l" t="t" r="r" b="b"/>
              <a:pathLst>
                <a:path w="4554220" h="598805">
                  <a:moveTo>
                    <a:pt x="4553839" y="0"/>
                  </a:moveTo>
                  <a:lnTo>
                    <a:pt x="0" y="0"/>
                  </a:lnTo>
                  <a:lnTo>
                    <a:pt x="0" y="598601"/>
                  </a:lnTo>
                  <a:lnTo>
                    <a:pt x="4553839" y="598601"/>
                  </a:lnTo>
                  <a:lnTo>
                    <a:pt x="4553839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41827" y="3044050"/>
              <a:ext cx="252590" cy="3430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8369" y="3044050"/>
              <a:ext cx="57696" cy="3430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09022" y="3025330"/>
              <a:ext cx="6350" cy="78105"/>
            </a:xfrm>
            <a:custGeom>
              <a:avLst/>
              <a:gdLst/>
              <a:ahLst/>
              <a:cxnLst/>
              <a:rect l="l" t="t" r="r" b="b"/>
              <a:pathLst>
                <a:path w="6350" h="78105">
                  <a:moveTo>
                    <a:pt x="6235" y="60807"/>
                  </a:moveTo>
                  <a:lnTo>
                    <a:pt x="0" y="60807"/>
                  </a:lnTo>
                  <a:lnTo>
                    <a:pt x="0" y="77965"/>
                  </a:lnTo>
                  <a:lnTo>
                    <a:pt x="6235" y="77965"/>
                  </a:lnTo>
                  <a:lnTo>
                    <a:pt x="6235" y="60807"/>
                  </a:lnTo>
                  <a:close/>
                </a:path>
                <a:path w="6350" h="78105">
                  <a:moveTo>
                    <a:pt x="6235" y="37426"/>
                  </a:moveTo>
                  <a:lnTo>
                    <a:pt x="0" y="37426"/>
                  </a:lnTo>
                  <a:lnTo>
                    <a:pt x="0" y="54584"/>
                  </a:lnTo>
                  <a:lnTo>
                    <a:pt x="6235" y="54584"/>
                  </a:lnTo>
                  <a:lnTo>
                    <a:pt x="6235" y="37426"/>
                  </a:lnTo>
                  <a:close/>
                </a:path>
                <a:path w="6350" h="78105">
                  <a:moveTo>
                    <a:pt x="6235" y="14046"/>
                  </a:moveTo>
                  <a:lnTo>
                    <a:pt x="0" y="14046"/>
                  </a:lnTo>
                  <a:lnTo>
                    <a:pt x="0" y="31191"/>
                  </a:lnTo>
                  <a:lnTo>
                    <a:pt x="6235" y="31191"/>
                  </a:lnTo>
                  <a:lnTo>
                    <a:pt x="6235" y="14046"/>
                  </a:lnTo>
                  <a:close/>
                </a:path>
                <a:path w="6350" h="78105">
                  <a:moveTo>
                    <a:pt x="6235" y="0"/>
                  </a:moveTo>
                  <a:lnTo>
                    <a:pt x="0" y="0"/>
                  </a:lnTo>
                  <a:lnTo>
                    <a:pt x="0" y="7797"/>
                  </a:lnTo>
                  <a:lnTo>
                    <a:pt x="6235" y="779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83227" y="3044050"/>
              <a:ext cx="130975" cy="343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41827" y="3128238"/>
              <a:ext cx="249478" cy="3430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18369" y="3128238"/>
              <a:ext cx="212051" cy="3430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809022" y="3109531"/>
              <a:ext cx="6350" cy="40640"/>
            </a:xfrm>
            <a:custGeom>
              <a:avLst/>
              <a:gdLst/>
              <a:ahLst/>
              <a:cxnLst/>
              <a:rect l="l" t="t" r="r" b="b"/>
              <a:pathLst>
                <a:path w="6350" h="40639">
                  <a:moveTo>
                    <a:pt x="6235" y="23393"/>
                  </a:moveTo>
                  <a:lnTo>
                    <a:pt x="0" y="23393"/>
                  </a:lnTo>
                  <a:lnTo>
                    <a:pt x="0" y="40538"/>
                  </a:lnTo>
                  <a:lnTo>
                    <a:pt x="6235" y="40538"/>
                  </a:lnTo>
                  <a:lnTo>
                    <a:pt x="6235" y="23393"/>
                  </a:lnTo>
                  <a:close/>
                </a:path>
                <a:path w="6350" h="40639">
                  <a:moveTo>
                    <a:pt x="6235" y="0"/>
                  </a:moveTo>
                  <a:lnTo>
                    <a:pt x="0" y="0"/>
                  </a:lnTo>
                  <a:lnTo>
                    <a:pt x="0" y="17157"/>
                  </a:lnTo>
                  <a:lnTo>
                    <a:pt x="6235" y="1715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83227" y="3128238"/>
              <a:ext cx="260388" cy="3430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9022" y="3156318"/>
              <a:ext cx="159029" cy="9042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809022" y="3193732"/>
              <a:ext cx="6350" cy="84455"/>
            </a:xfrm>
            <a:custGeom>
              <a:avLst/>
              <a:gdLst/>
              <a:ahLst/>
              <a:cxnLst/>
              <a:rect l="l" t="t" r="r" b="b"/>
              <a:pathLst>
                <a:path w="6350" h="84454">
                  <a:moveTo>
                    <a:pt x="6235" y="79527"/>
                  </a:moveTo>
                  <a:lnTo>
                    <a:pt x="0" y="79527"/>
                  </a:lnTo>
                  <a:lnTo>
                    <a:pt x="0" y="84201"/>
                  </a:lnTo>
                  <a:lnTo>
                    <a:pt x="6235" y="84201"/>
                  </a:lnTo>
                  <a:lnTo>
                    <a:pt x="6235" y="79527"/>
                  </a:lnTo>
                  <a:close/>
                </a:path>
                <a:path w="6350" h="84454">
                  <a:moveTo>
                    <a:pt x="6235" y="56134"/>
                  </a:moveTo>
                  <a:lnTo>
                    <a:pt x="0" y="56134"/>
                  </a:lnTo>
                  <a:lnTo>
                    <a:pt x="0" y="73279"/>
                  </a:lnTo>
                  <a:lnTo>
                    <a:pt x="6235" y="73279"/>
                  </a:lnTo>
                  <a:lnTo>
                    <a:pt x="6235" y="56134"/>
                  </a:lnTo>
                  <a:close/>
                </a:path>
                <a:path w="6350" h="84454">
                  <a:moveTo>
                    <a:pt x="6235" y="32753"/>
                  </a:moveTo>
                  <a:lnTo>
                    <a:pt x="0" y="32753"/>
                  </a:lnTo>
                  <a:lnTo>
                    <a:pt x="0" y="49898"/>
                  </a:lnTo>
                  <a:lnTo>
                    <a:pt x="6235" y="49898"/>
                  </a:lnTo>
                  <a:lnTo>
                    <a:pt x="6235" y="32753"/>
                  </a:lnTo>
                  <a:close/>
                </a:path>
                <a:path w="6350" h="84454">
                  <a:moveTo>
                    <a:pt x="6235" y="9347"/>
                  </a:moveTo>
                  <a:lnTo>
                    <a:pt x="0" y="9347"/>
                  </a:lnTo>
                  <a:lnTo>
                    <a:pt x="0" y="26504"/>
                  </a:lnTo>
                  <a:lnTo>
                    <a:pt x="6235" y="26504"/>
                  </a:lnTo>
                  <a:lnTo>
                    <a:pt x="6235" y="9347"/>
                  </a:lnTo>
                  <a:close/>
                </a:path>
                <a:path w="6350" h="84454">
                  <a:moveTo>
                    <a:pt x="6235" y="0"/>
                  </a:moveTo>
                  <a:lnTo>
                    <a:pt x="0" y="0"/>
                  </a:lnTo>
                  <a:lnTo>
                    <a:pt x="0" y="3124"/>
                  </a:lnTo>
                  <a:lnTo>
                    <a:pt x="6235" y="312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83227" y="3212439"/>
              <a:ext cx="199580" cy="3430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41827" y="3296640"/>
              <a:ext cx="218287" cy="3430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04336" y="3296640"/>
              <a:ext cx="1562" cy="343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809022" y="3277920"/>
              <a:ext cx="6350" cy="83185"/>
            </a:xfrm>
            <a:custGeom>
              <a:avLst/>
              <a:gdLst/>
              <a:ahLst/>
              <a:cxnLst/>
              <a:rect l="l" t="t" r="r" b="b"/>
              <a:pathLst>
                <a:path w="6350" h="83185">
                  <a:moveTo>
                    <a:pt x="6235" y="65506"/>
                  </a:moveTo>
                  <a:lnTo>
                    <a:pt x="0" y="65506"/>
                  </a:lnTo>
                  <a:lnTo>
                    <a:pt x="0" y="82651"/>
                  </a:lnTo>
                  <a:lnTo>
                    <a:pt x="6235" y="82651"/>
                  </a:lnTo>
                  <a:lnTo>
                    <a:pt x="6235" y="65506"/>
                  </a:lnTo>
                  <a:close/>
                </a:path>
                <a:path w="6350" h="83185">
                  <a:moveTo>
                    <a:pt x="6235" y="42100"/>
                  </a:moveTo>
                  <a:lnTo>
                    <a:pt x="0" y="42100"/>
                  </a:lnTo>
                  <a:lnTo>
                    <a:pt x="0" y="59258"/>
                  </a:lnTo>
                  <a:lnTo>
                    <a:pt x="6235" y="59258"/>
                  </a:lnTo>
                  <a:lnTo>
                    <a:pt x="6235" y="42100"/>
                  </a:lnTo>
                  <a:close/>
                </a:path>
                <a:path w="6350" h="83185">
                  <a:moveTo>
                    <a:pt x="6235" y="18719"/>
                  </a:moveTo>
                  <a:lnTo>
                    <a:pt x="0" y="18719"/>
                  </a:lnTo>
                  <a:lnTo>
                    <a:pt x="0" y="35877"/>
                  </a:lnTo>
                  <a:lnTo>
                    <a:pt x="6235" y="35877"/>
                  </a:lnTo>
                  <a:lnTo>
                    <a:pt x="6235" y="18719"/>
                  </a:lnTo>
                  <a:close/>
                </a:path>
                <a:path w="6350" h="83185">
                  <a:moveTo>
                    <a:pt x="6235" y="0"/>
                  </a:moveTo>
                  <a:lnTo>
                    <a:pt x="0" y="0"/>
                  </a:lnTo>
                  <a:lnTo>
                    <a:pt x="0" y="12471"/>
                  </a:lnTo>
                  <a:lnTo>
                    <a:pt x="6235" y="12471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83227" y="3296640"/>
              <a:ext cx="202704" cy="3430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41827" y="3380841"/>
              <a:ext cx="215176" cy="3430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18369" y="3380841"/>
              <a:ext cx="327431" cy="3430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809022" y="3366807"/>
              <a:ext cx="6350" cy="40640"/>
            </a:xfrm>
            <a:custGeom>
              <a:avLst/>
              <a:gdLst/>
              <a:ahLst/>
              <a:cxnLst/>
              <a:rect l="l" t="t" r="r" b="b"/>
              <a:pathLst>
                <a:path w="6350" h="40639">
                  <a:moveTo>
                    <a:pt x="6235" y="23380"/>
                  </a:moveTo>
                  <a:lnTo>
                    <a:pt x="0" y="23380"/>
                  </a:lnTo>
                  <a:lnTo>
                    <a:pt x="0" y="40538"/>
                  </a:lnTo>
                  <a:lnTo>
                    <a:pt x="6235" y="40538"/>
                  </a:lnTo>
                  <a:lnTo>
                    <a:pt x="6235" y="23380"/>
                  </a:lnTo>
                  <a:close/>
                </a:path>
                <a:path w="6350" h="40639">
                  <a:moveTo>
                    <a:pt x="6235" y="0"/>
                  </a:moveTo>
                  <a:lnTo>
                    <a:pt x="0" y="0"/>
                  </a:lnTo>
                  <a:lnTo>
                    <a:pt x="0" y="17145"/>
                  </a:lnTo>
                  <a:lnTo>
                    <a:pt x="6235" y="17145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83227" y="3380841"/>
              <a:ext cx="191782" cy="3430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09022" y="3413582"/>
              <a:ext cx="127850" cy="8575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809022" y="3446322"/>
              <a:ext cx="6350" cy="78105"/>
            </a:xfrm>
            <a:custGeom>
              <a:avLst/>
              <a:gdLst/>
              <a:ahLst/>
              <a:cxnLst/>
              <a:rect l="l" t="t" r="r" b="b"/>
              <a:pathLst>
                <a:path w="6350" h="78104">
                  <a:moveTo>
                    <a:pt x="6235" y="60807"/>
                  </a:moveTo>
                  <a:lnTo>
                    <a:pt x="0" y="60807"/>
                  </a:lnTo>
                  <a:lnTo>
                    <a:pt x="0" y="77965"/>
                  </a:lnTo>
                  <a:lnTo>
                    <a:pt x="6235" y="77965"/>
                  </a:lnTo>
                  <a:lnTo>
                    <a:pt x="6235" y="60807"/>
                  </a:lnTo>
                  <a:close/>
                </a:path>
                <a:path w="6350" h="78104">
                  <a:moveTo>
                    <a:pt x="6235" y="37426"/>
                  </a:moveTo>
                  <a:lnTo>
                    <a:pt x="0" y="37426"/>
                  </a:lnTo>
                  <a:lnTo>
                    <a:pt x="0" y="54571"/>
                  </a:lnTo>
                  <a:lnTo>
                    <a:pt x="6235" y="54571"/>
                  </a:lnTo>
                  <a:lnTo>
                    <a:pt x="6235" y="37426"/>
                  </a:lnTo>
                  <a:close/>
                </a:path>
                <a:path w="6350" h="78104">
                  <a:moveTo>
                    <a:pt x="6235" y="14033"/>
                  </a:moveTo>
                  <a:lnTo>
                    <a:pt x="0" y="14033"/>
                  </a:lnTo>
                  <a:lnTo>
                    <a:pt x="0" y="31178"/>
                  </a:lnTo>
                  <a:lnTo>
                    <a:pt x="6235" y="31178"/>
                  </a:lnTo>
                  <a:lnTo>
                    <a:pt x="6235" y="14033"/>
                  </a:lnTo>
                  <a:close/>
                </a:path>
                <a:path w="6350" h="78104">
                  <a:moveTo>
                    <a:pt x="6235" y="0"/>
                  </a:moveTo>
                  <a:lnTo>
                    <a:pt x="0" y="0"/>
                  </a:lnTo>
                  <a:lnTo>
                    <a:pt x="0" y="7797"/>
                  </a:lnTo>
                  <a:lnTo>
                    <a:pt x="6235" y="779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83227" y="3465029"/>
              <a:ext cx="204254" cy="3430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41827" y="3549230"/>
              <a:ext cx="212051" cy="3430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18369" y="3549230"/>
              <a:ext cx="65481" cy="3430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809022" y="3530523"/>
              <a:ext cx="6350" cy="40640"/>
            </a:xfrm>
            <a:custGeom>
              <a:avLst/>
              <a:gdLst/>
              <a:ahLst/>
              <a:cxnLst/>
              <a:rect l="l" t="t" r="r" b="b"/>
              <a:pathLst>
                <a:path w="6350" h="40639">
                  <a:moveTo>
                    <a:pt x="6235" y="23393"/>
                  </a:moveTo>
                  <a:lnTo>
                    <a:pt x="0" y="23393"/>
                  </a:lnTo>
                  <a:lnTo>
                    <a:pt x="0" y="40538"/>
                  </a:lnTo>
                  <a:lnTo>
                    <a:pt x="6235" y="40538"/>
                  </a:lnTo>
                  <a:lnTo>
                    <a:pt x="6235" y="23393"/>
                  </a:lnTo>
                  <a:close/>
                </a:path>
                <a:path w="6350" h="40639">
                  <a:moveTo>
                    <a:pt x="6235" y="0"/>
                  </a:moveTo>
                  <a:lnTo>
                    <a:pt x="0" y="0"/>
                  </a:lnTo>
                  <a:lnTo>
                    <a:pt x="0" y="17157"/>
                  </a:lnTo>
                  <a:lnTo>
                    <a:pt x="6235" y="1715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83227" y="3549230"/>
              <a:ext cx="176187" cy="3430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09022" y="3577297"/>
              <a:ext cx="174625" cy="9043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809022" y="3614724"/>
              <a:ext cx="6350" cy="50165"/>
            </a:xfrm>
            <a:custGeom>
              <a:avLst/>
              <a:gdLst/>
              <a:ahLst/>
              <a:cxnLst/>
              <a:rect l="l" t="t" r="r" b="b"/>
              <a:pathLst>
                <a:path w="6350" h="50164">
                  <a:moveTo>
                    <a:pt x="6235" y="32727"/>
                  </a:moveTo>
                  <a:lnTo>
                    <a:pt x="0" y="32727"/>
                  </a:lnTo>
                  <a:lnTo>
                    <a:pt x="0" y="49885"/>
                  </a:lnTo>
                  <a:lnTo>
                    <a:pt x="6235" y="49885"/>
                  </a:lnTo>
                  <a:lnTo>
                    <a:pt x="6235" y="32727"/>
                  </a:lnTo>
                  <a:close/>
                </a:path>
                <a:path w="6350" h="50164">
                  <a:moveTo>
                    <a:pt x="6235" y="9347"/>
                  </a:moveTo>
                  <a:lnTo>
                    <a:pt x="0" y="9347"/>
                  </a:lnTo>
                  <a:lnTo>
                    <a:pt x="0" y="26504"/>
                  </a:lnTo>
                  <a:lnTo>
                    <a:pt x="6235" y="26504"/>
                  </a:lnTo>
                  <a:lnTo>
                    <a:pt x="6235" y="9347"/>
                  </a:lnTo>
                  <a:close/>
                </a:path>
                <a:path w="6350" h="50164">
                  <a:moveTo>
                    <a:pt x="6235" y="0"/>
                  </a:moveTo>
                  <a:lnTo>
                    <a:pt x="0" y="0"/>
                  </a:lnTo>
                  <a:lnTo>
                    <a:pt x="0" y="3124"/>
                  </a:lnTo>
                  <a:lnTo>
                    <a:pt x="6235" y="312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83227" y="3633431"/>
              <a:ext cx="166839" cy="3430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09022" y="3670858"/>
              <a:ext cx="221399" cy="8107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809022" y="3698912"/>
              <a:ext cx="6350" cy="36195"/>
            </a:xfrm>
            <a:custGeom>
              <a:avLst/>
              <a:gdLst/>
              <a:ahLst/>
              <a:cxnLst/>
              <a:rect l="l" t="t" r="r" b="b"/>
              <a:pathLst>
                <a:path w="6350" h="36195">
                  <a:moveTo>
                    <a:pt x="6235" y="18719"/>
                  </a:moveTo>
                  <a:lnTo>
                    <a:pt x="0" y="18719"/>
                  </a:lnTo>
                  <a:lnTo>
                    <a:pt x="0" y="35877"/>
                  </a:lnTo>
                  <a:lnTo>
                    <a:pt x="6235" y="35877"/>
                  </a:lnTo>
                  <a:lnTo>
                    <a:pt x="6235" y="18719"/>
                  </a:lnTo>
                  <a:close/>
                </a:path>
                <a:path w="6350" h="36195">
                  <a:moveTo>
                    <a:pt x="6235" y="0"/>
                  </a:moveTo>
                  <a:lnTo>
                    <a:pt x="0" y="0"/>
                  </a:lnTo>
                  <a:lnTo>
                    <a:pt x="0" y="12471"/>
                  </a:lnTo>
                  <a:lnTo>
                    <a:pt x="6235" y="12471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83227" y="3717632"/>
              <a:ext cx="187109" cy="3430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09022" y="3741013"/>
              <a:ext cx="274408" cy="9511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809022" y="3787800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6235" y="70154"/>
                  </a:moveTo>
                  <a:lnTo>
                    <a:pt x="0" y="70154"/>
                  </a:lnTo>
                  <a:lnTo>
                    <a:pt x="0" y="79514"/>
                  </a:lnTo>
                  <a:lnTo>
                    <a:pt x="6235" y="79514"/>
                  </a:lnTo>
                  <a:lnTo>
                    <a:pt x="6235" y="70154"/>
                  </a:lnTo>
                  <a:close/>
                </a:path>
                <a:path w="6350" h="80010">
                  <a:moveTo>
                    <a:pt x="6235" y="46761"/>
                  </a:moveTo>
                  <a:lnTo>
                    <a:pt x="0" y="46761"/>
                  </a:lnTo>
                  <a:lnTo>
                    <a:pt x="0" y="63919"/>
                  </a:lnTo>
                  <a:lnTo>
                    <a:pt x="6235" y="63919"/>
                  </a:lnTo>
                  <a:lnTo>
                    <a:pt x="6235" y="46761"/>
                  </a:lnTo>
                  <a:close/>
                </a:path>
                <a:path w="6350" h="80010">
                  <a:moveTo>
                    <a:pt x="6235" y="23380"/>
                  </a:moveTo>
                  <a:lnTo>
                    <a:pt x="0" y="23380"/>
                  </a:lnTo>
                  <a:lnTo>
                    <a:pt x="0" y="40538"/>
                  </a:lnTo>
                  <a:lnTo>
                    <a:pt x="6235" y="40538"/>
                  </a:lnTo>
                  <a:lnTo>
                    <a:pt x="6235" y="23380"/>
                  </a:lnTo>
                  <a:close/>
                </a:path>
                <a:path w="6350" h="80010">
                  <a:moveTo>
                    <a:pt x="6235" y="0"/>
                  </a:moveTo>
                  <a:lnTo>
                    <a:pt x="0" y="0"/>
                  </a:lnTo>
                  <a:lnTo>
                    <a:pt x="0" y="17145"/>
                  </a:lnTo>
                  <a:lnTo>
                    <a:pt x="6235" y="17145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83227" y="3801821"/>
              <a:ext cx="249478" cy="3430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41827" y="3212439"/>
              <a:ext cx="227647" cy="3430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41827" y="3465029"/>
              <a:ext cx="213613" cy="3430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41827" y="3633431"/>
              <a:ext cx="208940" cy="3430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41827" y="3717632"/>
              <a:ext cx="207378" cy="3430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41827" y="3801821"/>
              <a:ext cx="205816" cy="34302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232816" y="3970616"/>
            <a:ext cx="4554220" cy="1330325"/>
            <a:chOff x="232816" y="3970616"/>
            <a:chExt cx="4554220" cy="1330325"/>
          </a:xfrm>
        </p:grpSpPr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41827" y="3970616"/>
              <a:ext cx="130975" cy="3430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83227" y="3970616"/>
              <a:ext cx="193344" cy="3430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83227" y="4054805"/>
              <a:ext cx="268185" cy="3430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183227" y="4139006"/>
              <a:ext cx="308724" cy="3430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183227" y="4223207"/>
              <a:ext cx="300926" cy="3430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83227" y="4307408"/>
              <a:ext cx="336791" cy="3430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83227" y="4391596"/>
              <a:ext cx="241680" cy="3430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83227" y="4475797"/>
              <a:ext cx="266623" cy="3430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183227" y="4559998"/>
              <a:ext cx="283781" cy="3430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18369" y="4644199"/>
              <a:ext cx="29629" cy="3430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809022" y="4630165"/>
              <a:ext cx="6350" cy="40640"/>
            </a:xfrm>
            <a:custGeom>
              <a:avLst/>
              <a:gdLst/>
              <a:ahLst/>
              <a:cxnLst/>
              <a:rect l="l" t="t" r="r" b="b"/>
              <a:pathLst>
                <a:path w="6350" h="40639">
                  <a:moveTo>
                    <a:pt x="6235" y="23380"/>
                  </a:moveTo>
                  <a:lnTo>
                    <a:pt x="0" y="23380"/>
                  </a:lnTo>
                  <a:lnTo>
                    <a:pt x="0" y="40538"/>
                  </a:lnTo>
                  <a:lnTo>
                    <a:pt x="6235" y="40538"/>
                  </a:lnTo>
                  <a:lnTo>
                    <a:pt x="6235" y="23380"/>
                  </a:lnTo>
                  <a:close/>
                </a:path>
                <a:path w="6350" h="40639">
                  <a:moveTo>
                    <a:pt x="6235" y="0"/>
                  </a:moveTo>
                  <a:lnTo>
                    <a:pt x="0" y="0"/>
                  </a:lnTo>
                  <a:lnTo>
                    <a:pt x="0" y="17145"/>
                  </a:lnTo>
                  <a:lnTo>
                    <a:pt x="6235" y="17145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40416" y="4676940"/>
              <a:ext cx="74841" cy="8575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809022" y="4709680"/>
              <a:ext cx="6350" cy="78105"/>
            </a:xfrm>
            <a:custGeom>
              <a:avLst/>
              <a:gdLst/>
              <a:ahLst/>
              <a:cxnLst/>
              <a:rect l="l" t="t" r="r" b="b"/>
              <a:pathLst>
                <a:path w="6350" h="78104">
                  <a:moveTo>
                    <a:pt x="6235" y="60807"/>
                  </a:moveTo>
                  <a:lnTo>
                    <a:pt x="0" y="60807"/>
                  </a:lnTo>
                  <a:lnTo>
                    <a:pt x="0" y="77965"/>
                  </a:lnTo>
                  <a:lnTo>
                    <a:pt x="6235" y="77965"/>
                  </a:lnTo>
                  <a:lnTo>
                    <a:pt x="6235" y="60807"/>
                  </a:lnTo>
                  <a:close/>
                </a:path>
                <a:path w="6350" h="78104">
                  <a:moveTo>
                    <a:pt x="6235" y="37426"/>
                  </a:moveTo>
                  <a:lnTo>
                    <a:pt x="0" y="37426"/>
                  </a:lnTo>
                  <a:lnTo>
                    <a:pt x="0" y="54571"/>
                  </a:lnTo>
                  <a:lnTo>
                    <a:pt x="6235" y="54571"/>
                  </a:lnTo>
                  <a:lnTo>
                    <a:pt x="6235" y="37426"/>
                  </a:lnTo>
                  <a:close/>
                </a:path>
                <a:path w="6350" h="78104">
                  <a:moveTo>
                    <a:pt x="6235" y="14046"/>
                  </a:moveTo>
                  <a:lnTo>
                    <a:pt x="0" y="14046"/>
                  </a:lnTo>
                  <a:lnTo>
                    <a:pt x="0" y="31178"/>
                  </a:lnTo>
                  <a:lnTo>
                    <a:pt x="6235" y="31178"/>
                  </a:lnTo>
                  <a:lnTo>
                    <a:pt x="6235" y="14046"/>
                  </a:lnTo>
                  <a:close/>
                </a:path>
                <a:path w="6350" h="78104">
                  <a:moveTo>
                    <a:pt x="6235" y="0"/>
                  </a:moveTo>
                  <a:lnTo>
                    <a:pt x="0" y="0"/>
                  </a:lnTo>
                  <a:lnTo>
                    <a:pt x="0" y="7797"/>
                  </a:lnTo>
                  <a:lnTo>
                    <a:pt x="6235" y="779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941827" y="4728387"/>
              <a:ext cx="87312" cy="3430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183227" y="4728387"/>
              <a:ext cx="285330" cy="3430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232816" y="4793869"/>
              <a:ext cx="4554220" cy="507365"/>
            </a:xfrm>
            <a:custGeom>
              <a:avLst/>
              <a:gdLst/>
              <a:ahLst/>
              <a:cxnLst/>
              <a:rect l="l" t="t" r="r" b="b"/>
              <a:pathLst>
                <a:path w="4554220" h="507364">
                  <a:moveTo>
                    <a:pt x="4553839" y="0"/>
                  </a:moveTo>
                  <a:lnTo>
                    <a:pt x="0" y="0"/>
                  </a:lnTo>
                  <a:lnTo>
                    <a:pt x="0" y="506755"/>
                  </a:lnTo>
                  <a:lnTo>
                    <a:pt x="4553839" y="506755"/>
                  </a:lnTo>
                  <a:lnTo>
                    <a:pt x="4553839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183227" y="4644199"/>
              <a:ext cx="332117" cy="3430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941827" y="4054805"/>
              <a:ext cx="129412" cy="3430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818369" y="4054805"/>
              <a:ext cx="23393" cy="3430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809022" y="4036110"/>
              <a:ext cx="6350" cy="50165"/>
            </a:xfrm>
            <a:custGeom>
              <a:avLst/>
              <a:gdLst/>
              <a:ahLst/>
              <a:cxnLst/>
              <a:rect l="l" t="t" r="r" b="b"/>
              <a:pathLst>
                <a:path w="6350" h="50164">
                  <a:moveTo>
                    <a:pt x="6235" y="32740"/>
                  </a:moveTo>
                  <a:lnTo>
                    <a:pt x="0" y="32740"/>
                  </a:lnTo>
                  <a:lnTo>
                    <a:pt x="0" y="49885"/>
                  </a:lnTo>
                  <a:lnTo>
                    <a:pt x="6235" y="49885"/>
                  </a:lnTo>
                  <a:lnTo>
                    <a:pt x="6235" y="32740"/>
                  </a:lnTo>
                  <a:close/>
                </a:path>
                <a:path w="6350" h="50164">
                  <a:moveTo>
                    <a:pt x="6235" y="9334"/>
                  </a:moveTo>
                  <a:lnTo>
                    <a:pt x="0" y="9334"/>
                  </a:lnTo>
                  <a:lnTo>
                    <a:pt x="0" y="26492"/>
                  </a:lnTo>
                  <a:lnTo>
                    <a:pt x="6235" y="26492"/>
                  </a:lnTo>
                  <a:lnTo>
                    <a:pt x="6235" y="9334"/>
                  </a:lnTo>
                  <a:close/>
                </a:path>
                <a:path w="6350" h="50164">
                  <a:moveTo>
                    <a:pt x="6235" y="0"/>
                  </a:moveTo>
                  <a:lnTo>
                    <a:pt x="0" y="0"/>
                  </a:lnTo>
                  <a:lnTo>
                    <a:pt x="0" y="3111"/>
                  </a:lnTo>
                  <a:lnTo>
                    <a:pt x="6235" y="3111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695191" y="4092232"/>
              <a:ext cx="120065" cy="8107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809022" y="4120286"/>
              <a:ext cx="6350" cy="83185"/>
            </a:xfrm>
            <a:custGeom>
              <a:avLst/>
              <a:gdLst/>
              <a:ahLst/>
              <a:cxnLst/>
              <a:rect l="l" t="t" r="r" b="b"/>
              <a:pathLst>
                <a:path w="6350" h="83185">
                  <a:moveTo>
                    <a:pt x="6235" y="65506"/>
                  </a:moveTo>
                  <a:lnTo>
                    <a:pt x="0" y="65506"/>
                  </a:lnTo>
                  <a:lnTo>
                    <a:pt x="0" y="82651"/>
                  </a:lnTo>
                  <a:lnTo>
                    <a:pt x="6235" y="82651"/>
                  </a:lnTo>
                  <a:lnTo>
                    <a:pt x="6235" y="65506"/>
                  </a:lnTo>
                  <a:close/>
                </a:path>
                <a:path w="6350" h="83185">
                  <a:moveTo>
                    <a:pt x="6235" y="42100"/>
                  </a:moveTo>
                  <a:lnTo>
                    <a:pt x="0" y="42100"/>
                  </a:lnTo>
                  <a:lnTo>
                    <a:pt x="0" y="59258"/>
                  </a:lnTo>
                  <a:lnTo>
                    <a:pt x="6235" y="59258"/>
                  </a:lnTo>
                  <a:lnTo>
                    <a:pt x="6235" y="42100"/>
                  </a:lnTo>
                  <a:close/>
                </a:path>
                <a:path w="6350" h="83185">
                  <a:moveTo>
                    <a:pt x="6235" y="18719"/>
                  </a:moveTo>
                  <a:lnTo>
                    <a:pt x="0" y="18719"/>
                  </a:lnTo>
                  <a:lnTo>
                    <a:pt x="0" y="35877"/>
                  </a:lnTo>
                  <a:lnTo>
                    <a:pt x="6235" y="35877"/>
                  </a:lnTo>
                  <a:lnTo>
                    <a:pt x="6235" y="18719"/>
                  </a:lnTo>
                  <a:close/>
                </a:path>
                <a:path w="6350" h="83185">
                  <a:moveTo>
                    <a:pt x="6235" y="0"/>
                  </a:moveTo>
                  <a:lnTo>
                    <a:pt x="0" y="0"/>
                  </a:lnTo>
                  <a:lnTo>
                    <a:pt x="0" y="12484"/>
                  </a:lnTo>
                  <a:lnTo>
                    <a:pt x="6235" y="1248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18369" y="4223207"/>
              <a:ext cx="21831" cy="34302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809022" y="4209173"/>
              <a:ext cx="6350" cy="40640"/>
            </a:xfrm>
            <a:custGeom>
              <a:avLst/>
              <a:gdLst/>
              <a:ahLst/>
              <a:cxnLst/>
              <a:rect l="l" t="t" r="r" b="b"/>
              <a:pathLst>
                <a:path w="6350" h="40639">
                  <a:moveTo>
                    <a:pt x="6235" y="23380"/>
                  </a:moveTo>
                  <a:lnTo>
                    <a:pt x="0" y="23380"/>
                  </a:lnTo>
                  <a:lnTo>
                    <a:pt x="0" y="40538"/>
                  </a:lnTo>
                  <a:lnTo>
                    <a:pt x="6235" y="40538"/>
                  </a:lnTo>
                  <a:lnTo>
                    <a:pt x="6235" y="23380"/>
                  </a:lnTo>
                  <a:close/>
                </a:path>
                <a:path w="6350" h="40639">
                  <a:moveTo>
                    <a:pt x="6235" y="0"/>
                  </a:moveTo>
                  <a:lnTo>
                    <a:pt x="0" y="0"/>
                  </a:lnTo>
                  <a:lnTo>
                    <a:pt x="0" y="17145"/>
                  </a:lnTo>
                  <a:lnTo>
                    <a:pt x="6235" y="17145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665575" y="4255947"/>
              <a:ext cx="149682" cy="8576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809022" y="4288688"/>
              <a:ext cx="6350" cy="78105"/>
            </a:xfrm>
            <a:custGeom>
              <a:avLst/>
              <a:gdLst/>
              <a:ahLst/>
              <a:cxnLst/>
              <a:rect l="l" t="t" r="r" b="b"/>
              <a:pathLst>
                <a:path w="6350" h="78104">
                  <a:moveTo>
                    <a:pt x="6235" y="60807"/>
                  </a:moveTo>
                  <a:lnTo>
                    <a:pt x="0" y="60807"/>
                  </a:lnTo>
                  <a:lnTo>
                    <a:pt x="0" y="77965"/>
                  </a:lnTo>
                  <a:lnTo>
                    <a:pt x="6235" y="77965"/>
                  </a:lnTo>
                  <a:lnTo>
                    <a:pt x="6235" y="60807"/>
                  </a:lnTo>
                  <a:close/>
                </a:path>
                <a:path w="6350" h="78104">
                  <a:moveTo>
                    <a:pt x="6235" y="37426"/>
                  </a:moveTo>
                  <a:lnTo>
                    <a:pt x="0" y="37426"/>
                  </a:lnTo>
                  <a:lnTo>
                    <a:pt x="0" y="54584"/>
                  </a:lnTo>
                  <a:lnTo>
                    <a:pt x="6235" y="54584"/>
                  </a:lnTo>
                  <a:lnTo>
                    <a:pt x="6235" y="37426"/>
                  </a:lnTo>
                  <a:close/>
                </a:path>
                <a:path w="6350" h="78104">
                  <a:moveTo>
                    <a:pt x="6235" y="14046"/>
                  </a:moveTo>
                  <a:lnTo>
                    <a:pt x="0" y="14046"/>
                  </a:lnTo>
                  <a:lnTo>
                    <a:pt x="0" y="31191"/>
                  </a:lnTo>
                  <a:lnTo>
                    <a:pt x="6235" y="31191"/>
                  </a:lnTo>
                  <a:lnTo>
                    <a:pt x="6235" y="14046"/>
                  </a:lnTo>
                  <a:close/>
                </a:path>
                <a:path w="6350" h="78104">
                  <a:moveTo>
                    <a:pt x="6235" y="0"/>
                  </a:moveTo>
                  <a:lnTo>
                    <a:pt x="0" y="0"/>
                  </a:lnTo>
                  <a:lnTo>
                    <a:pt x="0" y="7797"/>
                  </a:lnTo>
                  <a:lnTo>
                    <a:pt x="6235" y="779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771595" y="4391596"/>
              <a:ext cx="34302" cy="3430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809022" y="4372889"/>
              <a:ext cx="6350" cy="84455"/>
            </a:xfrm>
            <a:custGeom>
              <a:avLst/>
              <a:gdLst/>
              <a:ahLst/>
              <a:cxnLst/>
              <a:rect l="l" t="t" r="r" b="b"/>
              <a:pathLst>
                <a:path w="6350" h="84454">
                  <a:moveTo>
                    <a:pt x="6235" y="70167"/>
                  </a:moveTo>
                  <a:lnTo>
                    <a:pt x="0" y="70167"/>
                  </a:lnTo>
                  <a:lnTo>
                    <a:pt x="0" y="84201"/>
                  </a:lnTo>
                  <a:lnTo>
                    <a:pt x="6235" y="84201"/>
                  </a:lnTo>
                  <a:lnTo>
                    <a:pt x="6235" y="70167"/>
                  </a:lnTo>
                  <a:close/>
                </a:path>
                <a:path w="6350" h="84454">
                  <a:moveTo>
                    <a:pt x="6235" y="46774"/>
                  </a:moveTo>
                  <a:lnTo>
                    <a:pt x="0" y="46774"/>
                  </a:lnTo>
                  <a:lnTo>
                    <a:pt x="0" y="63919"/>
                  </a:lnTo>
                  <a:lnTo>
                    <a:pt x="6235" y="63919"/>
                  </a:lnTo>
                  <a:lnTo>
                    <a:pt x="6235" y="46774"/>
                  </a:lnTo>
                  <a:close/>
                </a:path>
                <a:path w="6350" h="84454">
                  <a:moveTo>
                    <a:pt x="6235" y="23393"/>
                  </a:moveTo>
                  <a:lnTo>
                    <a:pt x="0" y="23393"/>
                  </a:lnTo>
                  <a:lnTo>
                    <a:pt x="0" y="40538"/>
                  </a:lnTo>
                  <a:lnTo>
                    <a:pt x="6235" y="40538"/>
                  </a:lnTo>
                  <a:lnTo>
                    <a:pt x="6235" y="23393"/>
                  </a:lnTo>
                  <a:close/>
                </a:path>
                <a:path w="6350" h="84454">
                  <a:moveTo>
                    <a:pt x="6235" y="0"/>
                  </a:moveTo>
                  <a:lnTo>
                    <a:pt x="0" y="0"/>
                  </a:lnTo>
                  <a:lnTo>
                    <a:pt x="0" y="17157"/>
                  </a:lnTo>
                  <a:lnTo>
                    <a:pt x="6235" y="1715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18369" y="4475797"/>
              <a:ext cx="46774" cy="3430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809022" y="4457090"/>
              <a:ext cx="6350" cy="84455"/>
            </a:xfrm>
            <a:custGeom>
              <a:avLst/>
              <a:gdLst/>
              <a:ahLst/>
              <a:cxnLst/>
              <a:rect l="l" t="t" r="r" b="b"/>
              <a:pathLst>
                <a:path w="6350" h="84454">
                  <a:moveTo>
                    <a:pt x="6235" y="79514"/>
                  </a:moveTo>
                  <a:lnTo>
                    <a:pt x="0" y="79514"/>
                  </a:lnTo>
                  <a:lnTo>
                    <a:pt x="0" y="84188"/>
                  </a:lnTo>
                  <a:lnTo>
                    <a:pt x="6235" y="84188"/>
                  </a:lnTo>
                  <a:lnTo>
                    <a:pt x="6235" y="79514"/>
                  </a:lnTo>
                  <a:close/>
                </a:path>
                <a:path w="6350" h="84454">
                  <a:moveTo>
                    <a:pt x="6235" y="56134"/>
                  </a:moveTo>
                  <a:lnTo>
                    <a:pt x="0" y="56134"/>
                  </a:lnTo>
                  <a:lnTo>
                    <a:pt x="0" y="73279"/>
                  </a:lnTo>
                  <a:lnTo>
                    <a:pt x="6235" y="73279"/>
                  </a:lnTo>
                  <a:lnTo>
                    <a:pt x="6235" y="56134"/>
                  </a:lnTo>
                  <a:close/>
                </a:path>
                <a:path w="6350" h="84454">
                  <a:moveTo>
                    <a:pt x="6235" y="32753"/>
                  </a:moveTo>
                  <a:lnTo>
                    <a:pt x="0" y="32753"/>
                  </a:lnTo>
                  <a:lnTo>
                    <a:pt x="0" y="49898"/>
                  </a:lnTo>
                  <a:lnTo>
                    <a:pt x="6235" y="49898"/>
                  </a:lnTo>
                  <a:lnTo>
                    <a:pt x="6235" y="32753"/>
                  </a:lnTo>
                  <a:close/>
                </a:path>
                <a:path w="6350" h="84454">
                  <a:moveTo>
                    <a:pt x="6235" y="9347"/>
                  </a:moveTo>
                  <a:lnTo>
                    <a:pt x="0" y="9347"/>
                  </a:lnTo>
                  <a:lnTo>
                    <a:pt x="0" y="26504"/>
                  </a:lnTo>
                  <a:lnTo>
                    <a:pt x="6235" y="26504"/>
                  </a:lnTo>
                  <a:lnTo>
                    <a:pt x="6235" y="9347"/>
                  </a:lnTo>
                  <a:close/>
                </a:path>
                <a:path w="6350" h="84454">
                  <a:moveTo>
                    <a:pt x="6235" y="0"/>
                  </a:moveTo>
                  <a:lnTo>
                    <a:pt x="0" y="0"/>
                  </a:lnTo>
                  <a:lnTo>
                    <a:pt x="0" y="3124"/>
                  </a:lnTo>
                  <a:lnTo>
                    <a:pt x="6235" y="312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941827" y="4139006"/>
              <a:ext cx="121615" cy="3430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941827" y="4223207"/>
              <a:ext cx="121615" cy="3430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941827" y="4307408"/>
              <a:ext cx="121615" cy="3430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941827" y="4391596"/>
              <a:ext cx="120065" cy="3430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941827" y="4475797"/>
              <a:ext cx="118503" cy="3430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941827" y="4559998"/>
              <a:ext cx="109143" cy="3430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941827" y="4644199"/>
              <a:ext cx="106032" cy="34302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3390662" y="3258058"/>
            <a:ext cx="149860" cy="1943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37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37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994340" y="3258058"/>
            <a:ext cx="137160" cy="1943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+17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390662" y="3432065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36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031760" y="3432065"/>
            <a:ext cx="1003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+6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390662" y="3516262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36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031760" y="3516262"/>
            <a:ext cx="1003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+3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390662" y="3600460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35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031760" y="3600460"/>
            <a:ext cx="1003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+9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29473" y="3008580"/>
            <a:ext cx="1534795" cy="867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7195">
              <a:lnSpc>
                <a:spcPct val="110500"/>
              </a:lnSpc>
              <a:spcBef>
                <a:spcPts val="9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Montanou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Bressuire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Valette</a:t>
            </a:r>
            <a:endParaRPr sz="500">
              <a:latin typeface="Roboto"/>
              <a:cs typeface="Roboto"/>
            </a:endParaRPr>
          </a:p>
          <a:p>
            <a:pPr marL="12700" marR="629285">
              <a:lnSpc>
                <a:spcPct val="110500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 Agen - Rodrigues -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Barleté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500">
              <a:latin typeface="Roboto"/>
              <a:cs typeface="Roboto"/>
            </a:endParaRPr>
          </a:p>
          <a:p>
            <a:pPr marL="12700" marR="5080">
              <a:lnSpc>
                <a:spcPct val="110500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 Sainte-Foy-la-Grande, Pineuilh - Quartier Bourg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Manoeuvre</a:t>
            </a:r>
            <a:endParaRPr sz="500">
              <a:latin typeface="Roboto"/>
              <a:cs typeface="Roboto"/>
            </a:endParaRPr>
          </a:p>
          <a:p>
            <a:pPr marL="12700" marR="438784">
              <a:lnSpc>
                <a:spcPct val="110500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 Limoges - Val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L'Aurence Sud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 Limoges - Val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L'Aurence Nord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Rivet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390662" y="3679045"/>
            <a:ext cx="149860" cy="1943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35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35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994340" y="3679045"/>
            <a:ext cx="137160" cy="1943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+11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+14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632060" y="3005464"/>
            <a:ext cx="149860" cy="8674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32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35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32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42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29473" y="3940760"/>
            <a:ext cx="75882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Beaubreuil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567393" y="3937642"/>
            <a:ext cx="13779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292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390662" y="3937642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829062" y="3937642"/>
            <a:ext cx="6286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=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632060" y="3937642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33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390662" y="4021839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031760" y="4021839"/>
            <a:ext cx="1003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390662" y="4106038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039557" y="4106038"/>
            <a:ext cx="9207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-6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390662" y="4190235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031760" y="4190235"/>
            <a:ext cx="1003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390662" y="4274434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039557" y="4274434"/>
            <a:ext cx="9207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390662" y="4358632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039557" y="4358632"/>
            <a:ext cx="9207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390662" y="4442829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031760" y="4442829"/>
            <a:ext cx="1003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+2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390662" y="4527026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061386" y="4527026"/>
            <a:ext cx="1003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nd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390662" y="4611225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031760" y="4611225"/>
            <a:ext cx="10033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+2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29473" y="4019345"/>
            <a:ext cx="1542415" cy="7835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Lormont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Carriet</a:t>
            </a:r>
            <a:endParaRPr sz="500">
              <a:latin typeface="Roboto"/>
              <a:cs typeface="Roboto"/>
            </a:endParaRPr>
          </a:p>
          <a:p>
            <a:pPr marL="12700" marR="193040">
              <a:lnSpc>
                <a:spcPct val="110500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 Royan - Eco quartier l'Yeuse-La Robinière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Yser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Pont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Madame</a:t>
            </a:r>
            <a:endParaRPr sz="500">
              <a:latin typeface="Roboto"/>
              <a:cs typeface="Roboto"/>
            </a:endParaRPr>
          </a:p>
          <a:p>
            <a:pPr marL="12700" marR="694690">
              <a:lnSpc>
                <a:spcPct val="110500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Nord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Saragosse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Bacalan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Bègles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Paty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Monmousseau</a:t>
            </a:r>
            <a:endParaRPr sz="500">
              <a:latin typeface="Roboto"/>
              <a:cs typeface="Roboto"/>
            </a:endParaRPr>
          </a:p>
          <a:p>
            <a:pPr marL="12700" marR="5080">
              <a:lnSpc>
                <a:spcPct val="110500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 Bègles, Bordeaux - Carle Vernet - Terres Neuves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567393" y="4016226"/>
            <a:ext cx="137795" cy="7835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230</a:t>
            </a:r>
            <a:endParaRPr sz="500">
              <a:latin typeface="Roboto"/>
              <a:cs typeface="Roboto"/>
            </a:endParaRPr>
          </a:p>
          <a:p>
            <a:pPr marL="4953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65</a:t>
            </a:r>
            <a:endParaRPr sz="500">
              <a:latin typeface="Roboto"/>
              <a:cs typeface="Roboto"/>
            </a:endParaRPr>
          </a:p>
          <a:p>
            <a:pPr marL="4953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98</a:t>
            </a:r>
            <a:endParaRPr sz="500">
              <a:latin typeface="Roboto"/>
              <a:cs typeface="Roboto"/>
            </a:endParaRPr>
          </a:p>
          <a:p>
            <a:pPr marL="4953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74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197</a:t>
            </a:r>
            <a:endParaRPr sz="500">
              <a:latin typeface="Roboto"/>
              <a:cs typeface="Roboto"/>
            </a:endParaRPr>
          </a:p>
          <a:p>
            <a:pPr marL="4953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93</a:t>
            </a:r>
            <a:endParaRPr sz="500">
              <a:latin typeface="Roboto"/>
              <a:cs typeface="Roboto"/>
            </a:endParaRPr>
          </a:p>
          <a:p>
            <a:pPr marL="4953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71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144</a:t>
            </a:r>
            <a:endParaRPr sz="500">
              <a:latin typeface="Roboto"/>
              <a:cs typeface="Roboto"/>
            </a:endParaRPr>
          </a:p>
          <a:p>
            <a:pPr marL="4953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390662" y="4695423"/>
            <a:ext cx="149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039557" y="4695423"/>
            <a:ext cx="9207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-3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632060" y="4016226"/>
            <a:ext cx="149860" cy="7835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46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52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51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57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48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57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49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29473" y="4784299"/>
            <a:ext cx="111379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10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Nouvelle-Aquitaine</a:t>
            </a:r>
            <a:r>
              <a:rPr sz="5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(estimé)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476958" y="4779621"/>
            <a:ext cx="22796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16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86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385984" y="4779621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796319" y="4779621"/>
            <a:ext cx="990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+3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627383" y="4779621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29473" y="4868496"/>
            <a:ext cx="93408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10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France</a:t>
            </a: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439537" y="4863819"/>
            <a:ext cx="26606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9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385984" y="4863819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796319" y="4863819"/>
            <a:ext cx="990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+2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627383" y="4863819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,4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29473" y="4952693"/>
            <a:ext cx="59245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439537" y="4948016"/>
            <a:ext cx="26606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9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385984" y="4948016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796319" y="4948016"/>
            <a:ext cx="990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+1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627383" y="4948016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29473" y="5036893"/>
            <a:ext cx="9118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EPCI</a:t>
            </a:r>
            <a:r>
              <a:rPr sz="5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FM</a:t>
            </a:r>
            <a:r>
              <a:rPr sz="5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comportant</a:t>
            </a:r>
            <a:r>
              <a:rPr sz="5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un</a:t>
            </a:r>
            <a:r>
              <a:rPr sz="5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386524" y="5032214"/>
            <a:ext cx="31940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9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385984" y="5032214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796319" y="5032214"/>
            <a:ext cx="990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+0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627383" y="5032214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29473" y="5121090"/>
            <a:ext cx="111887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EPCI</a:t>
            </a:r>
            <a:r>
              <a:rPr sz="5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FM</a:t>
            </a:r>
            <a:r>
              <a:rPr sz="5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ne</a:t>
            </a:r>
            <a:r>
              <a:rPr sz="5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comportant</a:t>
            </a:r>
            <a:r>
              <a:rPr sz="5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pas</a:t>
            </a:r>
            <a:r>
              <a:rPr sz="5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2386524" y="5116413"/>
            <a:ext cx="31940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7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385984" y="5116413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,6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796319" y="5116413"/>
            <a:ext cx="990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+0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627383" y="5116413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6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,4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29473" y="5205288"/>
            <a:ext cx="6705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dirty="0">
                <a:solidFill>
                  <a:srgbClr val="FFFFFF"/>
                </a:solidFill>
                <a:latin typeface="Roboto"/>
                <a:cs typeface="Roboto"/>
              </a:rPr>
              <a:t>F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rance</a:t>
            </a:r>
            <a:r>
              <a:rPr sz="500" dirty="0">
                <a:solidFill>
                  <a:srgbClr val="FFFFFF"/>
                </a:solidFill>
                <a:latin typeface="Roboto"/>
                <a:cs typeface="Roboto"/>
              </a:rPr>
              <a:t> Mét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ropoli</a:t>
            </a:r>
            <a:r>
              <a:rPr sz="500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500" spc="5" dirty="0">
                <a:solidFill>
                  <a:srgbClr val="FFFFFF"/>
                </a:solidFill>
                <a:latin typeface="Roboto"/>
                <a:cs typeface="Roboto"/>
              </a:rPr>
              <a:t>aine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386524" y="5200610"/>
            <a:ext cx="319405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5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6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385984" y="5200610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,5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796319" y="5200610"/>
            <a:ext cx="9906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+0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627383" y="5200610"/>
            <a:ext cx="15494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8</a:t>
            </a:r>
            <a:r>
              <a:rPr sz="500" b="1" spc="5" dirty="0">
                <a:solidFill>
                  <a:srgbClr val="FFFFFF"/>
                </a:solidFill>
                <a:latin typeface="Roboto"/>
                <a:cs typeface="Roboto"/>
              </a:rPr>
              <a:t>,0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104681" y="2657132"/>
            <a:ext cx="343535" cy="1117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422619" y="2609076"/>
            <a:ext cx="394970" cy="209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" marR="5080" indent="-60960">
              <a:lnSpc>
                <a:spcPct val="109800"/>
              </a:lnSpc>
              <a:spcBef>
                <a:spcPts val="95"/>
              </a:spcBef>
            </a:pP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b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d'e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ploi  précaire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167632" y="2428290"/>
            <a:ext cx="619125" cy="597535"/>
          </a:xfrm>
          <a:prstGeom prst="rect">
            <a:avLst/>
          </a:prstGeom>
          <a:solidFill>
            <a:srgbClr val="D6431D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Times New Roman"/>
              <a:cs typeface="Times New Roman"/>
            </a:endParaRPr>
          </a:p>
          <a:p>
            <a:pPr marL="83820" marR="79375" algn="ctr">
              <a:lnSpc>
                <a:spcPct val="109800"/>
              </a:lnSpc>
            </a:pP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u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x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d'e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ploi  précaire des 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 femmes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(e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429729" y="3005464"/>
            <a:ext cx="300990" cy="88074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120</a:t>
            </a:r>
            <a:endParaRPr sz="500">
              <a:latin typeface="Roboto"/>
              <a:cs typeface="Roboto"/>
            </a:endParaRPr>
          </a:p>
          <a:p>
            <a:pPr marL="14986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172</a:t>
            </a:r>
            <a:endParaRPr sz="500">
              <a:latin typeface="Roboto"/>
              <a:cs typeface="Roboto"/>
            </a:endParaRPr>
          </a:p>
          <a:p>
            <a:pPr marL="14986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112</a:t>
            </a:r>
            <a:endParaRPr sz="500">
              <a:latin typeface="Roboto"/>
              <a:cs typeface="Roboto"/>
            </a:endParaRPr>
          </a:p>
          <a:p>
            <a:pPr marL="14986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187</a:t>
            </a:r>
            <a:endParaRPr sz="500">
              <a:latin typeface="Roboto"/>
              <a:cs typeface="Roboto"/>
            </a:endParaRPr>
          </a:p>
          <a:p>
            <a:pPr marL="187325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84</a:t>
            </a:r>
            <a:endParaRPr sz="500">
              <a:latin typeface="Roboto"/>
              <a:cs typeface="Roboto"/>
            </a:endParaRPr>
          </a:p>
          <a:p>
            <a:pPr marL="14986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197</a:t>
            </a:r>
            <a:endParaRPr sz="500">
              <a:latin typeface="Roboto"/>
              <a:cs typeface="Roboto"/>
            </a:endParaRPr>
          </a:p>
          <a:p>
            <a:pPr marL="149860">
              <a:lnSpc>
                <a:spcPct val="10000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282</a:t>
            </a:r>
            <a:endParaRPr sz="500">
              <a:latin typeface="Roboto"/>
              <a:cs typeface="Roboto"/>
            </a:endParaRPr>
          </a:p>
          <a:p>
            <a:pPr marL="14986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291</a:t>
            </a:r>
            <a:endParaRPr sz="500">
              <a:latin typeface="Roboto"/>
              <a:cs typeface="Roboto"/>
            </a:endParaRPr>
          </a:p>
          <a:p>
            <a:pPr marL="149860">
              <a:lnSpc>
                <a:spcPts val="380"/>
              </a:lnSpc>
              <a:spcBef>
                <a:spcPts val="6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261</a:t>
            </a:r>
            <a:endParaRPr sz="500">
              <a:latin typeface="Roboto"/>
              <a:cs typeface="Roboto"/>
            </a:endParaRPr>
          </a:p>
          <a:p>
            <a:pPr marL="38100">
              <a:lnSpc>
                <a:spcPts val="980"/>
              </a:lnSpc>
            </a:pPr>
            <a:r>
              <a:rPr sz="1500" spc="30" baseline="-30555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r>
              <a:rPr sz="1500" spc="-89" baseline="-305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129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2302548" y="2418816"/>
            <a:ext cx="1865630" cy="1452245"/>
          </a:xfrm>
          <a:custGeom>
            <a:avLst/>
            <a:gdLst/>
            <a:ahLst/>
            <a:cxnLst/>
            <a:rect l="l" t="t" r="r" b="b"/>
            <a:pathLst>
              <a:path w="1865629" h="1452245">
                <a:moveTo>
                  <a:pt x="622134" y="603402"/>
                </a:moveTo>
                <a:lnTo>
                  <a:pt x="0" y="603402"/>
                </a:lnTo>
                <a:lnTo>
                  <a:pt x="0" y="609638"/>
                </a:lnTo>
                <a:lnTo>
                  <a:pt x="622134" y="609638"/>
                </a:lnTo>
                <a:lnTo>
                  <a:pt x="622134" y="603402"/>
                </a:lnTo>
                <a:close/>
              </a:path>
              <a:path w="1865629" h="1452245">
                <a:moveTo>
                  <a:pt x="1865071" y="0"/>
                </a:moveTo>
                <a:lnTo>
                  <a:pt x="1858848" y="0"/>
                </a:lnTo>
                <a:lnTo>
                  <a:pt x="1858848" y="606513"/>
                </a:lnTo>
                <a:lnTo>
                  <a:pt x="1865071" y="606513"/>
                </a:lnTo>
                <a:lnTo>
                  <a:pt x="1865071" y="0"/>
                </a:lnTo>
                <a:close/>
              </a:path>
              <a:path w="1865629" h="1452245">
                <a:moveTo>
                  <a:pt x="1865096" y="1445387"/>
                </a:moveTo>
                <a:lnTo>
                  <a:pt x="0" y="1445387"/>
                </a:lnTo>
                <a:lnTo>
                  <a:pt x="0" y="1451622"/>
                </a:lnTo>
                <a:lnTo>
                  <a:pt x="1865096" y="1451622"/>
                </a:lnTo>
                <a:lnTo>
                  <a:pt x="1865096" y="1445387"/>
                </a:lnTo>
                <a:close/>
              </a:path>
              <a:path w="1865629" h="1452245">
                <a:moveTo>
                  <a:pt x="1865134" y="1276985"/>
                </a:moveTo>
                <a:lnTo>
                  <a:pt x="620572" y="1276985"/>
                </a:lnTo>
                <a:lnTo>
                  <a:pt x="620572" y="1283220"/>
                </a:lnTo>
                <a:lnTo>
                  <a:pt x="1865134" y="1283220"/>
                </a:lnTo>
                <a:lnTo>
                  <a:pt x="1865134" y="1276985"/>
                </a:lnTo>
                <a:close/>
              </a:path>
              <a:path w="1865629" h="1452245">
                <a:moveTo>
                  <a:pt x="1865134" y="1192796"/>
                </a:moveTo>
                <a:lnTo>
                  <a:pt x="620572" y="1192796"/>
                </a:lnTo>
                <a:lnTo>
                  <a:pt x="620572" y="1199032"/>
                </a:lnTo>
                <a:lnTo>
                  <a:pt x="1865134" y="1199032"/>
                </a:lnTo>
                <a:lnTo>
                  <a:pt x="1865134" y="1192796"/>
                </a:lnTo>
                <a:close/>
              </a:path>
              <a:path w="1865629" h="1452245">
                <a:moveTo>
                  <a:pt x="1865134" y="1108595"/>
                </a:moveTo>
                <a:lnTo>
                  <a:pt x="620572" y="1108595"/>
                </a:lnTo>
                <a:lnTo>
                  <a:pt x="620572" y="1114818"/>
                </a:lnTo>
                <a:lnTo>
                  <a:pt x="1865134" y="1114818"/>
                </a:lnTo>
                <a:lnTo>
                  <a:pt x="1865134" y="1108595"/>
                </a:lnTo>
                <a:close/>
              </a:path>
              <a:path w="1865629" h="1452245">
                <a:moveTo>
                  <a:pt x="1865134" y="1024394"/>
                </a:moveTo>
                <a:lnTo>
                  <a:pt x="620572" y="1024394"/>
                </a:lnTo>
                <a:lnTo>
                  <a:pt x="620572" y="1030630"/>
                </a:lnTo>
                <a:lnTo>
                  <a:pt x="1865134" y="1030630"/>
                </a:lnTo>
                <a:lnTo>
                  <a:pt x="1865134" y="1024394"/>
                </a:lnTo>
                <a:close/>
              </a:path>
              <a:path w="1865629" h="1452245">
                <a:moveTo>
                  <a:pt x="1865134" y="855992"/>
                </a:moveTo>
                <a:lnTo>
                  <a:pt x="620572" y="855992"/>
                </a:lnTo>
                <a:lnTo>
                  <a:pt x="620572" y="862228"/>
                </a:lnTo>
                <a:lnTo>
                  <a:pt x="1865134" y="862228"/>
                </a:lnTo>
                <a:lnTo>
                  <a:pt x="1865134" y="855992"/>
                </a:lnTo>
                <a:close/>
              </a:path>
              <a:path w="1865629" h="1452245">
                <a:moveTo>
                  <a:pt x="1865134" y="771804"/>
                </a:moveTo>
                <a:lnTo>
                  <a:pt x="620572" y="771804"/>
                </a:lnTo>
                <a:lnTo>
                  <a:pt x="620572" y="778040"/>
                </a:lnTo>
                <a:lnTo>
                  <a:pt x="1865134" y="778040"/>
                </a:lnTo>
                <a:lnTo>
                  <a:pt x="1865134" y="771804"/>
                </a:lnTo>
                <a:close/>
              </a:path>
              <a:path w="1865629" h="1452245">
                <a:moveTo>
                  <a:pt x="1865134" y="687603"/>
                </a:moveTo>
                <a:lnTo>
                  <a:pt x="620572" y="687603"/>
                </a:lnTo>
                <a:lnTo>
                  <a:pt x="620572" y="693839"/>
                </a:lnTo>
                <a:lnTo>
                  <a:pt x="1865134" y="693839"/>
                </a:lnTo>
                <a:lnTo>
                  <a:pt x="1865134" y="687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2916403" y="2517197"/>
            <a:ext cx="1294130" cy="766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" marR="68580" indent="-93980">
              <a:lnSpc>
                <a:spcPct val="109800"/>
              </a:lnSpc>
              <a:spcBef>
                <a:spcPts val="95"/>
              </a:spcBef>
              <a:tabLst>
                <a:tab pos="662940" algn="l"/>
              </a:tabLst>
            </a:pPr>
            <a:r>
              <a:rPr sz="825" b="1" spc="7" baseline="-35353" dirty="0">
                <a:solidFill>
                  <a:srgbClr val="FFFFFF"/>
                </a:solidFill>
                <a:latin typeface="Roboto"/>
                <a:cs typeface="Roboto"/>
              </a:rPr>
              <a:t>Taux </a:t>
            </a:r>
            <a:r>
              <a:rPr sz="825" b="1" baseline="-35353" dirty="0">
                <a:solidFill>
                  <a:srgbClr val="FFFFFF"/>
                </a:solidFill>
                <a:latin typeface="Roboto"/>
                <a:cs typeface="Roboto"/>
              </a:rPr>
              <a:t>d'emploi       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Evolution 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du 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taux </a:t>
            </a:r>
            <a:r>
              <a:rPr sz="550" b="1" spc="-1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25" b="1" baseline="-35353" dirty="0">
                <a:solidFill>
                  <a:srgbClr val="FFFFFF"/>
                </a:solidFill>
                <a:latin typeface="Roboto"/>
                <a:cs typeface="Roboto"/>
              </a:rPr>
              <a:t>pré</a:t>
            </a:r>
            <a:r>
              <a:rPr sz="825" b="1" spc="7" baseline="-35353" dirty="0">
                <a:solidFill>
                  <a:srgbClr val="FFFFFF"/>
                </a:solidFill>
                <a:latin typeface="Roboto"/>
                <a:cs typeface="Roboto"/>
              </a:rPr>
              <a:t>ca</a:t>
            </a:r>
            <a:r>
              <a:rPr sz="825" b="1" spc="-7" baseline="-35353" dirty="0">
                <a:solidFill>
                  <a:srgbClr val="FFFFFF"/>
                </a:solidFill>
                <a:latin typeface="Roboto"/>
                <a:cs typeface="Roboto"/>
              </a:rPr>
              <a:t>ir</a:t>
            </a:r>
            <a:r>
              <a:rPr sz="825" b="1" spc="7" baseline="-35353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825" b="1" baseline="-35353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d'e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ploi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pré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ca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ir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endParaRPr sz="550">
              <a:latin typeface="Roboto"/>
              <a:cs typeface="Roboto"/>
            </a:endParaRPr>
          </a:p>
          <a:p>
            <a:pPr marL="764540" marR="149225" indent="-546100">
              <a:lnSpc>
                <a:spcPct val="109800"/>
              </a:lnSpc>
              <a:tabLst>
                <a:tab pos="741045" algn="l"/>
              </a:tabLst>
            </a:pPr>
            <a:r>
              <a:rPr sz="825" b="1" baseline="-35353" dirty="0">
                <a:solidFill>
                  <a:srgbClr val="FFFFFF"/>
                </a:solidFill>
                <a:latin typeface="Roboto"/>
                <a:cs typeface="Roboto"/>
              </a:rPr>
              <a:t>(e</a:t>
            </a:r>
            <a:r>
              <a:rPr sz="825" b="1" spc="7" baseline="-35353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825" b="1" spc="-7" baseline="-35353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25" b="1" spc="7" baseline="-35353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r>
              <a:rPr sz="825" b="1" baseline="-35353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depui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 201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1  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(en</a:t>
            </a:r>
            <a:r>
              <a:rPr sz="55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points)</a:t>
            </a:r>
            <a:endParaRPr sz="550">
              <a:latin typeface="Roboto"/>
              <a:cs typeface="Roboto"/>
            </a:endParaRPr>
          </a:p>
          <a:p>
            <a:pPr marL="63500">
              <a:lnSpc>
                <a:spcPts val="565"/>
              </a:lnSpc>
            </a:pPr>
            <a:r>
              <a:rPr sz="500" i="1" spc="5" dirty="0">
                <a:solidFill>
                  <a:srgbClr val="FFFFFF"/>
                </a:solidFill>
                <a:latin typeface="Roboto"/>
                <a:cs typeface="Roboto"/>
              </a:rPr>
              <a:t>(tri </a:t>
            </a:r>
            <a:r>
              <a:rPr sz="500" i="1" dirty="0">
                <a:solidFill>
                  <a:srgbClr val="FFFFFF"/>
                </a:solidFill>
                <a:latin typeface="Roboto"/>
                <a:cs typeface="Roboto"/>
              </a:rPr>
              <a:t>décroiss</a:t>
            </a:r>
            <a:r>
              <a:rPr sz="500" i="1" spc="5" dirty="0">
                <a:solidFill>
                  <a:srgbClr val="FFFFFF"/>
                </a:solidFill>
                <a:latin typeface="Roboto"/>
                <a:cs typeface="Roboto"/>
              </a:rPr>
              <a:t>ant)</a:t>
            </a:r>
            <a:endParaRPr sz="500">
              <a:latin typeface="Roboto"/>
              <a:cs typeface="Roboto"/>
            </a:endParaRPr>
          </a:p>
          <a:p>
            <a:pPr marL="486409">
              <a:lnSpc>
                <a:spcPct val="100000"/>
              </a:lnSpc>
              <a:spcBef>
                <a:spcPts val="445"/>
              </a:spcBef>
              <a:tabLst>
                <a:tab pos="1127760" algn="l"/>
              </a:tabLst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43,4	+3</a:t>
            </a:r>
            <a:endParaRPr sz="500">
              <a:latin typeface="Roboto"/>
              <a:cs typeface="Roboto"/>
            </a:endParaRPr>
          </a:p>
          <a:p>
            <a:pPr marL="486409">
              <a:lnSpc>
                <a:spcPct val="100000"/>
              </a:lnSpc>
              <a:spcBef>
                <a:spcPts val="65"/>
              </a:spcBef>
              <a:tabLst>
                <a:tab pos="1090295" algn="l"/>
              </a:tabLst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42,7	+11</a:t>
            </a:r>
            <a:endParaRPr sz="500">
              <a:latin typeface="Roboto"/>
              <a:cs typeface="Roboto"/>
            </a:endParaRPr>
          </a:p>
          <a:p>
            <a:pPr marL="486409">
              <a:lnSpc>
                <a:spcPct val="100000"/>
              </a:lnSpc>
              <a:spcBef>
                <a:spcPts val="60"/>
              </a:spcBef>
              <a:tabLst>
                <a:tab pos="1127760" algn="l"/>
              </a:tabLst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39,1	+8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223469" y="3951896"/>
            <a:ext cx="4563745" cy="1350645"/>
          </a:xfrm>
          <a:custGeom>
            <a:avLst/>
            <a:gdLst/>
            <a:ahLst/>
            <a:cxnLst/>
            <a:rect l="l" t="t" r="r" b="b"/>
            <a:pathLst>
              <a:path w="4563745" h="1350645">
                <a:moveTo>
                  <a:pt x="4563186" y="838860"/>
                </a:moveTo>
                <a:lnTo>
                  <a:pt x="3944150" y="838860"/>
                </a:lnTo>
                <a:lnTo>
                  <a:pt x="3944150" y="760907"/>
                </a:lnTo>
                <a:lnTo>
                  <a:pt x="3944213" y="754672"/>
                </a:lnTo>
                <a:lnTo>
                  <a:pt x="3944150" y="676706"/>
                </a:lnTo>
                <a:lnTo>
                  <a:pt x="3944213" y="670483"/>
                </a:lnTo>
                <a:lnTo>
                  <a:pt x="3944150" y="592505"/>
                </a:lnTo>
                <a:lnTo>
                  <a:pt x="3944213" y="586270"/>
                </a:lnTo>
                <a:lnTo>
                  <a:pt x="3944150" y="508317"/>
                </a:lnTo>
                <a:lnTo>
                  <a:pt x="3944213" y="502081"/>
                </a:lnTo>
                <a:lnTo>
                  <a:pt x="3944150" y="424116"/>
                </a:lnTo>
                <a:lnTo>
                  <a:pt x="3944213" y="417880"/>
                </a:lnTo>
                <a:lnTo>
                  <a:pt x="3944150" y="339915"/>
                </a:lnTo>
                <a:lnTo>
                  <a:pt x="3944213" y="333679"/>
                </a:lnTo>
                <a:lnTo>
                  <a:pt x="3944150" y="255714"/>
                </a:lnTo>
                <a:lnTo>
                  <a:pt x="3944213" y="249491"/>
                </a:lnTo>
                <a:lnTo>
                  <a:pt x="3944150" y="171513"/>
                </a:lnTo>
                <a:lnTo>
                  <a:pt x="3944213" y="165277"/>
                </a:lnTo>
                <a:lnTo>
                  <a:pt x="3944150" y="87325"/>
                </a:lnTo>
                <a:lnTo>
                  <a:pt x="3944213" y="81102"/>
                </a:lnTo>
                <a:lnTo>
                  <a:pt x="3944150" y="0"/>
                </a:lnTo>
                <a:lnTo>
                  <a:pt x="3937927" y="0"/>
                </a:lnTo>
                <a:lnTo>
                  <a:pt x="3937927" y="81102"/>
                </a:lnTo>
                <a:lnTo>
                  <a:pt x="2699651" y="81102"/>
                </a:lnTo>
                <a:lnTo>
                  <a:pt x="2699651" y="87325"/>
                </a:lnTo>
                <a:lnTo>
                  <a:pt x="3937927" y="87325"/>
                </a:lnTo>
                <a:lnTo>
                  <a:pt x="3937927" y="165277"/>
                </a:lnTo>
                <a:lnTo>
                  <a:pt x="2699651" y="165277"/>
                </a:lnTo>
                <a:lnTo>
                  <a:pt x="2699651" y="171513"/>
                </a:lnTo>
                <a:lnTo>
                  <a:pt x="3937927" y="171513"/>
                </a:lnTo>
                <a:lnTo>
                  <a:pt x="3937927" y="249491"/>
                </a:lnTo>
                <a:lnTo>
                  <a:pt x="2699651" y="249491"/>
                </a:lnTo>
                <a:lnTo>
                  <a:pt x="2699651" y="255714"/>
                </a:lnTo>
                <a:lnTo>
                  <a:pt x="3937927" y="255714"/>
                </a:lnTo>
                <a:lnTo>
                  <a:pt x="3937927" y="333679"/>
                </a:lnTo>
                <a:lnTo>
                  <a:pt x="2699651" y="333679"/>
                </a:lnTo>
                <a:lnTo>
                  <a:pt x="2699651" y="339915"/>
                </a:lnTo>
                <a:lnTo>
                  <a:pt x="3937927" y="339915"/>
                </a:lnTo>
                <a:lnTo>
                  <a:pt x="3937927" y="417880"/>
                </a:lnTo>
                <a:lnTo>
                  <a:pt x="2699651" y="417880"/>
                </a:lnTo>
                <a:lnTo>
                  <a:pt x="2699651" y="424116"/>
                </a:lnTo>
                <a:lnTo>
                  <a:pt x="3937927" y="424116"/>
                </a:lnTo>
                <a:lnTo>
                  <a:pt x="3937927" y="502081"/>
                </a:lnTo>
                <a:lnTo>
                  <a:pt x="2699651" y="502081"/>
                </a:lnTo>
                <a:lnTo>
                  <a:pt x="2699651" y="508317"/>
                </a:lnTo>
                <a:lnTo>
                  <a:pt x="3937927" y="508317"/>
                </a:lnTo>
                <a:lnTo>
                  <a:pt x="3937927" y="586270"/>
                </a:lnTo>
                <a:lnTo>
                  <a:pt x="2699651" y="586270"/>
                </a:lnTo>
                <a:lnTo>
                  <a:pt x="2699651" y="592505"/>
                </a:lnTo>
                <a:lnTo>
                  <a:pt x="3937927" y="592505"/>
                </a:lnTo>
                <a:lnTo>
                  <a:pt x="3937927" y="670483"/>
                </a:lnTo>
                <a:lnTo>
                  <a:pt x="2699651" y="670483"/>
                </a:lnTo>
                <a:lnTo>
                  <a:pt x="2699651" y="676706"/>
                </a:lnTo>
                <a:lnTo>
                  <a:pt x="3937927" y="676706"/>
                </a:lnTo>
                <a:lnTo>
                  <a:pt x="3937927" y="754672"/>
                </a:lnTo>
                <a:lnTo>
                  <a:pt x="2699651" y="754672"/>
                </a:lnTo>
                <a:lnTo>
                  <a:pt x="2699651" y="760907"/>
                </a:lnTo>
                <a:lnTo>
                  <a:pt x="3937927" y="760907"/>
                </a:lnTo>
                <a:lnTo>
                  <a:pt x="3937927" y="838860"/>
                </a:lnTo>
                <a:lnTo>
                  <a:pt x="3320478" y="838860"/>
                </a:lnTo>
                <a:lnTo>
                  <a:pt x="0" y="838860"/>
                </a:lnTo>
                <a:lnTo>
                  <a:pt x="0" y="845096"/>
                </a:lnTo>
                <a:lnTo>
                  <a:pt x="3320478" y="845096"/>
                </a:lnTo>
                <a:lnTo>
                  <a:pt x="3937927" y="845096"/>
                </a:lnTo>
                <a:lnTo>
                  <a:pt x="3937927" y="923074"/>
                </a:lnTo>
                <a:lnTo>
                  <a:pt x="3320542" y="923074"/>
                </a:lnTo>
                <a:lnTo>
                  <a:pt x="2079078" y="923074"/>
                </a:lnTo>
                <a:lnTo>
                  <a:pt x="6223" y="923074"/>
                </a:lnTo>
                <a:lnTo>
                  <a:pt x="6223" y="929309"/>
                </a:lnTo>
                <a:lnTo>
                  <a:pt x="2079078" y="929309"/>
                </a:lnTo>
                <a:lnTo>
                  <a:pt x="3320478" y="929309"/>
                </a:lnTo>
                <a:lnTo>
                  <a:pt x="3937927" y="929309"/>
                </a:lnTo>
                <a:lnTo>
                  <a:pt x="3937927" y="1007262"/>
                </a:lnTo>
                <a:lnTo>
                  <a:pt x="3320542" y="1007262"/>
                </a:lnTo>
                <a:lnTo>
                  <a:pt x="2079078" y="1007262"/>
                </a:lnTo>
                <a:lnTo>
                  <a:pt x="6223" y="1007262"/>
                </a:lnTo>
                <a:lnTo>
                  <a:pt x="6223" y="1013498"/>
                </a:lnTo>
                <a:lnTo>
                  <a:pt x="2079078" y="1013498"/>
                </a:lnTo>
                <a:lnTo>
                  <a:pt x="3320478" y="1013498"/>
                </a:lnTo>
                <a:lnTo>
                  <a:pt x="3937927" y="1013498"/>
                </a:lnTo>
                <a:lnTo>
                  <a:pt x="3937927" y="1091450"/>
                </a:lnTo>
                <a:lnTo>
                  <a:pt x="3320542" y="1091450"/>
                </a:lnTo>
                <a:lnTo>
                  <a:pt x="2079078" y="1091450"/>
                </a:lnTo>
                <a:lnTo>
                  <a:pt x="6223" y="1091450"/>
                </a:lnTo>
                <a:lnTo>
                  <a:pt x="6223" y="1097686"/>
                </a:lnTo>
                <a:lnTo>
                  <a:pt x="2079078" y="1097686"/>
                </a:lnTo>
                <a:lnTo>
                  <a:pt x="3320478" y="1097686"/>
                </a:lnTo>
                <a:lnTo>
                  <a:pt x="3937927" y="1097686"/>
                </a:lnTo>
                <a:lnTo>
                  <a:pt x="3937927" y="1175664"/>
                </a:lnTo>
                <a:lnTo>
                  <a:pt x="3320542" y="1175664"/>
                </a:lnTo>
                <a:lnTo>
                  <a:pt x="2079078" y="1175664"/>
                </a:lnTo>
                <a:lnTo>
                  <a:pt x="6223" y="1175664"/>
                </a:lnTo>
                <a:lnTo>
                  <a:pt x="6223" y="1181900"/>
                </a:lnTo>
                <a:lnTo>
                  <a:pt x="2079078" y="1181900"/>
                </a:lnTo>
                <a:lnTo>
                  <a:pt x="3320478" y="1181900"/>
                </a:lnTo>
                <a:lnTo>
                  <a:pt x="3937927" y="1181900"/>
                </a:lnTo>
                <a:lnTo>
                  <a:pt x="3937927" y="1259865"/>
                </a:lnTo>
                <a:lnTo>
                  <a:pt x="3320542" y="1259865"/>
                </a:lnTo>
                <a:lnTo>
                  <a:pt x="2079078" y="1259865"/>
                </a:lnTo>
                <a:lnTo>
                  <a:pt x="6223" y="1259865"/>
                </a:lnTo>
                <a:lnTo>
                  <a:pt x="6223" y="1266088"/>
                </a:lnTo>
                <a:lnTo>
                  <a:pt x="2079078" y="1266088"/>
                </a:lnTo>
                <a:lnTo>
                  <a:pt x="3320478" y="1266088"/>
                </a:lnTo>
                <a:lnTo>
                  <a:pt x="3937927" y="1266088"/>
                </a:lnTo>
                <a:lnTo>
                  <a:pt x="3937927" y="1344053"/>
                </a:lnTo>
                <a:lnTo>
                  <a:pt x="6223" y="1344053"/>
                </a:lnTo>
                <a:lnTo>
                  <a:pt x="6223" y="1350289"/>
                </a:lnTo>
                <a:lnTo>
                  <a:pt x="3937927" y="1350289"/>
                </a:lnTo>
                <a:lnTo>
                  <a:pt x="3944150" y="1350289"/>
                </a:lnTo>
                <a:lnTo>
                  <a:pt x="4563186" y="1350289"/>
                </a:lnTo>
                <a:lnTo>
                  <a:pt x="4563186" y="1344053"/>
                </a:lnTo>
                <a:lnTo>
                  <a:pt x="3944150" y="1344053"/>
                </a:lnTo>
                <a:lnTo>
                  <a:pt x="3944150" y="1266088"/>
                </a:lnTo>
                <a:lnTo>
                  <a:pt x="4563186" y="1266088"/>
                </a:lnTo>
                <a:lnTo>
                  <a:pt x="4563186" y="1259865"/>
                </a:lnTo>
                <a:lnTo>
                  <a:pt x="3944150" y="1259865"/>
                </a:lnTo>
                <a:lnTo>
                  <a:pt x="3944150" y="1181900"/>
                </a:lnTo>
                <a:lnTo>
                  <a:pt x="4563186" y="1181900"/>
                </a:lnTo>
                <a:lnTo>
                  <a:pt x="4563186" y="1175664"/>
                </a:lnTo>
                <a:lnTo>
                  <a:pt x="3944150" y="1175664"/>
                </a:lnTo>
                <a:lnTo>
                  <a:pt x="3944150" y="1097686"/>
                </a:lnTo>
                <a:lnTo>
                  <a:pt x="4563186" y="1097686"/>
                </a:lnTo>
                <a:lnTo>
                  <a:pt x="4563186" y="1091450"/>
                </a:lnTo>
                <a:lnTo>
                  <a:pt x="3944150" y="1091450"/>
                </a:lnTo>
                <a:lnTo>
                  <a:pt x="3944150" y="1013498"/>
                </a:lnTo>
                <a:lnTo>
                  <a:pt x="4563186" y="1013498"/>
                </a:lnTo>
                <a:lnTo>
                  <a:pt x="4563186" y="1007262"/>
                </a:lnTo>
                <a:lnTo>
                  <a:pt x="3944150" y="1007262"/>
                </a:lnTo>
                <a:lnTo>
                  <a:pt x="3944150" y="929309"/>
                </a:lnTo>
                <a:lnTo>
                  <a:pt x="4563186" y="929309"/>
                </a:lnTo>
                <a:lnTo>
                  <a:pt x="4563186" y="923074"/>
                </a:lnTo>
                <a:lnTo>
                  <a:pt x="3944150" y="923074"/>
                </a:lnTo>
                <a:lnTo>
                  <a:pt x="3944150" y="845096"/>
                </a:lnTo>
                <a:lnTo>
                  <a:pt x="4563186" y="845096"/>
                </a:lnTo>
                <a:lnTo>
                  <a:pt x="4563186" y="838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383299" y="1142505"/>
            <a:ext cx="94703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231F20"/>
                </a:solidFill>
                <a:latin typeface="Roboto"/>
                <a:cs typeface="Roboto"/>
              </a:rPr>
              <a:t>L’emploi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précaire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et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temps partiel sont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sur-représentés dans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quartiers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surtout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femmes.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857154" y="1774567"/>
            <a:ext cx="3189605" cy="5797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65"/>
              </a:spcBef>
            </a:pP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Évolution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temps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partiel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le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sexe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2008-2018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4869091" y="2418842"/>
            <a:ext cx="5757545" cy="696595"/>
          </a:xfrm>
          <a:custGeom>
            <a:avLst/>
            <a:gdLst/>
            <a:ahLst/>
            <a:cxnLst/>
            <a:rect l="l" t="t" r="r" b="b"/>
            <a:pathLst>
              <a:path w="5757545" h="696594">
                <a:moveTo>
                  <a:pt x="5757379" y="0"/>
                </a:moveTo>
                <a:lnTo>
                  <a:pt x="0" y="0"/>
                </a:lnTo>
                <a:lnTo>
                  <a:pt x="0" y="696531"/>
                </a:lnTo>
                <a:lnTo>
                  <a:pt x="5757379" y="696531"/>
                </a:lnTo>
                <a:lnTo>
                  <a:pt x="575737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" name="object 174"/>
          <p:cNvGrpSpPr/>
          <p:nvPr/>
        </p:nvGrpSpPr>
        <p:grpSpPr>
          <a:xfrm>
            <a:off x="7930883" y="3125825"/>
            <a:ext cx="250825" cy="249554"/>
            <a:chOff x="7930883" y="3125825"/>
            <a:chExt cx="250825" cy="249554"/>
          </a:xfrm>
        </p:grpSpPr>
        <p:pic>
          <p:nvPicPr>
            <p:cNvPr id="175" name="object 17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930883" y="3125825"/>
              <a:ext cx="250202" cy="6278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930883" y="3219068"/>
              <a:ext cx="247345" cy="6278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930883" y="3312299"/>
              <a:ext cx="234988" cy="62788"/>
            </a:xfrm>
            <a:prstGeom prst="rect">
              <a:avLst/>
            </a:prstGeom>
          </p:spPr>
        </p:pic>
      </p:grpSp>
      <p:grpSp>
        <p:nvGrpSpPr>
          <p:cNvPr id="178" name="object 178"/>
          <p:cNvGrpSpPr/>
          <p:nvPr/>
        </p:nvGrpSpPr>
        <p:grpSpPr>
          <a:xfrm>
            <a:off x="8609431" y="3114420"/>
            <a:ext cx="146685" cy="280035"/>
            <a:chOff x="8609431" y="3114420"/>
            <a:chExt cx="146685" cy="280035"/>
          </a:xfrm>
        </p:grpSpPr>
        <p:pic>
          <p:nvPicPr>
            <p:cNvPr id="179" name="object 17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616086" y="3125825"/>
              <a:ext cx="139852" cy="62788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8609431" y="311442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5702" y="0"/>
                  </a:moveTo>
                  <a:lnTo>
                    <a:pt x="0" y="0"/>
                  </a:lnTo>
                  <a:lnTo>
                    <a:pt x="0" y="9512"/>
                  </a:lnTo>
                  <a:lnTo>
                    <a:pt x="5702" y="951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609431" y="3180067"/>
              <a:ext cx="81813" cy="101790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8609432" y="3207638"/>
              <a:ext cx="5715" cy="89535"/>
            </a:xfrm>
            <a:custGeom>
              <a:avLst/>
              <a:gdLst/>
              <a:ahLst/>
              <a:cxnLst/>
              <a:rect l="l" t="t" r="r" b="b"/>
              <a:pathLst>
                <a:path w="5715" h="89535">
                  <a:moveTo>
                    <a:pt x="5702" y="71361"/>
                  </a:moveTo>
                  <a:lnTo>
                    <a:pt x="0" y="71361"/>
                  </a:lnTo>
                  <a:lnTo>
                    <a:pt x="0" y="89433"/>
                  </a:lnTo>
                  <a:lnTo>
                    <a:pt x="5702" y="89433"/>
                  </a:lnTo>
                  <a:lnTo>
                    <a:pt x="5702" y="71361"/>
                  </a:lnTo>
                  <a:close/>
                </a:path>
                <a:path w="5715" h="89535">
                  <a:moveTo>
                    <a:pt x="5702" y="46621"/>
                  </a:moveTo>
                  <a:lnTo>
                    <a:pt x="0" y="46621"/>
                  </a:lnTo>
                  <a:lnTo>
                    <a:pt x="0" y="64693"/>
                  </a:lnTo>
                  <a:lnTo>
                    <a:pt x="5702" y="64693"/>
                  </a:lnTo>
                  <a:lnTo>
                    <a:pt x="5702" y="46621"/>
                  </a:lnTo>
                  <a:close/>
                </a:path>
                <a:path w="5715" h="89535">
                  <a:moveTo>
                    <a:pt x="5702" y="21894"/>
                  </a:moveTo>
                  <a:lnTo>
                    <a:pt x="0" y="21894"/>
                  </a:lnTo>
                  <a:lnTo>
                    <a:pt x="0" y="39966"/>
                  </a:lnTo>
                  <a:lnTo>
                    <a:pt x="5702" y="39966"/>
                  </a:lnTo>
                  <a:lnTo>
                    <a:pt x="5702" y="21894"/>
                  </a:lnTo>
                  <a:close/>
                </a:path>
                <a:path w="5715" h="89535">
                  <a:moveTo>
                    <a:pt x="5702" y="0"/>
                  </a:moveTo>
                  <a:lnTo>
                    <a:pt x="0" y="0"/>
                  </a:lnTo>
                  <a:lnTo>
                    <a:pt x="0" y="15227"/>
                  </a:lnTo>
                  <a:lnTo>
                    <a:pt x="5702" y="15227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616086" y="3312299"/>
              <a:ext cx="71348" cy="62788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8609432" y="3303739"/>
              <a:ext cx="5715" cy="90805"/>
            </a:xfrm>
            <a:custGeom>
              <a:avLst/>
              <a:gdLst/>
              <a:ahLst/>
              <a:cxnLst/>
              <a:rect l="l" t="t" r="r" b="b"/>
              <a:pathLst>
                <a:path w="5715" h="90804">
                  <a:moveTo>
                    <a:pt x="5702" y="74206"/>
                  </a:moveTo>
                  <a:lnTo>
                    <a:pt x="0" y="74206"/>
                  </a:lnTo>
                  <a:lnTo>
                    <a:pt x="0" y="90373"/>
                  </a:lnTo>
                  <a:lnTo>
                    <a:pt x="5702" y="90373"/>
                  </a:lnTo>
                  <a:lnTo>
                    <a:pt x="5702" y="74206"/>
                  </a:lnTo>
                  <a:close/>
                </a:path>
                <a:path w="5715" h="90804">
                  <a:moveTo>
                    <a:pt x="5702" y="49466"/>
                  </a:moveTo>
                  <a:lnTo>
                    <a:pt x="0" y="49466"/>
                  </a:lnTo>
                  <a:lnTo>
                    <a:pt x="0" y="67538"/>
                  </a:lnTo>
                  <a:lnTo>
                    <a:pt x="5702" y="67538"/>
                  </a:lnTo>
                  <a:lnTo>
                    <a:pt x="5702" y="49466"/>
                  </a:lnTo>
                  <a:close/>
                </a:path>
                <a:path w="5715" h="90804">
                  <a:moveTo>
                    <a:pt x="5702" y="24726"/>
                  </a:moveTo>
                  <a:lnTo>
                    <a:pt x="0" y="24726"/>
                  </a:lnTo>
                  <a:lnTo>
                    <a:pt x="0" y="42799"/>
                  </a:lnTo>
                  <a:lnTo>
                    <a:pt x="5702" y="42799"/>
                  </a:lnTo>
                  <a:lnTo>
                    <a:pt x="5702" y="24726"/>
                  </a:lnTo>
                  <a:close/>
                </a:path>
                <a:path w="5715" h="90804">
                  <a:moveTo>
                    <a:pt x="5702" y="0"/>
                  </a:moveTo>
                  <a:lnTo>
                    <a:pt x="0" y="0"/>
                  </a:lnTo>
                  <a:lnTo>
                    <a:pt x="0" y="18072"/>
                  </a:lnTo>
                  <a:lnTo>
                    <a:pt x="5702" y="1807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9735032" y="3125825"/>
            <a:ext cx="130810" cy="249554"/>
            <a:chOff x="9735032" y="3125825"/>
            <a:chExt cx="130810" cy="249554"/>
          </a:xfrm>
        </p:grpSpPr>
        <p:pic>
          <p:nvPicPr>
            <p:cNvPr id="186" name="object 18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735032" y="3125825"/>
              <a:ext cx="130340" cy="62788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735032" y="3219068"/>
              <a:ext cx="99885" cy="62788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735032" y="3312299"/>
              <a:ext cx="72301" cy="62788"/>
            </a:xfrm>
            <a:prstGeom prst="rect">
              <a:avLst/>
            </a:prstGeom>
          </p:spPr>
        </p:pic>
      </p:grpSp>
      <p:grpSp>
        <p:nvGrpSpPr>
          <p:cNvPr id="189" name="object 189"/>
          <p:cNvGrpSpPr/>
          <p:nvPr/>
        </p:nvGrpSpPr>
        <p:grpSpPr>
          <a:xfrm>
            <a:off x="10408577" y="3114420"/>
            <a:ext cx="201295" cy="167640"/>
            <a:chOff x="10408577" y="3114420"/>
            <a:chExt cx="201295" cy="167640"/>
          </a:xfrm>
        </p:grpSpPr>
        <p:pic>
          <p:nvPicPr>
            <p:cNvPr id="190" name="object 19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415244" y="3125825"/>
              <a:ext cx="194068" cy="62788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0408577" y="3114420"/>
              <a:ext cx="5715" cy="59055"/>
            </a:xfrm>
            <a:custGeom>
              <a:avLst/>
              <a:gdLst/>
              <a:ahLst/>
              <a:cxnLst/>
              <a:rect l="l" t="t" r="r" b="b"/>
              <a:pathLst>
                <a:path w="5715" h="59055">
                  <a:moveTo>
                    <a:pt x="5689" y="40906"/>
                  </a:moveTo>
                  <a:lnTo>
                    <a:pt x="0" y="40906"/>
                  </a:lnTo>
                  <a:lnTo>
                    <a:pt x="0" y="58978"/>
                  </a:lnTo>
                  <a:lnTo>
                    <a:pt x="5689" y="58978"/>
                  </a:lnTo>
                  <a:lnTo>
                    <a:pt x="5689" y="40906"/>
                  </a:lnTo>
                  <a:close/>
                </a:path>
                <a:path w="5715" h="59055">
                  <a:moveTo>
                    <a:pt x="5689" y="16154"/>
                  </a:moveTo>
                  <a:lnTo>
                    <a:pt x="0" y="16154"/>
                  </a:lnTo>
                  <a:lnTo>
                    <a:pt x="0" y="34239"/>
                  </a:lnTo>
                  <a:lnTo>
                    <a:pt x="5689" y="34239"/>
                  </a:lnTo>
                  <a:lnTo>
                    <a:pt x="5689" y="16154"/>
                  </a:lnTo>
                  <a:close/>
                </a:path>
                <a:path w="5715" h="59055">
                  <a:moveTo>
                    <a:pt x="5689" y="0"/>
                  </a:moveTo>
                  <a:lnTo>
                    <a:pt x="0" y="0"/>
                  </a:lnTo>
                  <a:lnTo>
                    <a:pt x="0" y="9512"/>
                  </a:lnTo>
                  <a:lnTo>
                    <a:pt x="5689" y="9512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408577" y="3180067"/>
              <a:ext cx="135102" cy="101790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0408577" y="3207638"/>
              <a:ext cx="5715" cy="15240"/>
            </a:xfrm>
            <a:custGeom>
              <a:avLst/>
              <a:gdLst/>
              <a:ahLst/>
              <a:cxnLst/>
              <a:rect l="l" t="t" r="r" b="b"/>
              <a:pathLst>
                <a:path w="5715" h="15239">
                  <a:moveTo>
                    <a:pt x="5702" y="0"/>
                  </a:moveTo>
                  <a:lnTo>
                    <a:pt x="0" y="0"/>
                  </a:lnTo>
                  <a:lnTo>
                    <a:pt x="0" y="15227"/>
                  </a:lnTo>
                  <a:lnTo>
                    <a:pt x="5702" y="15227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7930883" y="3405771"/>
            <a:ext cx="233679" cy="622300"/>
            <a:chOff x="7930883" y="3405771"/>
            <a:chExt cx="233679" cy="622300"/>
          </a:xfrm>
        </p:grpSpPr>
        <p:pic>
          <p:nvPicPr>
            <p:cNvPr id="195" name="object 19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930883" y="3405771"/>
              <a:ext cx="233083" cy="62788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930883" y="3499002"/>
              <a:ext cx="228320" cy="62788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930883" y="3592232"/>
              <a:ext cx="224523" cy="62788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930883" y="3685463"/>
              <a:ext cx="223570" cy="62788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930883" y="3778694"/>
              <a:ext cx="223570" cy="62788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930883" y="3871925"/>
              <a:ext cx="222618" cy="62788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930883" y="3965155"/>
              <a:ext cx="221665" cy="62788"/>
            </a:xfrm>
            <a:prstGeom prst="rect">
              <a:avLst/>
            </a:prstGeom>
          </p:spPr>
        </p:pic>
      </p:grpSp>
      <p:grpSp>
        <p:nvGrpSpPr>
          <p:cNvPr id="202" name="object 202"/>
          <p:cNvGrpSpPr/>
          <p:nvPr/>
        </p:nvGrpSpPr>
        <p:grpSpPr>
          <a:xfrm>
            <a:off x="8609431" y="3394112"/>
            <a:ext cx="201295" cy="653415"/>
            <a:chOff x="8609431" y="3394112"/>
            <a:chExt cx="201295" cy="653415"/>
          </a:xfrm>
        </p:grpSpPr>
        <p:pic>
          <p:nvPicPr>
            <p:cNvPr id="203" name="object 20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616086" y="3405771"/>
              <a:ext cx="17119" cy="62788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8609432" y="3394112"/>
              <a:ext cx="5715" cy="93980"/>
            </a:xfrm>
            <a:custGeom>
              <a:avLst/>
              <a:gdLst/>
              <a:ahLst/>
              <a:cxnLst/>
              <a:rect l="l" t="t" r="r" b="b"/>
              <a:pathLst>
                <a:path w="5715" h="93979">
                  <a:moveTo>
                    <a:pt x="5702" y="83019"/>
                  </a:moveTo>
                  <a:lnTo>
                    <a:pt x="0" y="83019"/>
                  </a:lnTo>
                  <a:lnTo>
                    <a:pt x="0" y="93459"/>
                  </a:lnTo>
                  <a:lnTo>
                    <a:pt x="5702" y="93459"/>
                  </a:lnTo>
                  <a:lnTo>
                    <a:pt x="5702" y="83019"/>
                  </a:lnTo>
                  <a:close/>
                </a:path>
                <a:path w="5715" h="93979">
                  <a:moveTo>
                    <a:pt x="5702" y="58267"/>
                  </a:moveTo>
                  <a:lnTo>
                    <a:pt x="0" y="58267"/>
                  </a:lnTo>
                  <a:lnTo>
                    <a:pt x="0" y="76339"/>
                  </a:lnTo>
                  <a:lnTo>
                    <a:pt x="5702" y="76339"/>
                  </a:lnTo>
                  <a:lnTo>
                    <a:pt x="5702" y="58267"/>
                  </a:lnTo>
                  <a:close/>
                </a:path>
                <a:path w="5715" h="93979">
                  <a:moveTo>
                    <a:pt x="5702" y="33528"/>
                  </a:moveTo>
                  <a:lnTo>
                    <a:pt x="0" y="33528"/>
                  </a:lnTo>
                  <a:lnTo>
                    <a:pt x="0" y="51600"/>
                  </a:lnTo>
                  <a:lnTo>
                    <a:pt x="5702" y="51600"/>
                  </a:lnTo>
                  <a:lnTo>
                    <a:pt x="5702" y="33528"/>
                  </a:lnTo>
                  <a:close/>
                </a:path>
                <a:path w="5715" h="93979">
                  <a:moveTo>
                    <a:pt x="5702" y="8801"/>
                  </a:moveTo>
                  <a:lnTo>
                    <a:pt x="0" y="8801"/>
                  </a:lnTo>
                  <a:lnTo>
                    <a:pt x="0" y="26873"/>
                  </a:lnTo>
                  <a:lnTo>
                    <a:pt x="5702" y="26873"/>
                  </a:lnTo>
                  <a:lnTo>
                    <a:pt x="5702" y="8801"/>
                  </a:lnTo>
                  <a:close/>
                </a:path>
                <a:path w="5715" h="93979">
                  <a:moveTo>
                    <a:pt x="5702" y="0"/>
                  </a:moveTo>
                  <a:lnTo>
                    <a:pt x="0" y="0"/>
                  </a:lnTo>
                  <a:lnTo>
                    <a:pt x="0" y="1892"/>
                  </a:lnTo>
                  <a:lnTo>
                    <a:pt x="5702" y="189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616086" y="3499002"/>
              <a:ext cx="37109" cy="62788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8609432" y="3487584"/>
              <a:ext cx="5715" cy="57150"/>
            </a:xfrm>
            <a:custGeom>
              <a:avLst/>
              <a:gdLst/>
              <a:ahLst/>
              <a:cxnLst/>
              <a:rect l="l" t="t" r="r" b="b"/>
              <a:pathLst>
                <a:path w="5715" h="57150">
                  <a:moveTo>
                    <a:pt x="5702" y="39001"/>
                  </a:moveTo>
                  <a:lnTo>
                    <a:pt x="0" y="39001"/>
                  </a:lnTo>
                  <a:lnTo>
                    <a:pt x="0" y="57073"/>
                  </a:lnTo>
                  <a:lnTo>
                    <a:pt x="5702" y="57073"/>
                  </a:lnTo>
                  <a:lnTo>
                    <a:pt x="5702" y="39001"/>
                  </a:lnTo>
                  <a:close/>
                </a:path>
                <a:path w="5715" h="57150">
                  <a:moveTo>
                    <a:pt x="5702" y="14262"/>
                  </a:moveTo>
                  <a:lnTo>
                    <a:pt x="0" y="14262"/>
                  </a:lnTo>
                  <a:lnTo>
                    <a:pt x="0" y="32334"/>
                  </a:lnTo>
                  <a:lnTo>
                    <a:pt x="5702" y="32334"/>
                  </a:lnTo>
                  <a:lnTo>
                    <a:pt x="5702" y="14262"/>
                  </a:lnTo>
                  <a:close/>
                </a:path>
                <a:path w="5715" h="57150">
                  <a:moveTo>
                    <a:pt x="5702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5702" y="7607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609431" y="3551326"/>
              <a:ext cx="200723" cy="103695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8609432" y="3580815"/>
              <a:ext cx="5715" cy="87630"/>
            </a:xfrm>
            <a:custGeom>
              <a:avLst/>
              <a:gdLst/>
              <a:ahLst/>
              <a:cxnLst/>
              <a:rect l="l" t="t" r="r" b="b"/>
              <a:pathLst>
                <a:path w="5715" h="87629">
                  <a:moveTo>
                    <a:pt x="5702" y="69443"/>
                  </a:moveTo>
                  <a:lnTo>
                    <a:pt x="0" y="69443"/>
                  </a:lnTo>
                  <a:lnTo>
                    <a:pt x="0" y="87528"/>
                  </a:lnTo>
                  <a:lnTo>
                    <a:pt x="5702" y="87528"/>
                  </a:lnTo>
                  <a:lnTo>
                    <a:pt x="5702" y="69443"/>
                  </a:lnTo>
                  <a:close/>
                </a:path>
                <a:path w="5715" h="87629">
                  <a:moveTo>
                    <a:pt x="5702" y="44716"/>
                  </a:moveTo>
                  <a:lnTo>
                    <a:pt x="0" y="44716"/>
                  </a:lnTo>
                  <a:lnTo>
                    <a:pt x="0" y="62788"/>
                  </a:lnTo>
                  <a:lnTo>
                    <a:pt x="5702" y="62788"/>
                  </a:lnTo>
                  <a:lnTo>
                    <a:pt x="5702" y="44716"/>
                  </a:lnTo>
                  <a:close/>
                </a:path>
                <a:path w="5715" h="87629">
                  <a:moveTo>
                    <a:pt x="5702" y="19977"/>
                  </a:moveTo>
                  <a:lnTo>
                    <a:pt x="0" y="19977"/>
                  </a:lnTo>
                  <a:lnTo>
                    <a:pt x="0" y="38049"/>
                  </a:lnTo>
                  <a:lnTo>
                    <a:pt x="5702" y="38049"/>
                  </a:lnTo>
                  <a:lnTo>
                    <a:pt x="5702" y="19977"/>
                  </a:lnTo>
                  <a:close/>
                </a:path>
                <a:path w="5715" h="87629">
                  <a:moveTo>
                    <a:pt x="5702" y="0"/>
                  </a:moveTo>
                  <a:lnTo>
                    <a:pt x="0" y="0"/>
                  </a:lnTo>
                  <a:lnTo>
                    <a:pt x="0" y="13309"/>
                  </a:lnTo>
                  <a:lnTo>
                    <a:pt x="5702" y="13309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616086" y="3685463"/>
              <a:ext cx="48514" cy="62788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8609432" y="3674986"/>
              <a:ext cx="5715" cy="67945"/>
            </a:xfrm>
            <a:custGeom>
              <a:avLst/>
              <a:gdLst/>
              <a:ahLst/>
              <a:cxnLst/>
              <a:rect l="l" t="t" r="r" b="b"/>
              <a:pathLst>
                <a:path w="5715" h="67945">
                  <a:moveTo>
                    <a:pt x="5702" y="49491"/>
                  </a:moveTo>
                  <a:lnTo>
                    <a:pt x="0" y="49491"/>
                  </a:lnTo>
                  <a:lnTo>
                    <a:pt x="0" y="67564"/>
                  </a:lnTo>
                  <a:lnTo>
                    <a:pt x="5702" y="67564"/>
                  </a:lnTo>
                  <a:lnTo>
                    <a:pt x="5702" y="49491"/>
                  </a:lnTo>
                  <a:close/>
                </a:path>
                <a:path w="5715" h="67945">
                  <a:moveTo>
                    <a:pt x="5702" y="24739"/>
                  </a:moveTo>
                  <a:lnTo>
                    <a:pt x="0" y="24739"/>
                  </a:lnTo>
                  <a:lnTo>
                    <a:pt x="0" y="42824"/>
                  </a:lnTo>
                  <a:lnTo>
                    <a:pt x="5702" y="42824"/>
                  </a:lnTo>
                  <a:lnTo>
                    <a:pt x="5702" y="24739"/>
                  </a:lnTo>
                  <a:close/>
                </a:path>
                <a:path w="5715" h="67945">
                  <a:moveTo>
                    <a:pt x="5702" y="0"/>
                  </a:moveTo>
                  <a:lnTo>
                    <a:pt x="0" y="0"/>
                  </a:lnTo>
                  <a:lnTo>
                    <a:pt x="0" y="18084"/>
                  </a:lnTo>
                  <a:lnTo>
                    <a:pt x="5702" y="18084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609431" y="3749192"/>
              <a:ext cx="87515" cy="92290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8609432" y="3773931"/>
              <a:ext cx="5715" cy="86995"/>
            </a:xfrm>
            <a:custGeom>
              <a:avLst/>
              <a:gdLst/>
              <a:ahLst/>
              <a:cxnLst/>
              <a:rect l="l" t="t" r="r" b="b"/>
              <a:pathLst>
                <a:path w="5715" h="86995">
                  <a:moveTo>
                    <a:pt x="5702" y="74206"/>
                  </a:moveTo>
                  <a:lnTo>
                    <a:pt x="0" y="74206"/>
                  </a:lnTo>
                  <a:lnTo>
                    <a:pt x="0" y="86588"/>
                  </a:lnTo>
                  <a:lnTo>
                    <a:pt x="5702" y="86588"/>
                  </a:lnTo>
                  <a:lnTo>
                    <a:pt x="5702" y="74206"/>
                  </a:lnTo>
                  <a:close/>
                </a:path>
                <a:path w="5715" h="86995">
                  <a:moveTo>
                    <a:pt x="5702" y="49466"/>
                  </a:moveTo>
                  <a:lnTo>
                    <a:pt x="0" y="49466"/>
                  </a:lnTo>
                  <a:lnTo>
                    <a:pt x="0" y="67551"/>
                  </a:lnTo>
                  <a:lnTo>
                    <a:pt x="5702" y="67551"/>
                  </a:lnTo>
                  <a:lnTo>
                    <a:pt x="5702" y="49466"/>
                  </a:lnTo>
                  <a:close/>
                </a:path>
                <a:path w="5715" h="86995">
                  <a:moveTo>
                    <a:pt x="5702" y="24726"/>
                  </a:moveTo>
                  <a:lnTo>
                    <a:pt x="0" y="24726"/>
                  </a:lnTo>
                  <a:lnTo>
                    <a:pt x="0" y="42811"/>
                  </a:lnTo>
                  <a:lnTo>
                    <a:pt x="5702" y="42811"/>
                  </a:lnTo>
                  <a:lnTo>
                    <a:pt x="5702" y="24726"/>
                  </a:lnTo>
                  <a:close/>
                </a:path>
                <a:path w="5715" h="86995">
                  <a:moveTo>
                    <a:pt x="5702" y="0"/>
                  </a:moveTo>
                  <a:lnTo>
                    <a:pt x="0" y="0"/>
                  </a:lnTo>
                  <a:lnTo>
                    <a:pt x="0" y="18084"/>
                  </a:lnTo>
                  <a:lnTo>
                    <a:pt x="5702" y="18084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616086" y="3871924"/>
              <a:ext cx="97993" cy="62788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8609432" y="3860520"/>
              <a:ext cx="5715" cy="93345"/>
            </a:xfrm>
            <a:custGeom>
              <a:avLst/>
              <a:gdLst/>
              <a:ahLst/>
              <a:cxnLst/>
              <a:rect l="l" t="t" r="r" b="b"/>
              <a:pathLst>
                <a:path w="5715" h="93345">
                  <a:moveTo>
                    <a:pt x="5702" y="86563"/>
                  </a:moveTo>
                  <a:lnTo>
                    <a:pt x="0" y="86563"/>
                  </a:lnTo>
                  <a:lnTo>
                    <a:pt x="0" y="93218"/>
                  </a:lnTo>
                  <a:lnTo>
                    <a:pt x="5702" y="93218"/>
                  </a:lnTo>
                  <a:lnTo>
                    <a:pt x="5702" y="86563"/>
                  </a:lnTo>
                  <a:close/>
                </a:path>
                <a:path w="5715" h="93345">
                  <a:moveTo>
                    <a:pt x="5702" y="61823"/>
                  </a:moveTo>
                  <a:lnTo>
                    <a:pt x="0" y="61823"/>
                  </a:lnTo>
                  <a:lnTo>
                    <a:pt x="0" y="79895"/>
                  </a:lnTo>
                  <a:lnTo>
                    <a:pt x="5702" y="79895"/>
                  </a:lnTo>
                  <a:lnTo>
                    <a:pt x="5702" y="61823"/>
                  </a:lnTo>
                  <a:close/>
                </a:path>
                <a:path w="5715" h="93345">
                  <a:moveTo>
                    <a:pt x="5702" y="37096"/>
                  </a:moveTo>
                  <a:lnTo>
                    <a:pt x="0" y="37096"/>
                  </a:lnTo>
                  <a:lnTo>
                    <a:pt x="0" y="55168"/>
                  </a:lnTo>
                  <a:lnTo>
                    <a:pt x="5702" y="55168"/>
                  </a:lnTo>
                  <a:lnTo>
                    <a:pt x="5702" y="37096"/>
                  </a:lnTo>
                  <a:close/>
                </a:path>
                <a:path w="5715" h="93345">
                  <a:moveTo>
                    <a:pt x="5702" y="12357"/>
                  </a:moveTo>
                  <a:lnTo>
                    <a:pt x="0" y="12357"/>
                  </a:lnTo>
                  <a:lnTo>
                    <a:pt x="0" y="30429"/>
                  </a:lnTo>
                  <a:lnTo>
                    <a:pt x="5702" y="30429"/>
                  </a:lnTo>
                  <a:lnTo>
                    <a:pt x="5702" y="12357"/>
                  </a:lnTo>
                  <a:close/>
                </a:path>
                <a:path w="5715" h="93345">
                  <a:moveTo>
                    <a:pt x="5702" y="0"/>
                  </a:moveTo>
                  <a:lnTo>
                    <a:pt x="0" y="0"/>
                  </a:lnTo>
                  <a:lnTo>
                    <a:pt x="0" y="5702"/>
                  </a:lnTo>
                  <a:lnTo>
                    <a:pt x="5702" y="570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616086" y="3965155"/>
              <a:ext cx="50419" cy="62788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8609432" y="3953738"/>
              <a:ext cx="5715" cy="93345"/>
            </a:xfrm>
            <a:custGeom>
              <a:avLst/>
              <a:gdLst/>
              <a:ahLst/>
              <a:cxnLst/>
              <a:rect l="l" t="t" r="r" b="b"/>
              <a:pathLst>
                <a:path w="5715" h="93345">
                  <a:moveTo>
                    <a:pt x="5702" y="92278"/>
                  </a:moveTo>
                  <a:lnTo>
                    <a:pt x="0" y="92278"/>
                  </a:lnTo>
                  <a:lnTo>
                    <a:pt x="0" y="93230"/>
                  </a:lnTo>
                  <a:lnTo>
                    <a:pt x="5702" y="93230"/>
                  </a:lnTo>
                  <a:lnTo>
                    <a:pt x="5702" y="92278"/>
                  </a:lnTo>
                  <a:close/>
                </a:path>
                <a:path w="5715" h="93345">
                  <a:moveTo>
                    <a:pt x="5702" y="67551"/>
                  </a:moveTo>
                  <a:lnTo>
                    <a:pt x="0" y="67551"/>
                  </a:lnTo>
                  <a:lnTo>
                    <a:pt x="0" y="85623"/>
                  </a:lnTo>
                  <a:lnTo>
                    <a:pt x="5702" y="85623"/>
                  </a:lnTo>
                  <a:lnTo>
                    <a:pt x="5702" y="67551"/>
                  </a:lnTo>
                  <a:close/>
                </a:path>
                <a:path w="5715" h="93345">
                  <a:moveTo>
                    <a:pt x="5702" y="42811"/>
                  </a:moveTo>
                  <a:lnTo>
                    <a:pt x="0" y="42811"/>
                  </a:lnTo>
                  <a:lnTo>
                    <a:pt x="0" y="60883"/>
                  </a:lnTo>
                  <a:lnTo>
                    <a:pt x="5702" y="60883"/>
                  </a:lnTo>
                  <a:lnTo>
                    <a:pt x="5702" y="42811"/>
                  </a:lnTo>
                  <a:close/>
                </a:path>
                <a:path w="5715" h="93345">
                  <a:moveTo>
                    <a:pt x="5702" y="18084"/>
                  </a:moveTo>
                  <a:lnTo>
                    <a:pt x="0" y="18084"/>
                  </a:lnTo>
                  <a:lnTo>
                    <a:pt x="0" y="36156"/>
                  </a:lnTo>
                  <a:lnTo>
                    <a:pt x="5702" y="36156"/>
                  </a:lnTo>
                  <a:lnTo>
                    <a:pt x="5702" y="18084"/>
                  </a:lnTo>
                  <a:close/>
                </a:path>
                <a:path w="5715" h="93345">
                  <a:moveTo>
                    <a:pt x="5702" y="0"/>
                  </a:moveTo>
                  <a:lnTo>
                    <a:pt x="0" y="0"/>
                  </a:lnTo>
                  <a:lnTo>
                    <a:pt x="0" y="11417"/>
                  </a:lnTo>
                  <a:lnTo>
                    <a:pt x="5702" y="11417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9735032" y="3405771"/>
            <a:ext cx="128905" cy="156210"/>
            <a:chOff x="9735032" y="3405771"/>
            <a:chExt cx="128905" cy="156210"/>
          </a:xfrm>
        </p:grpSpPr>
        <p:pic>
          <p:nvPicPr>
            <p:cNvPr id="218" name="object 21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735032" y="3405771"/>
              <a:ext cx="128435" cy="62788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735032" y="3499002"/>
              <a:ext cx="76111" cy="62788"/>
            </a:xfrm>
            <a:prstGeom prst="rect">
              <a:avLst/>
            </a:prstGeom>
          </p:spPr>
        </p:pic>
      </p:grpSp>
      <p:grpSp>
        <p:nvGrpSpPr>
          <p:cNvPr id="220" name="object 220"/>
          <p:cNvGrpSpPr/>
          <p:nvPr/>
        </p:nvGrpSpPr>
        <p:grpSpPr>
          <a:xfrm>
            <a:off x="10263975" y="3377946"/>
            <a:ext cx="350520" cy="669290"/>
            <a:chOff x="10263975" y="3377946"/>
            <a:chExt cx="350520" cy="669290"/>
          </a:xfrm>
        </p:grpSpPr>
        <p:pic>
          <p:nvPicPr>
            <p:cNvPr id="221" name="object 22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0408577" y="3377946"/>
              <a:ext cx="205498" cy="90614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10408577" y="339411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702" y="0"/>
                  </a:moveTo>
                  <a:lnTo>
                    <a:pt x="0" y="0"/>
                  </a:lnTo>
                  <a:lnTo>
                    <a:pt x="0" y="1892"/>
                  </a:lnTo>
                  <a:lnTo>
                    <a:pt x="5702" y="189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263975" y="3477120"/>
              <a:ext cx="150304" cy="84670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10408577" y="3487585"/>
              <a:ext cx="5715" cy="93345"/>
            </a:xfrm>
            <a:custGeom>
              <a:avLst/>
              <a:gdLst/>
              <a:ahLst/>
              <a:cxnLst/>
              <a:rect l="l" t="t" r="r" b="b"/>
              <a:pathLst>
                <a:path w="5715" h="93345">
                  <a:moveTo>
                    <a:pt x="5689" y="88480"/>
                  </a:moveTo>
                  <a:lnTo>
                    <a:pt x="0" y="88480"/>
                  </a:lnTo>
                  <a:lnTo>
                    <a:pt x="0" y="93230"/>
                  </a:lnTo>
                  <a:lnTo>
                    <a:pt x="5689" y="93230"/>
                  </a:lnTo>
                  <a:lnTo>
                    <a:pt x="5689" y="88480"/>
                  </a:lnTo>
                  <a:close/>
                </a:path>
                <a:path w="5715" h="93345">
                  <a:moveTo>
                    <a:pt x="5689" y="63741"/>
                  </a:moveTo>
                  <a:lnTo>
                    <a:pt x="0" y="63741"/>
                  </a:lnTo>
                  <a:lnTo>
                    <a:pt x="0" y="81813"/>
                  </a:lnTo>
                  <a:lnTo>
                    <a:pt x="5689" y="81813"/>
                  </a:lnTo>
                  <a:lnTo>
                    <a:pt x="5689" y="63741"/>
                  </a:lnTo>
                  <a:close/>
                </a:path>
                <a:path w="5715" h="93345">
                  <a:moveTo>
                    <a:pt x="5689" y="39001"/>
                  </a:moveTo>
                  <a:lnTo>
                    <a:pt x="0" y="39001"/>
                  </a:lnTo>
                  <a:lnTo>
                    <a:pt x="0" y="57073"/>
                  </a:lnTo>
                  <a:lnTo>
                    <a:pt x="5689" y="57073"/>
                  </a:lnTo>
                  <a:lnTo>
                    <a:pt x="5689" y="39001"/>
                  </a:lnTo>
                  <a:close/>
                </a:path>
                <a:path w="5715" h="93345">
                  <a:moveTo>
                    <a:pt x="5689" y="14262"/>
                  </a:moveTo>
                  <a:lnTo>
                    <a:pt x="0" y="14262"/>
                  </a:lnTo>
                  <a:lnTo>
                    <a:pt x="0" y="32334"/>
                  </a:lnTo>
                  <a:lnTo>
                    <a:pt x="5689" y="32334"/>
                  </a:lnTo>
                  <a:lnTo>
                    <a:pt x="5689" y="14262"/>
                  </a:lnTo>
                  <a:close/>
                </a:path>
                <a:path w="5715" h="93345">
                  <a:moveTo>
                    <a:pt x="5689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5689" y="7607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415244" y="3592233"/>
              <a:ext cx="43764" cy="62788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10408577" y="3580815"/>
              <a:ext cx="5715" cy="87630"/>
            </a:xfrm>
            <a:custGeom>
              <a:avLst/>
              <a:gdLst/>
              <a:ahLst/>
              <a:cxnLst/>
              <a:rect l="l" t="t" r="r" b="b"/>
              <a:pathLst>
                <a:path w="5715" h="87629">
                  <a:moveTo>
                    <a:pt x="5689" y="69443"/>
                  </a:moveTo>
                  <a:lnTo>
                    <a:pt x="0" y="69443"/>
                  </a:lnTo>
                  <a:lnTo>
                    <a:pt x="0" y="87528"/>
                  </a:lnTo>
                  <a:lnTo>
                    <a:pt x="5689" y="87528"/>
                  </a:lnTo>
                  <a:lnTo>
                    <a:pt x="5689" y="69443"/>
                  </a:lnTo>
                  <a:close/>
                </a:path>
                <a:path w="5715" h="87629">
                  <a:moveTo>
                    <a:pt x="5689" y="44716"/>
                  </a:moveTo>
                  <a:lnTo>
                    <a:pt x="0" y="44716"/>
                  </a:lnTo>
                  <a:lnTo>
                    <a:pt x="0" y="62788"/>
                  </a:lnTo>
                  <a:lnTo>
                    <a:pt x="5689" y="62788"/>
                  </a:lnTo>
                  <a:lnTo>
                    <a:pt x="5689" y="44716"/>
                  </a:lnTo>
                  <a:close/>
                </a:path>
                <a:path w="5715" h="87629">
                  <a:moveTo>
                    <a:pt x="5689" y="19977"/>
                  </a:moveTo>
                  <a:lnTo>
                    <a:pt x="0" y="19977"/>
                  </a:lnTo>
                  <a:lnTo>
                    <a:pt x="0" y="38049"/>
                  </a:lnTo>
                  <a:lnTo>
                    <a:pt x="5689" y="38049"/>
                  </a:lnTo>
                  <a:lnTo>
                    <a:pt x="5689" y="19977"/>
                  </a:lnTo>
                  <a:close/>
                </a:path>
                <a:path w="5715" h="87629">
                  <a:moveTo>
                    <a:pt x="5689" y="0"/>
                  </a:moveTo>
                  <a:lnTo>
                    <a:pt x="0" y="0"/>
                  </a:lnTo>
                  <a:lnTo>
                    <a:pt x="0" y="13309"/>
                  </a:lnTo>
                  <a:lnTo>
                    <a:pt x="5689" y="13309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0415244" y="3685463"/>
              <a:ext cx="55181" cy="62788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0408577" y="3674986"/>
              <a:ext cx="5715" cy="92710"/>
            </a:xfrm>
            <a:custGeom>
              <a:avLst/>
              <a:gdLst/>
              <a:ahLst/>
              <a:cxnLst/>
              <a:rect l="l" t="t" r="r" b="b"/>
              <a:pathLst>
                <a:path w="5715" h="92710">
                  <a:moveTo>
                    <a:pt x="5689" y="74218"/>
                  </a:moveTo>
                  <a:lnTo>
                    <a:pt x="0" y="74218"/>
                  </a:lnTo>
                  <a:lnTo>
                    <a:pt x="0" y="92290"/>
                  </a:lnTo>
                  <a:lnTo>
                    <a:pt x="5689" y="92290"/>
                  </a:lnTo>
                  <a:lnTo>
                    <a:pt x="5689" y="74218"/>
                  </a:lnTo>
                  <a:close/>
                </a:path>
                <a:path w="5715" h="92710">
                  <a:moveTo>
                    <a:pt x="5689" y="49491"/>
                  </a:moveTo>
                  <a:lnTo>
                    <a:pt x="0" y="49491"/>
                  </a:lnTo>
                  <a:lnTo>
                    <a:pt x="0" y="67564"/>
                  </a:lnTo>
                  <a:lnTo>
                    <a:pt x="5689" y="67564"/>
                  </a:lnTo>
                  <a:lnTo>
                    <a:pt x="5689" y="49491"/>
                  </a:lnTo>
                  <a:close/>
                </a:path>
                <a:path w="5715" h="92710">
                  <a:moveTo>
                    <a:pt x="5689" y="24739"/>
                  </a:moveTo>
                  <a:lnTo>
                    <a:pt x="0" y="24739"/>
                  </a:lnTo>
                  <a:lnTo>
                    <a:pt x="0" y="42824"/>
                  </a:lnTo>
                  <a:lnTo>
                    <a:pt x="5689" y="42824"/>
                  </a:lnTo>
                  <a:lnTo>
                    <a:pt x="5689" y="24739"/>
                  </a:lnTo>
                  <a:close/>
                </a:path>
                <a:path w="5715" h="92710">
                  <a:moveTo>
                    <a:pt x="5689" y="0"/>
                  </a:moveTo>
                  <a:lnTo>
                    <a:pt x="0" y="0"/>
                  </a:lnTo>
                  <a:lnTo>
                    <a:pt x="0" y="18084"/>
                  </a:lnTo>
                  <a:lnTo>
                    <a:pt x="5689" y="18084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396207" y="3778694"/>
              <a:ext cx="11417" cy="62788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10408577" y="3773931"/>
              <a:ext cx="5715" cy="86995"/>
            </a:xfrm>
            <a:custGeom>
              <a:avLst/>
              <a:gdLst/>
              <a:ahLst/>
              <a:cxnLst/>
              <a:rect l="l" t="t" r="r" b="b"/>
              <a:pathLst>
                <a:path w="5715" h="86995">
                  <a:moveTo>
                    <a:pt x="5689" y="74206"/>
                  </a:moveTo>
                  <a:lnTo>
                    <a:pt x="0" y="74206"/>
                  </a:lnTo>
                  <a:lnTo>
                    <a:pt x="0" y="86588"/>
                  </a:lnTo>
                  <a:lnTo>
                    <a:pt x="5689" y="86588"/>
                  </a:lnTo>
                  <a:lnTo>
                    <a:pt x="5689" y="74206"/>
                  </a:lnTo>
                  <a:close/>
                </a:path>
                <a:path w="5715" h="86995">
                  <a:moveTo>
                    <a:pt x="5689" y="49466"/>
                  </a:moveTo>
                  <a:lnTo>
                    <a:pt x="0" y="49466"/>
                  </a:lnTo>
                  <a:lnTo>
                    <a:pt x="0" y="67551"/>
                  </a:lnTo>
                  <a:lnTo>
                    <a:pt x="5689" y="67551"/>
                  </a:lnTo>
                  <a:lnTo>
                    <a:pt x="5689" y="49466"/>
                  </a:lnTo>
                  <a:close/>
                </a:path>
                <a:path w="5715" h="86995">
                  <a:moveTo>
                    <a:pt x="5689" y="24726"/>
                  </a:moveTo>
                  <a:lnTo>
                    <a:pt x="0" y="24726"/>
                  </a:lnTo>
                  <a:lnTo>
                    <a:pt x="0" y="42811"/>
                  </a:lnTo>
                  <a:lnTo>
                    <a:pt x="5689" y="42811"/>
                  </a:lnTo>
                  <a:lnTo>
                    <a:pt x="5689" y="24726"/>
                  </a:lnTo>
                  <a:close/>
                </a:path>
                <a:path w="5715" h="86995">
                  <a:moveTo>
                    <a:pt x="5689" y="0"/>
                  </a:moveTo>
                  <a:lnTo>
                    <a:pt x="0" y="0"/>
                  </a:lnTo>
                  <a:lnTo>
                    <a:pt x="0" y="18084"/>
                  </a:lnTo>
                  <a:lnTo>
                    <a:pt x="5689" y="18084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386695" y="3871925"/>
              <a:ext cx="20929" cy="62788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10408577" y="3860520"/>
              <a:ext cx="5715" cy="55244"/>
            </a:xfrm>
            <a:custGeom>
              <a:avLst/>
              <a:gdLst/>
              <a:ahLst/>
              <a:cxnLst/>
              <a:rect l="l" t="t" r="r" b="b"/>
              <a:pathLst>
                <a:path w="5715" h="55245">
                  <a:moveTo>
                    <a:pt x="5689" y="37096"/>
                  </a:moveTo>
                  <a:lnTo>
                    <a:pt x="0" y="37096"/>
                  </a:lnTo>
                  <a:lnTo>
                    <a:pt x="0" y="55168"/>
                  </a:lnTo>
                  <a:lnTo>
                    <a:pt x="5689" y="55168"/>
                  </a:lnTo>
                  <a:lnTo>
                    <a:pt x="5689" y="37096"/>
                  </a:lnTo>
                  <a:close/>
                </a:path>
                <a:path w="5715" h="55245">
                  <a:moveTo>
                    <a:pt x="5689" y="12357"/>
                  </a:moveTo>
                  <a:lnTo>
                    <a:pt x="0" y="12357"/>
                  </a:lnTo>
                  <a:lnTo>
                    <a:pt x="0" y="30429"/>
                  </a:lnTo>
                  <a:lnTo>
                    <a:pt x="5689" y="30429"/>
                  </a:lnTo>
                  <a:lnTo>
                    <a:pt x="5689" y="12357"/>
                  </a:lnTo>
                  <a:close/>
                </a:path>
                <a:path w="5715" h="55245">
                  <a:moveTo>
                    <a:pt x="5689" y="0"/>
                  </a:moveTo>
                  <a:lnTo>
                    <a:pt x="0" y="0"/>
                  </a:lnTo>
                  <a:lnTo>
                    <a:pt x="0" y="5702"/>
                  </a:lnTo>
                  <a:lnTo>
                    <a:pt x="5689" y="5702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302976" y="3922344"/>
              <a:ext cx="111302" cy="105600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10408577" y="3953738"/>
              <a:ext cx="5715" cy="93345"/>
            </a:xfrm>
            <a:custGeom>
              <a:avLst/>
              <a:gdLst/>
              <a:ahLst/>
              <a:cxnLst/>
              <a:rect l="l" t="t" r="r" b="b"/>
              <a:pathLst>
                <a:path w="5715" h="93345">
                  <a:moveTo>
                    <a:pt x="5689" y="92278"/>
                  </a:moveTo>
                  <a:lnTo>
                    <a:pt x="0" y="92278"/>
                  </a:lnTo>
                  <a:lnTo>
                    <a:pt x="0" y="93230"/>
                  </a:lnTo>
                  <a:lnTo>
                    <a:pt x="5689" y="93230"/>
                  </a:lnTo>
                  <a:lnTo>
                    <a:pt x="5689" y="92278"/>
                  </a:lnTo>
                  <a:close/>
                </a:path>
                <a:path w="5715" h="93345">
                  <a:moveTo>
                    <a:pt x="5689" y="67551"/>
                  </a:moveTo>
                  <a:lnTo>
                    <a:pt x="0" y="67551"/>
                  </a:lnTo>
                  <a:lnTo>
                    <a:pt x="0" y="85623"/>
                  </a:lnTo>
                  <a:lnTo>
                    <a:pt x="5689" y="85623"/>
                  </a:lnTo>
                  <a:lnTo>
                    <a:pt x="5689" y="67551"/>
                  </a:lnTo>
                  <a:close/>
                </a:path>
                <a:path w="5715" h="93345">
                  <a:moveTo>
                    <a:pt x="5689" y="42811"/>
                  </a:moveTo>
                  <a:lnTo>
                    <a:pt x="0" y="42811"/>
                  </a:lnTo>
                  <a:lnTo>
                    <a:pt x="0" y="60883"/>
                  </a:lnTo>
                  <a:lnTo>
                    <a:pt x="5689" y="60883"/>
                  </a:lnTo>
                  <a:lnTo>
                    <a:pt x="5689" y="42811"/>
                  </a:lnTo>
                  <a:close/>
                </a:path>
                <a:path w="5715" h="93345">
                  <a:moveTo>
                    <a:pt x="5689" y="18084"/>
                  </a:moveTo>
                  <a:lnTo>
                    <a:pt x="0" y="18084"/>
                  </a:lnTo>
                  <a:lnTo>
                    <a:pt x="0" y="36156"/>
                  </a:lnTo>
                  <a:lnTo>
                    <a:pt x="5689" y="36156"/>
                  </a:lnTo>
                  <a:lnTo>
                    <a:pt x="5689" y="18084"/>
                  </a:lnTo>
                  <a:close/>
                </a:path>
                <a:path w="5715" h="93345">
                  <a:moveTo>
                    <a:pt x="5689" y="0"/>
                  </a:moveTo>
                  <a:lnTo>
                    <a:pt x="0" y="0"/>
                  </a:lnTo>
                  <a:lnTo>
                    <a:pt x="0" y="11417"/>
                  </a:lnTo>
                  <a:lnTo>
                    <a:pt x="5689" y="11417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5" name="object 235"/>
          <p:cNvGrpSpPr/>
          <p:nvPr/>
        </p:nvGrpSpPr>
        <p:grpSpPr>
          <a:xfrm>
            <a:off x="9735032" y="3685463"/>
            <a:ext cx="97155" cy="342900"/>
            <a:chOff x="9735032" y="3685463"/>
            <a:chExt cx="97155" cy="342900"/>
          </a:xfrm>
        </p:grpSpPr>
        <p:pic>
          <p:nvPicPr>
            <p:cNvPr id="236" name="object 23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735032" y="3685463"/>
              <a:ext cx="97040" cy="62788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9735032" y="3778694"/>
              <a:ext cx="44716" cy="62788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9735032" y="3871925"/>
              <a:ext cx="53276" cy="62788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9735032" y="3965155"/>
              <a:ext cx="13322" cy="62788"/>
            </a:xfrm>
            <a:prstGeom prst="rect">
              <a:avLst/>
            </a:prstGeom>
          </p:spPr>
        </p:pic>
      </p:grpSp>
      <p:grpSp>
        <p:nvGrpSpPr>
          <p:cNvPr id="240" name="object 240"/>
          <p:cNvGrpSpPr/>
          <p:nvPr/>
        </p:nvGrpSpPr>
        <p:grpSpPr>
          <a:xfrm>
            <a:off x="7930883" y="4151617"/>
            <a:ext cx="111760" cy="902335"/>
            <a:chOff x="7930883" y="4151617"/>
            <a:chExt cx="111760" cy="902335"/>
          </a:xfrm>
        </p:grpSpPr>
        <p:pic>
          <p:nvPicPr>
            <p:cNvPr id="241" name="object 24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930883" y="4151617"/>
              <a:ext cx="111302" cy="62788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930883" y="4244822"/>
              <a:ext cx="111302" cy="62979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930883" y="4338243"/>
              <a:ext cx="110350" cy="62788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930883" y="4431474"/>
              <a:ext cx="109410" cy="62788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930883" y="4524705"/>
              <a:ext cx="107505" cy="62788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930883" y="4617935"/>
              <a:ext cx="106553" cy="62788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930883" y="4711166"/>
              <a:ext cx="105600" cy="62788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930883" y="4804397"/>
              <a:ext cx="96088" cy="62788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930883" y="4897627"/>
              <a:ext cx="83718" cy="62788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930883" y="4990871"/>
              <a:ext cx="81813" cy="62788"/>
            </a:xfrm>
            <a:prstGeom prst="rect">
              <a:avLst/>
            </a:prstGeom>
          </p:spPr>
        </p:pic>
      </p:grpSp>
      <p:grpSp>
        <p:nvGrpSpPr>
          <p:cNvPr id="251" name="object 251"/>
          <p:cNvGrpSpPr/>
          <p:nvPr/>
        </p:nvGrpSpPr>
        <p:grpSpPr>
          <a:xfrm>
            <a:off x="8382051" y="4144962"/>
            <a:ext cx="247650" cy="909319"/>
            <a:chOff x="8382051" y="4144962"/>
            <a:chExt cx="247650" cy="909319"/>
          </a:xfrm>
        </p:grpSpPr>
        <p:pic>
          <p:nvPicPr>
            <p:cNvPr id="252" name="object 25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528558" y="4151617"/>
              <a:ext cx="79908" cy="62788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609432" y="4144962"/>
              <a:ext cx="5715" cy="88900"/>
            </a:xfrm>
            <a:custGeom>
              <a:avLst/>
              <a:gdLst/>
              <a:ahLst/>
              <a:cxnLst/>
              <a:rect l="l" t="t" r="r" b="b"/>
              <a:pathLst>
                <a:path w="5715" h="88900">
                  <a:moveTo>
                    <a:pt x="5702" y="74206"/>
                  </a:moveTo>
                  <a:lnTo>
                    <a:pt x="0" y="74206"/>
                  </a:lnTo>
                  <a:lnTo>
                    <a:pt x="0" y="88480"/>
                  </a:lnTo>
                  <a:lnTo>
                    <a:pt x="5702" y="88480"/>
                  </a:lnTo>
                  <a:lnTo>
                    <a:pt x="5702" y="74206"/>
                  </a:lnTo>
                  <a:close/>
                </a:path>
                <a:path w="5715" h="88900">
                  <a:moveTo>
                    <a:pt x="5702" y="49466"/>
                  </a:moveTo>
                  <a:lnTo>
                    <a:pt x="0" y="49466"/>
                  </a:lnTo>
                  <a:lnTo>
                    <a:pt x="0" y="67538"/>
                  </a:lnTo>
                  <a:lnTo>
                    <a:pt x="5702" y="67538"/>
                  </a:lnTo>
                  <a:lnTo>
                    <a:pt x="5702" y="49466"/>
                  </a:lnTo>
                  <a:close/>
                </a:path>
                <a:path w="5715" h="88900">
                  <a:moveTo>
                    <a:pt x="5702" y="24726"/>
                  </a:moveTo>
                  <a:lnTo>
                    <a:pt x="0" y="24726"/>
                  </a:lnTo>
                  <a:lnTo>
                    <a:pt x="0" y="42799"/>
                  </a:lnTo>
                  <a:lnTo>
                    <a:pt x="5702" y="42799"/>
                  </a:lnTo>
                  <a:lnTo>
                    <a:pt x="5702" y="24726"/>
                  </a:lnTo>
                  <a:close/>
                </a:path>
                <a:path w="5715" h="88900">
                  <a:moveTo>
                    <a:pt x="5702" y="0"/>
                  </a:moveTo>
                  <a:lnTo>
                    <a:pt x="0" y="0"/>
                  </a:lnTo>
                  <a:lnTo>
                    <a:pt x="0" y="18072"/>
                  </a:lnTo>
                  <a:lnTo>
                    <a:pt x="5702" y="1807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584692" y="4244822"/>
              <a:ext cx="23787" cy="62979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8609432" y="4233443"/>
              <a:ext cx="5715" cy="93980"/>
            </a:xfrm>
            <a:custGeom>
              <a:avLst/>
              <a:gdLst/>
              <a:ahLst/>
              <a:cxnLst/>
              <a:rect l="l" t="t" r="r" b="b"/>
              <a:pathLst>
                <a:path w="5715" h="93979">
                  <a:moveTo>
                    <a:pt x="5702" y="84823"/>
                  </a:moveTo>
                  <a:lnTo>
                    <a:pt x="0" y="84823"/>
                  </a:lnTo>
                  <a:lnTo>
                    <a:pt x="0" y="93383"/>
                  </a:lnTo>
                  <a:lnTo>
                    <a:pt x="5702" y="93383"/>
                  </a:lnTo>
                  <a:lnTo>
                    <a:pt x="5702" y="84823"/>
                  </a:lnTo>
                  <a:close/>
                </a:path>
                <a:path w="5715" h="93979">
                  <a:moveTo>
                    <a:pt x="5702" y="60096"/>
                  </a:moveTo>
                  <a:lnTo>
                    <a:pt x="0" y="60096"/>
                  </a:lnTo>
                  <a:lnTo>
                    <a:pt x="0" y="78168"/>
                  </a:lnTo>
                  <a:lnTo>
                    <a:pt x="5702" y="78168"/>
                  </a:lnTo>
                  <a:lnTo>
                    <a:pt x="5702" y="60096"/>
                  </a:lnTo>
                  <a:close/>
                </a:path>
                <a:path w="5715" h="93979">
                  <a:moveTo>
                    <a:pt x="5702" y="35153"/>
                  </a:moveTo>
                  <a:lnTo>
                    <a:pt x="0" y="35153"/>
                  </a:lnTo>
                  <a:lnTo>
                    <a:pt x="0" y="53416"/>
                  </a:lnTo>
                  <a:lnTo>
                    <a:pt x="5702" y="53416"/>
                  </a:lnTo>
                  <a:lnTo>
                    <a:pt x="5702" y="35153"/>
                  </a:lnTo>
                  <a:close/>
                </a:path>
                <a:path w="5715" h="93979">
                  <a:moveTo>
                    <a:pt x="5702" y="10452"/>
                  </a:moveTo>
                  <a:lnTo>
                    <a:pt x="0" y="10452"/>
                  </a:lnTo>
                  <a:lnTo>
                    <a:pt x="0" y="28536"/>
                  </a:lnTo>
                  <a:lnTo>
                    <a:pt x="5702" y="28536"/>
                  </a:lnTo>
                  <a:lnTo>
                    <a:pt x="5702" y="10452"/>
                  </a:lnTo>
                  <a:close/>
                </a:path>
                <a:path w="5715" h="93979">
                  <a:moveTo>
                    <a:pt x="570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5702" y="3810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616086" y="4338243"/>
              <a:ext cx="13322" cy="62788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8609432" y="4326826"/>
              <a:ext cx="5715" cy="59055"/>
            </a:xfrm>
            <a:custGeom>
              <a:avLst/>
              <a:gdLst/>
              <a:ahLst/>
              <a:cxnLst/>
              <a:rect l="l" t="t" r="r" b="b"/>
              <a:pathLst>
                <a:path w="5715" h="59054">
                  <a:moveTo>
                    <a:pt x="5702" y="40906"/>
                  </a:moveTo>
                  <a:lnTo>
                    <a:pt x="0" y="40906"/>
                  </a:lnTo>
                  <a:lnTo>
                    <a:pt x="0" y="58991"/>
                  </a:lnTo>
                  <a:lnTo>
                    <a:pt x="5702" y="58991"/>
                  </a:lnTo>
                  <a:lnTo>
                    <a:pt x="5702" y="40906"/>
                  </a:lnTo>
                  <a:close/>
                </a:path>
                <a:path w="5715" h="59054">
                  <a:moveTo>
                    <a:pt x="5702" y="16167"/>
                  </a:moveTo>
                  <a:lnTo>
                    <a:pt x="0" y="16167"/>
                  </a:lnTo>
                  <a:lnTo>
                    <a:pt x="0" y="34251"/>
                  </a:lnTo>
                  <a:lnTo>
                    <a:pt x="5702" y="34251"/>
                  </a:lnTo>
                  <a:lnTo>
                    <a:pt x="5702" y="16167"/>
                  </a:lnTo>
                  <a:close/>
                </a:path>
                <a:path w="5715" h="59054">
                  <a:moveTo>
                    <a:pt x="5702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5702" y="9525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524761" y="4392460"/>
              <a:ext cx="90373" cy="101803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609432" y="4420057"/>
              <a:ext cx="5715" cy="64769"/>
            </a:xfrm>
            <a:custGeom>
              <a:avLst/>
              <a:gdLst/>
              <a:ahLst/>
              <a:cxnLst/>
              <a:rect l="l" t="t" r="r" b="b"/>
              <a:pathLst>
                <a:path w="5715" h="64770">
                  <a:moveTo>
                    <a:pt x="5702" y="46609"/>
                  </a:moveTo>
                  <a:lnTo>
                    <a:pt x="0" y="46609"/>
                  </a:lnTo>
                  <a:lnTo>
                    <a:pt x="0" y="64693"/>
                  </a:lnTo>
                  <a:lnTo>
                    <a:pt x="5702" y="64693"/>
                  </a:lnTo>
                  <a:lnTo>
                    <a:pt x="5702" y="46609"/>
                  </a:lnTo>
                  <a:close/>
                </a:path>
                <a:path w="5715" h="64770">
                  <a:moveTo>
                    <a:pt x="5702" y="21869"/>
                  </a:moveTo>
                  <a:lnTo>
                    <a:pt x="0" y="21869"/>
                  </a:lnTo>
                  <a:lnTo>
                    <a:pt x="0" y="39954"/>
                  </a:lnTo>
                  <a:lnTo>
                    <a:pt x="5702" y="39954"/>
                  </a:lnTo>
                  <a:lnTo>
                    <a:pt x="5702" y="21869"/>
                  </a:lnTo>
                  <a:close/>
                </a:path>
                <a:path w="5715" h="64770">
                  <a:moveTo>
                    <a:pt x="5702" y="0"/>
                  </a:moveTo>
                  <a:lnTo>
                    <a:pt x="0" y="0"/>
                  </a:lnTo>
                  <a:lnTo>
                    <a:pt x="0" y="15227"/>
                  </a:lnTo>
                  <a:lnTo>
                    <a:pt x="5702" y="15227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8502878" y="4491405"/>
              <a:ext cx="112255" cy="96088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8609432" y="4516132"/>
              <a:ext cx="5715" cy="90805"/>
            </a:xfrm>
            <a:custGeom>
              <a:avLst/>
              <a:gdLst/>
              <a:ahLst/>
              <a:cxnLst/>
              <a:rect l="l" t="t" r="r" b="b"/>
              <a:pathLst>
                <a:path w="5715" h="90804">
                  <a:moveTo>
                    <a:pt x="5702" y="74244"/>
                  </a:moveTo>
                  <a:lnTo>
                    <a:pt x="0" y="74244"/>
                  </a:lnTo>
                  <a:lnTo>
                    <a:pt x="0" y="90398"/>
                  </a:lnTo>
                  <a:lnTo>
                    <a:pt x="5702" y="90398"/>
                  </a:lnTo>
                  <a:lnTo>
                    <a:pt x="5702" y="74244"/>
                  </a:lnTo>
                  <a:close/>
                </a:path>
                <a:path w="5715" h="90804">
                  <a:moveTo>
                    <a:pt x="5702" y="49491"/>
                  </a:moveTo>
                  <a:lnTo>
                    <a:pt x="0" y="49491"/>
                  </a:lnTo>
                  <a:lnTo>
                    <a:pt x="0" y="67564"/>
                  </a:lnTo>
                  <a:lnTo>
                    <a:pt x="5702" y="67564"/>
                  </a:lnTo>
                  <a:lnTo>
                    <a:pt x="5702" y="49491"/>
                  </a:lnTo>
                  <a:close/>
                </a:path>
                <a:path w="5715" h="90804">
                  <a:moveTo>
                    <a:pt x="5702" y="24752"/>
                  </a:moveTo>
                  <a:lnTo>
                    <a:pt x="0" y="24752"/>
                  </a:lnTo>
                  <a:lnTo>
                    <a:pt x="0" y="42824"/>
                  </a:lnTo>
                  <a:lnTo>
                    <a:pt x="5702" y="42824"/>
                  </a:lnTo>
                  <a:lnTo>
                    <a:pt x="5702" y="24752"/>
                  </a:lnTo>
                  <a:close/>
                </a:path>
                <a:path w="5715" h="90804">
                  <a:moveTo>
                    <a:pt x="5702" y="0"/>
                  </a:moveTo>
                  <a:lnTo>
                    <a:pt x="0" y="0"/>
                  </a:lnTo>
                  <a:lnTo>
                    <a:pt x="0" y="18084"/>
                  </a:lnTo>
                  <a:lnTo>
                    <a:pt x="5702" y="18084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8522856" y="4617935"/>
              <a:ext cx="85623" cy="62788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8609432" y="4606531"/>
              <a:ext cx="5715" cy="93345"/>
            </a:xfrm>
            <a:custGeom>
              <a:avLst/>
              <a:gdLst/>
              <a:ahLst/>
              <a:cxnLst/>
              <a:rect l="l" t="t" r="r" b="b"/>
              <a:pathLst>
                <a:path w="5715" h="93345">
                  <a:moveTo>
                    <a:pt x="5702" y="82753"/>
                  </a:moveTo>
                  <a:lnTo>
                    <a:pt x="0" y="82753"/>
                  </a:lnTo>
                  <a:lnTo>
                    <a:pt x="0" y="93218"/>
                  </a:lnTo>
                  <a:lnTo>
                    <a:pt x="5702" y="93218"/>
                  </a:lnTo>
                  <a:lnTo>
                    <a:pt x="5702" y="82753"/>
                  </a:lnTo>
                  <a:close/>
                </a:path>
                <a:path w="5715" h="93345">
                  <a:moveTo>
                    <a:pt x="5702" y="58026"/>
                  </a:moveTo>
                  <a:lnTo>
                    <a:pt x="0" y="58026"/>
                  </a:lnTo>
                  <a:lnTo>
                    <a:pt x="0" y="76098"/>
                  </a:lnTo>
                  <a:lnTo>
                    <a:pt x="5702" y="76098"/>
                  </a:lnTo>
                  <a:lnTo>
                    <a:pt x="5702" y="58026"/>
                  </a:lnTo>
                  <a:close/>
                </a:path>
                <a:path w="5715" h="93345">
                  <a:moveTo>
                    <a:pt x="5702" y="33286"/>
                  </a:moveTo>
                  <a:lnTo>
                    <a:pt x="0" y="33286"/>
                  </a:lnTo>
                  <a:lnTo>
                    <a:pt x="0" y="51358"/>
                  </a:lnTo>
                  <a:lnTo>
                    <a:pt x="5702" y="51358"/>
                  </a:lnTo>
                  <a:lnTo>
                    <a:pt x="5702" y="33286"/>
                  </a:lnTo>
                  <a:close/>
                </a:path>
                <a:path w="5715" h="93345">
                  <a:moveTo>
                    <a:pt x="5702" y="8559"/>
                  </a:moveTo>
                  <a:lnTo>
                    <a:pt x="0" y="8559"/>
                  </a:lnTo>
                  <a:lnTo>
                    <a:pt x="0" y="26631"/>
                  </a:lnTo>
                  <a:lnTo>
                    <a:pt x="5702" y="26631"/>
                  </a:lnTo>
                  <a:lnTo>
                    <a:pt x="5702" y="8559"/>
                  </a:lnTo>
                  <a:close/>
                </a:path>
                <a:path w="5715" h="93345">
                  <a:moveTo>
                    <a:pt x="5702" y="0"/>
                  </a:moveTo>
                  <a:lnTo>
                    <a:pt x="0" y="0"/>
                  </a:lnTo>
                  <a:lnTo>
                    <a:pt x="0" y="1892"/>
                  </a:lnTo>
                  <a:lnTo>
                    <a:pt x="5702" y="189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582787" y="4711166"/>
              <a:ext cx="25692" cy="62788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8609432" y="4699774"/>
              <a:ext cx="5715" cy="93345"/>
            </a:xfrm>
            <a:custGeom>
              <a:avLst/>
              <a:gdLst/>
              <a:ahLst/>
              <a:cxnLst/>
              <a:rect l="l" t="t" r="r" b="b"/>
              <a:pathLst>
                <a:path w="5715" h="93345">
                  <a:moveTo>
                    <a:pt x="5702" y="88455"/>
                  </a:moveTo>
                  <a:lnTo>
                    <a:pt x="0" y="88455"/>
                  </a:lnTo>
                  <a:lnTo>
                    <a:pt x="0" y="93205"/>
                  </a:lnTo>
                  <a:lnTo>
                    <a:pt x="5702" y="93205"/>
                  </a:lnTo>
                  <a:lnTo>
                    <a:pt x="5702" y="88455"/>
                  </a:lnTo>
                  <a:close/>
                </a:path>
                <a:path w="5715" h="93345">
                  <a:moveTo>
                    <a:pt x="5702" y="63715"/>
                  </a:moveTo>
                  <a:lnTo>
                    <a:pt x="0" y="63715"/>
                  </a:lnTo>
                  <a:lnTo>
                    <a:pt x="0" y="81788"/>
                  </a:lnTo>
                  <a:lnTo>
                    <a:pt x="5702" y="81788"/>
                  </a:lnTo>
                  <a:lnTo>
                    <a:pt x="5702" y="63715"/>
                  </a:lnTo>
                  <a:close/>
                </a:path>
                <a:path w="5715" h="93345">
                  <a:moveTo>
                    <a:pt x="5702" y="38989"/>
                  </a:moveTo>
                  <a:lnTo>
                    <a:pt x="0" y="38989"/>
                  </a:lnTo>
                  <a:lnTo>
                    <a:pt x="0" y="57061"/>
                  </a:lnTo>
                  <a:lnTo>
                    <a:pt x="5702" y="57061"/>
                  </a:lnTo>
                  <a:lnTo>
                    <a:pt x="5702" y="38989"/>
                  </a:lnTo>
                  <a:close/>
                </a:path>
                <a:path w="5715" h="93345">
                  <a:moveTo>
                    <a:pt x="5702" y="14249"/>
                  </a:moveTo>
                  <a:lnTo>
                    <a:pt x="0" y="14249"/>
                  </a:lnTo>
                  <a:lnTo>
                    <a:pt x="0" y="32321"/>
                  </a:lnTo>
                  <a:lnTo>
                    <a:pt x="5702" y="32321"/>
                  </a:lnTo>
                  <a:lnTo>
                    <a:pt x="5702" y="14249"/>
                  </a:lnTo>
                  <a:close/>
                </a:path>
                <a:path w="5715" h="93345">
                  <a:moveTo>
                    <a:pt x="5702" y="0"/>
                  </a:moveTo>
                  <a:lnTo>
                    <a:pt x="0" y="0"/>
                  </a:lnTo>
                  <a:lnTo>
                    <a:pt x="0" y="7594"/>
                  </a:lnTo>
                  <a:lnTo>
                    <a:pt x="5702" y="7594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8550440" y="4804397"/>
              <a:ext cx="58026" cy="62788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8609432" y="4792992"/>
              <a:ext cx="5715" cy="62865"/>
            </a:xfrm>
            <a:custGeom>
              <a:avLst/>
              <a:gdLst/>
              <a:ahLst/>
              <a:cxnLst/>
              <a:rect l="l" t="t" r="r" b="b"/>
              <a:pathLst>
                <a:path w="5715" h="62864">
                  <a:moveTo>
                    <a:pt x="5702" y="44704"/>
                  </a:moveTo>
                  <a:lnTo>
                    <a:pt x="0" y="44704"/>
                  </a:lnTo>
                  <a:lnTo>
                    <a:pt x="0" y="62776"/>
                  </a:lnTo>
                  <a:lnTo>
                    <a:pt x="5702" y="62776"/>
                  </a:lnTo>
                  <a:lnTo>
                    <a:pt x="5702" y="44704"/>
                  </a:lnTo>
                  <a:close/>
                </a:path>
                <a:path w="5715" h="62864">
                  <a:moveTo>
                    <a:pt x="5702" y="19964"/>
                  </a:moveTo>
                  <a:lnTo>
                    <a:pt x="0" y="19964"/>
                  </a:lnTo>
                  <a:lnTo>
                    <a:pt x="0" y="38036"/>
                  </a:lnTo>
                  <a:lnTo>
                    <a:pt x="5702" y="38036"/>
                  </a:lnTo>
                  <a:lnTo>
                    <a:pt x="5702" y="19964"/>
                  </a:lnTo>
                  <a:close/>
                </a:path>
                <a:path w="5715" h="62864">
                  <a:moveTo>
                    <a:pt x="5702" y="0"/>
                  </a:moveTo>
                  <a:lnTo>
                    <a:pt x="0" y="0"/>
                  </a:lnTo>
                  <a:lnTo>
                    <a:pt x="0" y="13309"/>
                  </a:lnTo>
                  <a:lnTo>
                    <a:pt x="5702" y="13309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8513343" y="4862436"/>
              <a:ext cx="101790" cy="97980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8609432" y="4887163"/>
              <a:ext cx="5715" cy="67945"/>
            </a:xfrm>
            <a:custGeom>
              <a:avLst/>
              <a:gdLst/>
              <a:ahLst/>
              <a:cxnLst/>
              <a:rect l="l" t="t" r="r" b="b"/>
              <a:pathLst>
                <a:path w="5715" h="67945">
                  <a:moveTo>
                    <a:pt x="5702" y="49466"/>
                  </a:moveTo>
                  <a:lnTo>
                    <a:pt x="0" y="49466"/>
                  </a:lnTo>
                  <a:lnTo>
                    <a:pt x="0" y="67551"/>
                  </a:lnTo>
                  <a:lnTo>
                    <a:pt x="5702" y="67551"/>
                  </a:lnTo>
                  <a:lnTo>
                    <a:pt x="5702" y="49466"/>
                  </a:lnTo>
                  <a:close/>
                </a:path>
                <a:path w="5715" h="67945">
                  <a:moveTo>
                    <a:pt x="5702" y="24739"/>
                  </a:moveTo>
                  <a:lnTo>
                    <a:pt x="0" y="24739"/>
                  </a:lnTo>
                  <a:lnTo>
                    <a:pt x="0" y="42824"/>
                  </a:lnTo>
                  <a:lnTo>
                    <a:pt x="5702" y="42824"/>
                  </a:lnTo>
                  <a:lnTo>
                    <a:pt x="5702" y="24739"/>
                  </a:lnTo>
                  <a:close/>
                </a:path>
                <a:path w="5715" h="67945">
                  <a:moveTo>
                    <a:pt x="5702" y="0"/>
                  </a:moveTo>
                  <a:lnTo>
                    <a:pt x="0" y="0"/>
                  </a:lnTo>
                  <a:lnTo>
                    <a:pt x="0" y="18084"/>
                  </a:lnTo>
                  <a:lnTo>
                    <a:pt x="5702" y="18084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8382051" y="4961369"/>
              <a:ext cx="233082" cy="92290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609432" y="4986108"/>
              <a:ext cx="5715" cy="67945"/>
            </a:xfrm>
            <a:custGeom>
              <a:avLst/>
              <a:gdLst/>
              <a:ahLst/>
              <a:cxnLst/>
              <a:rect l="l" t="t" r="r" b="b"/>
              <a:pathLst>
                <a:path w="5715" h="67945">
                  <a:moveTo>
                    <a:pt x="5702" y="49466"/>
                  </a:moveTo>
                  <a:lnTo>
                    <a:pt x="0" y="49466"/>
                  </a:lnTo>
                  <a:lnTo>
                    <a:pt x="0" y="67551"/>
                  </a:lnTo>
                  <a:lnTo>
                    <a:pt x="5702" y="67551"/>
                  </a:lnTo>
                  <a:lnTo>
                    <a:pt x="5702" y="49466"/>
                  </a:lnTo>
                  <a:close/>
                </a:path>
                <a:path w="5715" h="67945">
                  <a:moveTo>
                    <a:pt x="5702" y="24726"/>
                  </a:moveTo>
                  <a:lnTo>
                    <a:pt x="0" y="24726"/>
                  </a:lnTo>
                  <a:lnTo>
                    <a:pt x="0" y="42811"/>
                  </a:lnTo>
                  <a:lnTo>
                    <a:pt x="5702" y="42811"/>
                  </a:lnTo>
                  <a:lnTo>
                    <a:pt x="5702" y="24726"/>
                  </a:lnTo>
                  <a:close/>
                </a:path>
                <a:path w="5715" h="67945">
                  <a:moveTo>
                    <a:pt x="5702" y="0"/>
                  </a:moveTo>
                  <a:lnTo>
                    <a:pt x="0" y="0"/>
                  </a:lnTo>
                  <a:lnTo>
                    <a:pt x="0" y="18084"/>
                  </a:lnTo>
                  <a:lnTo>
                    <a:pt x="5702" y="18084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2" name="object 272"/>
          <p:cNvGrpSpPr/>
          <p:nvPr/>
        </p:nvGrpSpPr>
        <p:grpSpPr>
          <a:xfrm>
            <a:off x="9735019" y="4151617"/>
            <a:ext cx="74295" cy="902335"/>
            <a:chOff x="9735019" y="4151617"/>
            <a:chExt cx="74295" cy="902335"/>
          </a:xfrm>
        </p:grpSpPr>
        <p:pic>
          <p:nvPicPr>
            <p:cNvPr id="273" name="object 273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9735032" y="4151617"/>
              <a:ext cx="66598" cy="62788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9735032" y="4244822"/>
              <a:ext cx="58026" cy="62979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9735032" y="4338243"/>
              <a:ext cx="36156" cy="62788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9735019" y="4431474"/>
              <a:ext cx="4762" cy="62788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9735032" y="4524705"/>
              <a:ext cx="74206" cy="62788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9735032" y="4617935"/>
              <a:ext cx="39954" cy="62788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735019" y="4711166"/>
              <a:ext cx="10464" cy="62788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9735032" y="4804397"/>
              <a:ext cx="33299" cy="62788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9735032" y="4897627"/>
              <a:ext cx="32346" cy="62788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9735032" y="4990871"/>
              <a:ext cx="37096" cy="62788"/>
            </a:xfrm>
            <a:prstGeom prst="rect">
              <a:avLst/>
            </a:prstGeom>
          </p:spPr>
        </p:pic>
      </p:grpSp>
      <p:grpSp>
        <p:nvGrpSpPr>
          <p:cNvPr id="283" name="object 283"/>
          <p:cNvGrpSpPr/>
          <p:nvPr/>
        </p:nvGrpSpPr>
        <p:grpSpPr>
          <a:xfrm>
            <a:off x="10310597" y="4144962"/>
            <a:ext cx="161290" cy="927735"/>
            <a:chOff x="10310597" y="4144962"/>
            <a:chExt cx="161290" cy="927735"/>
          </a:xfrm>
        </p:grpSpPr>
        <p:pic>
          <p:nvPicPr>
            <p:cNvPr id="284" name="object 284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0310597" y="4151617"/>
              <a:ext cx="97040" cy="62788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10411428" y="4144962"/>
              <a:ext cx="0" cy="927735"/>
            </a:xfrm>
            <a:custGeom>
              <a:avLst/>
              <a:gdLst/>
              <a:ahLst/>
              <a:cxnLst/>
              <a:rect l="l" t="t" r="r" b="b"/>
              <a:pathLst>
                <a:path h="927735">
                  <a:moveTo>
                    <a:pt x="0" y="0"/>
                  </a:moveTo>
                  <a:lnTo>
                    <a:pt x="0" y="927709"/>
                  </a:lnTo>
                </a:path>
              </a:pathLst>
            </a:custGeom>
            <a:ln w="5702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0415245" y="4244822"/>
              <a:ext cx="56134" cy="62979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0342943" y="4338243"/>
              <a:ext cx="64693" cy="62788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0357206" y="4431474"/>
              <a:ext cx="50419" cy="62788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0393362" y="4524705"/>
              <a:ext cx="14274" cy="62788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402875" y="4617923"/>
              <a:ext cx="4749" cy="62801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0335323" y="4711166"/>
              <a:ext cx="72301" cy="62788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0390505" y="4804397"/>
              <a:ext cx="17119" cy="62788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0415245" y="4897640"/>
              <a:ext cx="1892" cy="62788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0371480" y="4990871"/>
              <a:ext cx="36156" cy="62788"/>
            </a:xfrm>
            <a:prstGeom prst="rect">
              <a:avLst/>
            </a:prstGeom>
          </p:spPr>
        </p:pic>
      </p:grpSp>
      <p:sp>
        <p:nvSpPr>
          <p:cNvPr id="295" name="object 295"/>
          <p:cNvSpPr/>
          <p:nvPr/>
        </p:nvSpPr>
        <p:spPr>
          <a:xfrm>
            <a:off x="8609431" y="5060302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5" h="12700">
                <a:moveTo>
                  <a:pt x="5702" y="0"/>
                </a:moveTo>
                <a:lnTo>
                  <a:pt x="0" y="0"/>
                </a:lnTo>
                <a:lnTo>
                  <a:pt x="0" y="12369"/>
                </a:lnTo>
                <a:lnTo>
                  <a:pt x="5702" y="12369"/>
                </a:lnTo>
                <a:lnTo>
                  <a:pt x="57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 txBox="1"/>
          <p:nvPr/>
        </p:nvSpPr>
        <p:spPr>
          <a:xfrm>
            <a:off x="7143783" y="2888615"/>
            <a:ext cx="20066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2008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7594729" y="2888615"/>
            <a:ext cx="20066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2013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8045675" y="2888615"/>
            <a:ext cx="20066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2018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8393210" y="2783198"/>
            <a:ext cx="408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940">
              <a:lnSpc>
                <a:spcPct val="1082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Evolution </a:t>
            </a:r>
            <a:r>
              <a:rPr sz="6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2008-2018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8947877" y="2888615"/>
            <a:ext cx="20066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2008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9398823" y="2888615"/>
            <a:ext cx="20066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2013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9849924" y="2888615"/>
            <a:ext cx="20066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2018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10197227" y="2783198"/>
            <a:ext cx="41402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525" indent="27940">
              <a:lnSpc>
                <a:spcPct val="108200"/>
              </a:lnSpc>
              <a:spcBef>
                <a:spcPts val="95"/>
              </a:spcBef>
            </a:pP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Evolution </a:t>
            </a:r>
            <a:r>
              <a:rPr sz="6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2008-2018</a:t>
            </a:r>
            <a:endParaRPr sz="600">
              <a:latin typeface="Roboto"/>
              <a:cs typeface="Roboto"/>
            </a:endParaRPr>
          </a:p>
          <a:p>
            <a:pPr marL="26034">
              <a:lnSpc>
                <a:spcPct val="100000"/>
              </a:lnSpc>
              <a:spcBef>
                <a:spcPts val="60"/>
              </a:spcBef>
            </a:pP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(e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n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p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oin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ts)</a:t>
            </a:r>
            <a:endParaRPr sz="600">
              <a:latin typeface="Roboto"/>
              <a:cs typeface="Roboto"/>
            </a:endParaRPr>
          </a:p>
        </p:txBody>
      </p:sp>
      <p:graphicFrame>
        <p:nvGraphicFramePr>
          <p:cNvPr id="304" name="object 304"/>
          <p:cNvGraphicFramePr>
            <a:graphicFrameLocks noGrp="1"/>
          </p:cNvGraphicFramePr>
          <p:nvPr/>
        </p:nvGraphicFramePr>
        <p:xfrm>
          <a:off x="4858906" y="3119503"/>
          <a:ext cx="5769608" cy="268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43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3209">
                <a:tc>
                  <a:txBody>
                    <a:bodyPr/>
                    <a:lstStyle/>
                    <a:p>
                      <a:pPr marL="20320">
                        <a:lnSpc>
                          <a:spcPts val="625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Rochefort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Petit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Marseille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625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41,1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625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38,2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625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58,5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625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+17,4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625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11,7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625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16,7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625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30,4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625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+18</a:t>
                      </a:r>
                      <a:r>
                        <a:rPr sz="5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54">
                <a:tc>
                  <a:txBody>
                    <a:bodyPr/>
                    <a:lstStyle/>
                    <a:p>
                      <a:pPr marL="20320">
                        <a:lnSpc>
                          <a:spcPts val="590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Agen,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Pont-du-Casse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Montanou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590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48,5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590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40,1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590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57,8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590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+9,4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590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11,0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590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590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23,4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590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+12</a:t>
                      </a:r>
                      <a:r>
                        <a:rPr sz="550" b="1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54">
                <a:tc>
                  <a:txBody>
                    <a:bodyPr/>
                    <a:lstStyle/>
                    <a:p>
                      <a:pPr marL="20320">
                        <a:lnSpc>
                          <a:spcPts val="585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Niort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Clou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Bouchet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585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46,0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585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58,2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585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54,9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585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+8,9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585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12,7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585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25,2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585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17,0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635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585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+4,2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5" name="object 305"/>
          <p:cNvGraphicFramePr>
            <a:graphicFrameLocks noGrp="1"/>
          </p:cNvGraphicFramePr>
          <p:nvPr/>
        </p:nvGraphicFramePr>
        <p:xfrm>
          <a:off x="4858624" y="3399413"/>
          <a:ext cx="5768973" cy="255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9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84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7854">
                <a:tc>
                  <a:txBody>
                    <a:bodyPr/>
                    <a:lstStyle/>
                    <a:p>
                      <a:pPr marL="20320">
                        <a:lnSpc>
                          <a:spcPts val="590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Thouars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Les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Capucins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590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52,4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590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45,2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590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54,5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590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+2,2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590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590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17,6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590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30,0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590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+19,6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24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Marmande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Baylac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Gravette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48,8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47,5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53,4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+4,7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31,6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17,7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-13,9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28">
                <a:tc>
                  <a:txBody>
                    <a:bodyPr/>
                    <a:lstStyle/>
                    <a:p>
                      <a:pPr marL="19685">
                        <a:lnSpc>
                          <a:spcPts val="325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5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5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Bellevue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ts val="325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27,8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325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49,1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325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52,5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325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+24,7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325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325"/>
                        </a:lnSpc>
                      </a:pPr>
                      <a:r>
                        <a:rPr sz="5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325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12,4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325"/>
                        </a:lnSpc>
                      </a:pPr>
                      <a:r>
                        <a:rPr sz="550" b="1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+4,3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6" name="object 306"/>
          <p:cNvSpPr txBox="1"/>
          <p:nvPr/>
        </p:nvSpPr>
        <p:spPr>
          <a:xfrm>
            <a:off x="7616668" y="3652525"/>
            <a:ext cx="159385" cy="3054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56,8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23,8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57,5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4865933" y="3652525"/>
            <a:ext cx="1208405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0">
              <a:lnSpc>
                <a:spcPct val="1112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Bastide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Nord </a:t>
            </a:r>
            <a:r>
              <a:rPr sz="55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Beaudésert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Coulounieix-Chamiers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Chamiers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7165686" y="3652525"/>
            <a:ext cx="159385" cy="3987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46,2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42,2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39,7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45,6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7616598" y="3940882"/>
            <a:ext cx="15938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42,6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8138895" y="3652525"/>
            <a:ext cx="164465" cy="3987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52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52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51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51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8617755" y="3652525"/>
            <a:ext cx="202565" cy="3987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+6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+10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+12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  <a:p>
            <a:pPr marL="52069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+6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8969614" y="3652525"/>
            <a:ext cx="159385" cy="3987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17,4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11,5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14,5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13,2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9420525" y="3652525"/>
            <a:ext cx="159385" cy="3987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29,6</a:t>
            </a:r>
            <a:endParaRPr sz="550">
              <a:latin typeface="Roboto"/>
              <a:cs typeface="Roboto"/>
            </a:endParaRPr>
          </a:p>
          <a:p>
            <a:pPr marL="32384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2,9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10,0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16,7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9943103" y="3652525"/>
            <a:ext cx="164465" cy="3987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12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  <a:p>
            <a:pPr marL="52069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10429144" y="3652525"/>
            <a:ext cx="194945" cy="3987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+5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550">
              <a:latin typeface="Roboto"/>
              <a:cs typeface="Roboto"/>
            </a:endParaRPr>
          </a:p>
          <a:p>
            <a:pPr marL="52705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-1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  <a:p>
            <a:pPr marL="52705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-2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-10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4865158" y="4118431"/>
            <a:ext cx="1889760" cy="958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550">
              <a:latin typeface="Roboto"/>
              <a:cs typeface="Roboto"/>
            </a:endParaRPr>
          </a:p>
          <a:p>
            <a:pPr marL="12700" marR="790575">
              <a:lnSpc>
                <a:spcPct val="11120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 Bassens - Quartier De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L'Avenir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550">
              <a:latin typeface="Roboto"/>
              <a:cs typeface="Roboto"/>
            </a:endParaRPr>
          </a:p>
          <a:p>
            <a:pPr marL="12700" marR="646430">
              <a:lnSpc>
                <a:spcPct val="11120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 Brive-la-Gaillarde - Les Chapélies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Des Deux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Rives</a:t>
            </a:r>
            <a:endParaRPr sz="550">
              <a:latin typeface="Roboto"/>
              <a:cs typeface="Roboto"/>
            </a:endParaRPr>
          </a:p>
          <a:p>
            <a:pPr marL="12700" marR="5080">
              <a:lnSpc>
                <a:spcPct val="11120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Cenon,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Floirac - La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Marègue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étendu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Dravemont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Bouscat, Eysines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de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courses</a:t>
            </a:r>
            <a:endParaRPr sz="550">
              <a:latin typeface="Roboto"/>
              <a:cs typeface="Roboto"/>
            </a:endParaRPr>
          </a:p>
          <a:p>
            <a:pPr marL="12700" marR="1022985">
              <a:lnSpc>
                <a:spcPct val="11120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 Eysines -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Grand Caillou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Bressuire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Valette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Tonneins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Coeur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7164912" y="4118431"/>
            <a:ext cx="160020" cy="958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36,1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29,1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24,2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36,1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38,2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35,6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27,9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29,7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31,5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48,0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7615824" y="4118431"/>
            <a:ext cx="160020" cy="958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32,3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34,3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23,8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22,9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32,0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35,8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30,6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29,3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47,2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39,6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8138121" y="4118431"/>
            <a:ext cx="165100" cy="958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26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26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24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24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22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8624513" y="4118431"/>
            <a:ext cx="195580" cy="958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-10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550">
              <a:latin typeface="Roboto"/>
              <a:cs typeface="Roboto"/>
            </a:endParaRPr>
          </a:p>
          <a:p>
            <a:pPr marL="52705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-3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550">
              <a:latin typeface="Roboto"/>
              <a:cs typeface="Roboto"/>
            </a:endParaRPr>
          </a:p>
          <a:p>
            <a:pPr marL="45085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-10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-13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-10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550">
              <a:latin typeface="Roboto"/>
              <a:cs typeface="Roboto"/>
            </a:endParaRPr>
          </a:p>
          <a:p>
            <a:pPr marL="52705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-3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  <a:p>
            <a:pPr marL="52705">
              <a:lnSpc>
                <a:spcPct val="100000"/>
              </a:lnSpc>
              <a:spcBef>
                <a:spcPts val="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-7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-11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-28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8968909" y="4118431"/>
            <a:ext cx="160020" cy="958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24,9</a:t>
            </a:r>
            <a:endParaRPr sz="550">
              <a:latin typeface="Roboto"/>
              <a:cs typeface="Roboto"/>
            </a:endParaRPr>
          </a:p>
          <a:p>
            <a:pPr marL="3302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8,1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14,6</a:t>
            </a:r>
            <a:endParaRPr sz="550">
              <a:latin typeface="Roboto"/>
              <a:cs typeface="Roboto"/>
            </a:endParaRPr>
          </a:p>
          <a:p>
            <a:pPr marL="33020">
              <a:lnSpc>
                <a:spcPct val="100000"/>
              </a:lnSpc>
              <a:spcBef>
                <a:spcPts val="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6,0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18,8</a:t>
            </a:r>
            <a:endParaRPr sz="550">
              <a:latin typeface="Roboto"/>
              <a:cs typeface="Roboto"/>
            </a:endParaRPr>
          </a:p>
          <a:p>
            <a:pPr marL="32384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9,8</a:t>
            </a:r>
            <a:endParaRPr sz="550">
              <a:latin typeface="Roboto"/>
              <a:cs typeface="Roboto"/>
            </a:endParaRPr>
          </a:p>
          <a:p>
            <a:pPr marL="32384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9,4</a:t>
            </a:r>
            <a:endParaRPr sz="550">
              <a:latin typeface="Roboto"/>
              <a:cs typeface="Roboto"/>
            </a:endParaRPr>
          </a:p>
          <a:p>
            <a:pPr marL="32384">
              <a:lnSpc>
                <a:spcPct val="100000"/>
              </a:lnSpc>
              <a:spcBef>
                <a:spcPts val="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9,4</a:t>
            </a:r>
            <a:endParaRPr sz="550">
              <a:latin typeface="Roboto"/>
              <a:cs typeface="Roboto"/>
            </a:endParaRPr>
          </a:p>
          <a:p>
            <a:pPr marL="32384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7,5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12,1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9419891" y="4118431"/>
            <a:ext cx="160020" cy="958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22,0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12,5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17,4</a:t>
            </a:r>
            <a:endParaRPr sz="550">
              <a:latin typeface="Roboto"/>
              <a:cs typeface="Roboto"/>
            </a:endParaRPr>
          </a:p>
          <a:p>
            <a:pPr marL="33020">
              <a:lnSpc>
                <a:spcPct val="100000"/>
              </a:lnSpc>
              <a:spcBef>
                <a:spcPts val="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9,2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11,4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10,8</a:t>
            </a:r>
            <a:endParaRPr sz="550">
              <a:latin typeface="Roboto"/>
              <a:cs typeface="Roboto"/>
            </a:endParaRPr>
          </a:p>
          <a:p>
            <a:pPr marL="32384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5,7</a:t>
            </a:r>
            <a:endParaRPr sz="550">
              <a:latin typeface="Roboto"/>
              <a:cs typeface="Roboto"/>
            </a:endParaRPr>
          </a:p>
          <a:p>
            <a:pPr marL="32384">
              <a:lnSpc>
                <a:spcPct val="100000"/>
              </a:lnSpc>
              <a:spcBef>
                <a:spcPts val="7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7,2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13,3</a:t>
            </a:r>
            <a:endParaRPr sz="550">
              <a:latin typeface="Roboto"/>
              <a:cs typeface="Roboto"/>
            </a:endParaRPr>
          </a:p>
          <a:p>
            <a:pPr marL="32384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9,2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9942611" y="4118431"/>
            <a:ext cx="164465" cy="958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  <a:p>
            <a:pPr marL="52705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  <a:p>
            <a:pPr marL="52705">
              <a:lnSpc>
                <a:spcPct val="100000"/>
              </a:lnSpc>
              <a:spcBef>
                <a:spcPts val="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  <a:p>
            <a:pPr marL="52069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  <a:p>
            <a:pPr marL="52069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  <a:p>
            <a:pPr marL="52069">
              <a:lnSpc>
                <a:spcPct val="100000"/>
              </a:lnSpc>
              <a:spcBef>
                <a:spcPts val="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550">
              <a:latin typeface="Roboto"/>
              <a:cs typeface="Roboto"/>
            </a:endParaRPr>
          </a:p>
          <a:p>
            <a:pPr marL="52069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550">
              <a:latin typeface="Roboto"/>
              <a:cs typeface="Roboto"/>
            </a:endParaRPr>
          </a:p>
          <a:p>
            <a:pPr marL="52069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10460825" y="4118431"/>
            <a:ext cx="163195" cy="958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-9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+5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  <a:p>
            <a:pPr marL="2032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-6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  <a:p>
            <a:pPr marL="20320">
              <a:lnSpc>
                <a:spcPct val="100000"/>
              </a:lnSpc>
              <a:spcBef>
                <a:spcPts val="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-4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550">
              <a:latin typeface="Roboto"/>
              <a:cs typeface="Roboto"/>
            </a:endParaRPr>
          </a:p>
          <a:p>
            <a:pPr marL="2032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-1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550">
              <a:latin typeface="Roboto"/>
              <a:cs typeface="Roboto"/>
            </a:endParaRPr>
          </a:p>
          <a:p>
            <a:pPr marL="2032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-0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  <a:p>
            <a:pPr marL="2032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-7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550">
              <a:latin typeface="Roboto"/>
              <a:cs typeface="Roboto"/>
            </a:endParaRPr>
          </a:p>
          <a:p>
            <a:pPr marL="19685">
              <a:lnSpc>
                <a:spcPct val="100000"/>
              </a:lnSpc>
              <a:spcBef>
                <a:spcPts val="70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-1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+0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50">
              <a:latin typeface="Roboto"/>
              <a:cs typeface="Roboto"/>
            </a:endParaRPr>
          </a:p>
          <a:p>
            <a:pPr marL="19685">
              <a:lnSpc>
                <a:spcPct val="100000"/>
              </a:lnSpc>
              <a:spcBef>
                <a:spcPts val="7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-3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550">
              <a:latin typeface="Roboto"/>
              <a:cs typeface="Roboto"/>
            </a:endParaRPr>
          </a:p>
        </p:txBody>
      </p:sp>
      <p:graphicFrame>
        <p:nvGraphicFramePr>
          <p:cNvPr id="325" name="object 325"/>
          <p:cNvGraphicFramePr>
            <a:graphicFrameLocks noGrp="1"/>
          </p:cNvGraphicFramePr>
          <p:nvPr/>
        </p:nvGraphicFramePr>
        <p:xfrm>
          <a:off x="4867215" y="5072735"/>
          <a:ext cx="5758176" cy="653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1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3421">
                <a:tc>
                  <a:txBody>
                    <a:bodyPr/>
                    <a:lstStyle/>
                    <a:p>
                      <a:pPr marL="8255">
                        <a:lnSpc>
                          <a:spcPts val="635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50" b="1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50" b="1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36,5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35,8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34,4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-2,1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13,2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15,2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14,1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+0,9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24">
                <a:tc>
                  <a:txBody>
                    <a:bodyPr/>
                    <a:lstStyle/>
                    <a:p>
                      <a:pPr marL="8255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Hors</a:t>
                      </a:r>
                      <a:r>
                        <a:rPr sz="55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5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5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27,6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28,1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24,4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-3,2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630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9,7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11,3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630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-0,1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30">
                <a:tc>
                  <a:txBody>
                    <a:bodyPr/>
                    <a:lstStyle/>
                    <a:p>
                      <a:pPr marL="8255">
                        <a:lnSpc>
                          <a:spcPts val="630"/>
                        </a:lnSpc>
                      </a:pP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30,0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28,7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26,6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-3,4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630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630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630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8,3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43">
                <a:tc>
                  <a:txBody>
                    <a:bodyPr/>
                    <a:lstStyle/>
                    <a:p>
                      <a:pPr marL="8255">
                        <a:lnSpc>
                          <a:spcPts val="630"/>
                        </a:lnSpc>
                      </a:pP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Communes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de Nouvelle-Aquitaine 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ayant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28,8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29,0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25,5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-3,2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630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-0,1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24">
                <a:tc>
                  <a:txBody>
                    <a:bodyPr/>
                    <a:lstStyle/>
                    <a:p>
                      <a:pPr marL="8255">
                        <a:lnSpc>
                          <a:spcPts val="635"/>
                        </a:lnSpc>
                      </a:pP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5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5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5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5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28,1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27,4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25,6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-2,6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635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7,3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635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635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8,5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230">
                <a:tc>
                  <a:txBody>
                    <a:bodyPr/>
                    <a:lstStyle/>
                    <a:p>
                      <a:pPr marL="8255">
                        <a:lnSpc>
                          <a:spcPts val="635"/>
                        </a:lnSpc>
                      </a:pP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55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 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ne comportant 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de 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32,1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30,9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28,6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-3,4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635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6,2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635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635"/>
                        </a:lnSpc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635"/>
                        </a:lnSpc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+0,9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183">
                <a:tc>
                  <a:txBody>
                    <a:bodyPr/>
                    <a:lstStyle/>
                    <a:p>
                      <a:pPr marL="10160">
                        <a:lnSpc>
                          <a:spcPts val="635"/>
                        </a:lnSpc>
                        <a:spcBef>
                          <a:spcPts val="5"/>
                        </a:spcBef>
                      </a:pP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ce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5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</a:t>
                      </a:r>
                      <a:r>
                        <a:rPr sz="55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ne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47320" algn="r">
                        <a:lnSpc>
                          <a:spcPts val="635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29,4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635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28,6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635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26,6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635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-2,8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635"/>
                        </a:lnSpc>
                        <a:spcBef>
                          <a:spcPts val="5"/>
                        </a:spcBef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6,9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635"/>
                        </a:lnSpc>
                        <a:spcBef>
                          <a:spcPts val="5"/>
                        </a:spcBef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7,6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ts val="635"/>
                        </a:lnSpc>
                        <a:spcBef>
                          <a:spcPts val="5"/>
                        </a:spcBef>
                      </a:pPr>
                      <a:r>
                        <a:rPr sz="5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8,0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635"/>
                        </a:lnSpc>
                        <a:spcBef>
                          <a:spcPts val="5"/>
                        </a:spcBef>
                      </a:pPr>
                      <a:r>
                        <a:rPr sz="5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+1,1</a:t>
                      </a:r>
                      <a:endParaRPr sz="55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6" name="object 326"/>
          <p:cNvSpPr txBox="1"/>
          <p:nvPr/>
        </p:nvSpPr>
        <p:spPr>
          <a:xfrm>
            <a:off x="7688903" y="3948652"/>
            <a:ext cx="120650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5749666" y="2698344"/>
            <a:ext cx="38354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Te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rri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ir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7732690" y="2442433"/>
            <a:ext cx="2178050" cy="304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Part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des temps partiel</a:t>
            </a:r>
            <a:r>
              <a:rPr sz="6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parmi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les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 salariés</a:t>
            </a:r>
            <a:r>
              <a:rPr sz="6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15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ans</a:t>
            </a:r>
            <a:r>
              <a:rPr sz="6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ou plus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(%)</a:t>
            </a:r>
            <a:endParaRPr sz="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Roboto"/>
              <a:cs typeface="Roboto"/>
            </a:endParaRPr>
          </a:p>
          <a:p>
            <a:pPr marL="38735">
              <a:lnSpc>
                <a:spcPct val="100000"/>
              </a:lnSpc>
              <a:tabLst>
                <a:tab pos="1835150" algn="l"/>
              </a:tabLst>
            </a:pP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Femmes	Hommes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7017423" y="2598788"/>
            <a:ext cx="3609340" cy="192405"/>
          </a:xfrm>
          <a:custGeom>
            <a:avLst/>
            <a:gdLst/>
            <a:ahLst/>
            <a:cxnLst/>
            <a:rect l="l" t="t" r="r" b="b"/>
            <a:pathLst>
              <a:path w="3609340" h="192405">
                <a:moveTo>
                  <a:pt x="3609009" y="0"/>
                </a:moveTo>
                <a:lnTo>
                  <a:pt x="0" y="0"/>
                </a:lnTo>
                <a:lnTo>
                  <a:pt x="0" y="5702"/>
                </a:lnTo>
                <a:lnTo>
                  <a:pt x="1801304" y="5702"/>
                </a:lnTo>
                <a:lnTo>
                  <a:pt x="1801304" y="186461"/>
                </a:lnTo>
                <a:lnTo>
                  <a:pt x="0" y="186461"/>
                </a:lnTo>
                <a:lnTo>
                  <a:pt x="0" y="192176"/>
                </a:lnTo>
                <a:lnTo>
                  <a:pt x="1801304" y="192176"/>
                </a:lnTo>
                <a:lnTo>
                  <a:pt x="1807006" y="192176"/>
                </a:lnTo>
                <a:lnTo>
                  <a:pt x="3609009" y="192176"/>
                </a:lnTo>
                <a:lnTo>
                  <a:pt x="3609009" y="186461"/>
                </a:lnTo>
                <a:lnTo>
                  <a:pt x="1807006" y="186461"/>
                </a:lnTo>
                <a:lnTo>
                  <a:pt x="1807006" y="5702"/>
                </a:lnTo>
                <a:lnTo>
                  <a:pt x="3609009" y="5702"/>
                </a:lnTo>
                <a:lnTo>
                  <a:pt x="3609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865280" y="5069827"/>
            <a:ext cx="5761355" cy="5715"/>
          </a:xfrm>
          <a:custGeom>
            <a:avLst/>
            <a:gdLst/>
            <a:ahLst/>
            <a:cxnLst/>
            <a:rect l="l" t="t" r="r" b="b"/>
            <a:pathLst>
              <a:path w="5761355" h="5714">
                <a:moveTo>
                  <a:pt x="5761189" y="0"/>
                </a:moveTo>
                <a:lnTo>
                  <a:pt x="0" y="0"/>
                </a:lnTo>
                <a:lnTo>
                  <a:pt x="0" y="5702"/>
                </a:lnTo>
                <a:lnTo>
                  <a:pt x="5761189" y="5702"/>
                </a:lnTo>
                <a:lnTo>
                  <a:pt x="5761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 txBox="1"/>
          <p:nvPr/>
        </p:nvSpPr>
        <p:spPr>
          <a:xfrm>
            <a:off x="7821428" y="2987558"/>
            <a:ext cx="1010919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825" i="1" baseline="10101" dirty="0">
                <a:solidFill>
                  <a:srgbClr val="FFFFFF"/>
                </a:solidFill>
                <a:latin typeface="Roboto"/>
                <a:cs typeface="Roboto"/>
              </a:rPr>
              <a:t>(tri</a:t>
            </a:r>
            <a:r>
              <a:rPr sz="825" i="1" spc="-22" baseline="1010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25" i="1" baseline="10101" dirty="0">
                <a:solidFill>
                  <a:srgbClr val="FFFFFF"/>
                </a:solidFill>
                <a:latin typeface="Roboto"/>
                <a:cs typeface="Roboto"/>
              </a:rPr>
              <a:t>décroissant)</a:t>
            </a:r>
            <a:r>
              <a:rPr sz="825" i="1" spc="397" baseline="1010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(en</a:t>
            </a:r>
            <a:r>
              <a:rPr sz="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dirty="0">
                <a:solidFill>
                  <a:srgbClr val="FFFFFF"/>
                </a:solidFill>
                <a:latin typeface="Roboto"/>
                <a:cs typeface="Roboto"/>
              </a:rPr>
              <a:t>points)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D64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650568" y="0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 txBox="1">
            <a:spLocks noGrp="1"/>
          </p:cNvSpPr>
          <p:nvPr>
            <p:ph type="title"/>
          </p:nvPr>
        </p:nvSpPr>
        <p:spPr>
          <a:xfrm>
            <a:off x="2318991" y="54772"/>
            <a:ext cx="3515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Développement</a:t>
            </a:r>
            <a:r>
              <a:rPr spc="-20" dirty="0"/>
              <a:t> </a:t>
            </a:r>
            <a:r>
              <a:rPr dirty="0"/>
              <a:t>économique</a:t>
            </a:r>
            <a:r>
              <a:rPr spc="-20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emploi</a:t>
            </a:r>
          </a:p>
        </p:txBody>
      </p:sp>
      <p:sp>
        <p:nvSpPr>
          <p:cNvPr id="340" name="object 340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342" name="object 342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49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43" name="object 3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55447" y="949642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7149" y="400593"/>
            <a:ext cx="7418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81</a:t>
            </a:r>
            <a:r>
              <a:rPr sz="2800" b="1" spc="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quartiers</a:t>
            </a:r>
            <a:r>
              <a:rPr sz="28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prioritaires</a:t>
            </a:r>
            <a:r>
              <a:rPr sz="2800" b="1" spc="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en</a:t>
            </a:r>
            <a:r>
              <a:rPr sz="2800" b="1" spc="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Nouvelle-Aquitaine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1857" y="1078913"/>
            <a:ext cx="4249418" cy="612011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223403" y="1113725"/>
            <a:ext cx="5042535" cy="556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La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région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Nouvelle-Aquitaine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 compte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81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quartiers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prioritaires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(QP)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 et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concerne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1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005F73"/>
                </a:solidFill>
                <a:latin typeface="Roboto"/>
                <a:cs typeface="Roboto"/>
              </a:rPr>
              <a:t>métropole,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22 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communautés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005F73"/>
                </a:solidFill>
                <a:latin typeface="Roboto"/>
                <a:cs typeface="Roboto"/>
              </a:rPr>
              <a:t>d’agglomération,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3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communautés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de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 communes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et 46</a:t>
            </a: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communes :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Roboto"/>
              <a:cs typeface="Roboto"/>
            </a:endParaRPr>
          </a:p>
          <a:p>
            <a:pPr marL="119380" indent="-107314">
              <a:lnSpc>
                <a:spcPct val="100000"/>
              </a:lnSpc>
              <a:spcBef>
                <a:spcPts val="5"/>
              </a:spcBef>
              <a:buChar char="-"/>
              <a:tabLst>
                <a:tab pos="120014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en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Charente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(Grand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Angoulême,</a:t>
            </a:r>
            <a:r>
              <a:rPr sz="12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Grand Cognac)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Roboto"/>
              <a:buChar char="-"/>
            </a:pPr>
            <a:endParaRPr sz="1150">
              <a:latin typeface="Roboto"/>
              <a:cs typeface="Roboto"/>
            </a:endParaRPr>
          </a:p>
          <a:p>
            <a:pPr marL="12700" marR="10160">
              <a:lnSpc>
                <a:spcPts val="1400"/>
              </a:lnSpc>
              <a:spcBef>
                <a:spcPts val="5"/>
              </a:spcBef>
              <a:buChar char="-"/>
              <a:tabLst>
                <a:tab pos="154940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12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2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Charente-Maritime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(La</a:t>
            </a:r>
            <a:r>
              <a:rPr sz="12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Rochelle,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Saintes,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Royan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Atlantique, </a:t>
            </a:r>
            <a:r>
              <a:rPr sz="1200" spc="-2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Rochefort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Océan)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Roboto"/>
              <a:buChar char="-"/>
            </a:pPr>
            <a:endParaRPr sz="1050">
              <a:latin typeface="Roboto"/>
              <a:cs typeface="Roboto"/>
            </a:endParaRPr>
          </a:p>
          <a:p>
            <a:pPr marL="119380" indent="-107314">
              <a:lnSpc>
                <a:spcPct val="100000"/>
              </a:lnSpc>
              <a:spcBef>
                <a:spcPts val="5"/>
              </a:spcBef>
              <a:buChar char="-"/>
              <a:tabLst>
                <a:tab pos="120014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12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2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2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Corrèze</a:t>
            </a:r>
            <a:r>
              <a:rPr sz="12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(Brive-la-Gaillarde)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Roboto"/>
              <a:buChar char="-"/>
            </a:pPr>
            <a:endParaRPr sz="1100">
              <a:latin typeface="Roboto"/>
              <a:cs typeface="Roboto"/>
            </a:endParaRPr>
          </a:p>
          <a:p>
            <a:pPr marL="119380" indent="-107314">
              <a:lnSpc>
                <a:spcPct val="100000"/>
              </a:lnSpc>
              <a:spcBef>
                <a:spcPts val="5"/>
              </a:spcBef>
              <a:buChar char="-"/>
              <a:tabLst>
                <a:tab pos="120014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dans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Creuse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(Grand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Guéret)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Roboto"/>
              <a:buChar char="-"/>
            </a:pPr>
            <a:endParaRPr sz="1100">
              <a:latin typeface="Roboto"/>
              <a:cs typeface="Roboto"/>
            </a:endParaRPr>
          </a:p>
          <a:p>
            <a:pPr marL="119380" indent="-107314">
              <a:lnSpc>
                <a:spcPct val="100000"/>
              </a:lnSpc>
              <a:buChar char="-"/>
              <a:tabLst>
                <a:tab pos="120014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5 QP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Dordogne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(Bergerac, Grand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Périgueux)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Roboto"/>
              <a:buChar char="-"/>
            </a:pPr>
            <a:endParaRPr sz="1100">
              <a:latin typeface="Roboto"/>
              <a:cs typeface="Roboto"/>
            </a:endParaRPr>
          </a:p>
          <a:p>
            <a:pPr marL="119380" indent="-107314">
              <a:lnSpc>
                <a:spcPct val="100000"/>
              </a:lnSpc>
              <a:buChar char="-"/>
              <a:tabLst>
                <a:tab pos="120014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Gironde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(Bordeaux métropole, CA du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Libournais,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Pays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Foyen)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Roboto"/>
              <a:buChar char="-"/>
            </a:pPr>
            <a:endParaRPr sz="1100">
              <a:latin typeface="Roboto"/>
              <a:cs typeface="Roboto"/>
            </a:endParaRPr>
          </a:p>
          <a:p>
            <a:pPr marL="119380" indent="-107314">
              <a:lnSpc>
                <a:spcPct val="100000"/>
              </a:lnSpc>
              <a:buChar char="-"/>
              <a:tabLst>
                <a:tab pos="120014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2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Landes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(Le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Marsan,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Dax)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Roboto"/>
              <a:buChar char="-"/>
            </a:pPr>
            <a:endParaRPr sz="1200">
              <a:latin typeface="Roboto"/>
              <a:cs typeface="Roboto"/>
            </a:endParaRPr>
          </a:p>
          <a:p>
            <a:pPr marL="12700" marR="9525">
              <a:lnSpc>
                <a:spcPts val="1400"/>
              </a:lnSpc>
              <a:buChar char="-"/>
              <a:tabLst>
                <a:tab pos="125095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1200" spc="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200" spc="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200" spc="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Lot-et-Garonne</a:t>
            </a:r>
            <a:r>
              <a:rPr sz="1200" spc="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(Agen,</a:t>
            </a:r>
            <a:r>
              <a:rPr sz="1200" spc="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1200" spc="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200" spc="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Garonne</a:t>
            </a:r>
            <a:r>
              <a:rPr sz="1200" spc="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Agglomération</a:t>
            </a:r>
            <a:r>
              <a:rPr sz="1200" spc="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200" spc="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Grand </a:t>
            </a:r>
            <a:r>
              <a:rPr sz="1200" spc="-2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Villeneuvois)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Roboto"/>
              <a:buChar char="-"/>
            </a:pPr>
            <a:endParaRPr sz="1100">
              <a:latin typeface="Roboto"/>
              <a:cs typeface="Roboto"/>
            </a:endParaRPr>
          </a:p>
          <a:p>
            <a:pPr marL="119380" indent="-107314">
              <a:lnSpc>
                <a:spcPct val="100000"/>
              </a:lnSpc>
              <a:buChar char="-"/>
              <a:tabLst>
                <a:tab pos="120014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Pyrénées-Atlantiques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 (Côte Basque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Adour et Pau-Pyrénées)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Roboto"/>
              <a:buChar char="-"/>
            </a:pPr>
            <a:endParaRPr sz="1100">
              <a:latin typeface="Roboto"/>
              <a:cs typeface="Roboto"/>
            </a:endParaRPr>
          </a:p>
          <a:p>
            <a:pPr marL="119380" indent="-107314">
              <a:lnSpc>
                <a:spcPct val="100000"/>
              </a:lnSpc>
              <a:buChar char="-"/>
              <a:tabLst>
                <a:tab pos="120014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dans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Deux-Sèvres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(Niort, Bocage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Bressuirais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et Thouarsais)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Roboto"/>
              <a:buChar char="-"/>
            </a:pPr>
            <a:endParaRPr sz="1100">
              <a:latin typeface="Roboto"/>
              <a:cs typeface="Roboto"/>
            </a:endParaRPr>
          </a:p>
          <a:p>
            <a:pPr marL="119380" indent="-107314">
              <a:lnSpc>
                <a:spcPct val="100000"/>
              </a:lnSpc>
              <a:buChar char="-"/>
              <a:tabLst>
                <a:tab pos="120014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2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Vienne</a:t>
            </a:r>
            <a:r>
              <a:rPr sz="12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(Grand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 Poitiers,</a:t>
            </a:r>
            <a:r>
              <a:rPr sz="12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12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Châtellerault)</a:t>
            </a:r>
            <a:endParaRPr sz="1200">
              <a:latin typeface="Roboto"/>
              <a:cs typeface="Roboto"/>
            </a:endParaRPr>
          </a:p>
          <a:p>
            <a:pPr marL="119380" indent="-107314">
              <a:lnSpc>
                <a:spcPct val="100000"/>
              </a:lnSpc>
              <a:spcBef>
                <a:spcPts val="480"/>
              </a:spcBef>
              <a:buChar char="-"/>
              <a:tabLst>
                <a:tab pos="120014" algn="l"/>
              </a:tabLst>
            </a:pP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12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2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2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Haute-Vienne</a:t>
            </a:r>
            <a:r>
              <a:rPr sz="12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(Limoges</a:t>
            </a:r>
            <a:r>
              <a:rPr sz="12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Roboto"/>
                <a:cs typeface="Roboto"/>
              </a:rPr>
              <a:t>Métropole)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05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8340" y="115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8181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8273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3801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8102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6" y="115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199701" y="38111"/>
            <a:ext cx="2629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Observer</a:t>
            </a:r>
            <a:r>
              <a:rPr spc="-15" dirty="0"/>
              <a:t> </a:t>
            </a:r>
            <a:r>
              <a:rPr spc="-5" dirty="0"/>
              <a:t>pour</a:t>
            </a:r>
            <a:r>
              <a:rPr spc="-15" dirty="0"/>
              <a:t> </a:t>
            </a:r>
            <a:r>
              <a:rPr spc="-5" dirty="0"/>
              <a:t>mieux</a:t>
            </a:r>
            <a:r>
              <a:rPr spc="-15" dirty="0"/>
              <a:t> </a:t>
            </a:r>
            <a:r>
              <a:rPr spc="-10" dirty="0"/>
              <a:t>évaluer</a:t>
            </a:r>
          </a:p>
        </p:txBody>
      </p:sp>
      <p:sp>
        <p:nvSpPr>
          <p:cNvPr id="25" name="object 25"/>
          <p:cNvSpPr/>
          <p:nvPr/>
        </p:nvSpPr>
        <p:spPr>
          <a:xfrm>
            <a:off x="5085003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5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3653" y="475655"/>
            <a:ext cx="5029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livreurs auto-entrepreneurs pour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000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actifs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occupés</a:t>
            </a:r>
            <a:endParaRPr sz="1400">
              <a:latin typeface="Roboto"/>
              <a:cs typeface="Roboto"/>
            </a:endParaRPr>
          </a:p>
          <a:p>
            <a:pPr marL="13970">
              <a:lnSpc>
                <a:spcPct val="100000"/>
              </a:lnSpc>
              <a:spcBef>
                <a:spcPts val="71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Sirene,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1er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janvier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2022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18155" y="1583382"/>
            <a:ext cx="3725545" cy="5065395"/>
            <a:chOff x="2218155" y="1583382"/>
            <a:chExt cx="3725545" cy="5065395"/>
          </a:xfrm>
        </p:grpSpPr>
        <p:sp>
          <p:nvSpPr>
            <p:cNvPr id="15" name="object 15"/>
            <p:cNvSpPr/>
            <p:nvPr/>
          </p:nvSpPr>
          <p:spPr>
            <a:xfrm>
              <a:off x="2241931" y="1597342"/>
              <a:ext cx="3411854" cy="5016500"/>
            </a:xfrm>
            <a:custGeom>
              <a:avLst/>
              <a:gdLst/>
              <a:ahLst/>
              <a:cxnLst/>
              <a:rect l="l" t="t" r="r" b="b"/>
              <a:pathLst>
                <a:path w="3411854" h="5016500">
                  <a:moveTo>
                    <a:pt x="54775" y="4691329"/>
                  </a:moveTo>
                  <a:lnTo>
                    <a:pt x="12" y="4691329"/>
                  </a:lnTo>
                  <a:lnTo>
                    <a:pt x="12" y="4842230"/>
                  </a:lnTo>
                  <a:lnTo>
                    <a:pt x="54775" y="4842230"/>
                  </a:lnTo>
                  <a:lnTo>
                    <a:pt x="54775" y="4691329"/>
                  </a:lnTo>
                  <a:close/>
                </a:path>
                <a:path w="3411854" h="5016500">
                  <a:moveTo>
                    <a:pt x="114388" y="3475456"/>
                  </a:moveTo>
                  <a:lnTo>
                    <a:pt x="25" y="3475456"/>
                  </a:lnTo>
                  <a:lnTo>
                    <a:pt x="25" y="3626370"/>
                  </a:lnTo>
                  <a:lnTo>
                    <a:pt x="114388" y="3626370"/>
                  </a:lnTo>
                  <a:lnTo>
                    <a:pt x="114388" y="3475456"/>
                  </a:lnTo>
                  <a:close/>
                </a:path>
                <a:path w="3411854" h="5016500">
                  <a:moveTo>
                    <a:pt x="150317" y="4343743"/>
                  </a:moveTo>
                  <a:lnTo>
                    <a:pt x="12" y="4343743"/>
                  </a:lnTo>
                  <a:lnTo>
                    <a:pt x="12" y="4494644"/>
                  </a:lnTo>
                  <a:lnTo>
                    <a:pt x="150317" y="4494644"/>
                  </a:lnTo>
                  <a:lnTo>
                    <a:pt x="150317" y="4343743"/>
                  </a:lnTo>
                  <a:close/>
                </a:path>
                <a:path w="3411854" h="5016500">
                  <a:moveTo>
                    <a:pt x="151892" y="3301606"/>
                  </a:moveTo>
                  <a:lnTo>
                    <a:pt x="12" y="3301606"/>
                  </a:lnTo>
                  <a:lnTo>
                    <a:pt x="12" y="3452634"/>
                  </a:lnTo>
                  <a:lnTo>
                    <a:pt x="151892" y="3452634"/>
                  </a:lnTo>
                  <a:lnTo>
                    <a:pt x="151892" y="3301606"/>
                  </a:lnTo>
                  <a:close/>
                </a:path>
                <a:path w="3411854" h="5016500">
                  <a:moveTo>
                    <a:pt x="171437" y="3127870"/>
                  </a:moveTo>
                  <a:lnTo>
                    <a:pt x="12" y="3127870"/>
                  </a:lnTo>
                  <a:lnTo>
                    <a:pt x="12" y="3278784"/>
                  </a:lnTo>
                  <a:lnTo>
                    <a:pt x="171437" y="3278784"/>
                  </a:lnTo>
                  <a:lnTo>
                    <a:pt x="171437" y="3127870"/>
                  </a:lnTo>
                  <a:close/>
                </a:path>
                <a:path w="3411854" h="5016500">
                  <a:moveTo>
                    <a:pt x="183705" y="2954020"/>
                  </a:moveTo>
                  <a:lnTo>
                    <a:pt x="25" y="2954020"/>
                  </a:lnTo>
                  <a:lnTo>
                    <a:pt x="25" y="3104921"/>
                  </a:lnTo>
                  <a:lnTo>
                    <a:pt x="183705" y="3104921"/>
                  </a:lnTo>
                  <a:lnTo>
                    <a:pt x="183705" y="2954020"/>
                  </a:lnTo>
                  <a:close/>
                </a:path>
                <a:path w="3411854" h="5016500">
                  <a:moveTo>
                    <a:pt x="202526" y="2780169"/>
                  </a:moveTo>
                  <a:lnTo>
                    <a:pt x="25" y="2780169"/>
                  </a:lnTo>
                  <a:lnTo>
                    <a:pt x="25" y="2931198"/>
                  </a:lnTo>
                  <a:lnTo>
                    <a:pt x="202526" y="2931198"/>
                  </a:lnTo>
                  <a:lnTo>
                    <a:pt x="202526" y="2780169"/>
                  </a:lnTo>
                  <a:close/>
                </a:path>
                <a:path w="3411854" h="5016500">
                  <a:moveTo>
                    <a:pt x="204952" y="2606446"/>
                  </a:moveTo>
                  <a:lnTo>
                    <a:pt x="25" y="2606446"/>
                  </a:lnTo>
                  <a:lnTo>
                    <a:pt x="25" y="2757347"/>
                  </a:lnTo>
                  <a:lnTo>
                    <a:pt x="204952" y="2757347"/>
                  </a:lnTo>
                  <a:lnTo>
                    <a:pt x="204952" y="2606446"/>
                  </a:lnTo>
                  <a:close/>
                </a:path>
                <a:path w="3411854" h="5016500">
                  <a:moveTo>
                    <a:pt x="205803" y="2432596"/>
                  </a:moveTo>
                  <a:lnTo>
                    <a:pt x="25" y="2432596"/>
                  </a:lnTo>
                  <a:lnTo>
                    <a:pt x="25" y="2583497"/>
                  </a:lnTo>
                  <a:lnTo>
                    <a:pt x="205803" y="2583497"/>
                  </a:lnTo>
                  <a:lnTo>
                    <a:pt x="205803" y="2432596"/>
                  </a:lnTo>
                  <a:close/>
                </a:path>
                <a:path w="3411854" h="5016500">
                  <a:moveTo>
                    <a:pt x="231902" y="4865052"/>
                  </a:moveTo>
                  <a:lnTo>
                    <a:pt x="12" y="4865052"/>
                  </a:lnTo>
                  <a:lnTo>
                    <a:pt x="12" y="5016081"/>
                  </a:lnTo>
                  <a:lnTo>
                    <a:pt x="231902" y="5016081"/>
                  </a:lnTo>
                  <a:lnTo>
                    <a:pt x="231902" y="4865052"/>
                  </a:lnTo>
                  <a:close/>
                </a:path>
                <a:path w="3411854" h="5016500">
                  <a:moveTo>
                    <a:pt x="232625" y="2258733"/>
                  </a:moveTo>
                  <a:lnTo>
                    <a:pt x="12" y="2258733"/>
                  </a:lnTo>
                  <a:lnTo>
                    <a:pt x="12" y="2409761"/>
                  </a:lnTo>
                  <a:lnTo>
                    <a:pt x="232625" y="2409761"/>
                  </a:lnTo>
                  <a:lnTo>
                    <a:pt x="232625" y="2258733"/>
                  </a:lnTo>
                  <a:close/>
                </a:path>
                <a:path w="3411854" h="5016500">
                  <a:moveTo>
                    <a:pt x="249021" y="2085009"/>
                  </a:moveTo>
                  <a:lnTo>
                    <a:pt x="25" y="2085009"/>
                  </a:lnTo>
                  <a:lnTo>
                    <a:pt x="25" y="2235911"/>
                  </a:lnTo>
                  <a:lnTo>
                    <a:pt x="249021" y="2235911"/>
                  </a:lnTo>
                  <a:lnTo>
                    <a:pt x="249021" y="2085009"/>
                  </a:lnTo>
                  <a:close/>
                </a:path>
                <a:path w="3411854" h="5016500">
                  <a:moveTo>
                    <a:pt x="253022" y="1911159"/>
                  </a:moveTo>
                  <a:lnTo>
                    <a:pt x="12" y="1911159"/>
                  </a:lnTo>
                  <a:lnTo>
                    <a:pt x="12" y="2062060"/>
                  </a:lnTo>
                  <a:lnTo>
                    <a:pt x="253022" y="2062060"/>
                  </a:lnTo>
                  <a:lnTo>
                    <a:pt x="253022" y="1911159"/>
                  </a:lnTo>
                  <a:close/>
                </a:path>
                <a:path w="3411854" h="5016500">
                  <a:moveTo>
                    <a:pt x="318338" y="4517479"/>
                  </a:moveTo>
                  <a:lnTo>
                    <a:pt x="12" y="4517479"/>
                  </a:lnTo>
                  <a:lnTo>
                    <a:pt x="12" y="4668507"/>
                  </a:lnTo>
                  <a:lnTo>
                    <a:pt x="318338" y="4668507"/>
                  </a:lnTo>
                  <a:lnTo>
                    <a:pt x="318338" y="4517479"/>
                  </a:lnTo>
                  <a:close/>
                </a:path>
                <a:path w="3411854" h="5016500">
                  <a:moveTo>
                    <a:pt x="1007071" y="3822306"/>
                  </a:moveTo>
                  <a:lnTo>
                    <a:pt x="12" y="3822306"/>
                  </a:lnTo>
                  <a:lnTo>
                    <a:pt x="12" y="3974058"/>
                  </a:lnTo>
                  <a:lnTo>
                    <a:pt x="1007071" y="3974058"/>
                  </a:lnTo>
                  <a:lnTo>
                    <a:pt x="1007071" y="3822306"/>
                  </a:lnTo>
                  <a:close/>
                </a:path>
                <a:path w="3411854" h="5016500">
                  <a:moveTo>
                    <a:pt x="1091933" y="3996042"/>
                  </a:moveTo>
                  <a:lnTo>
                    <a:pt x="12" y="3996042"/>
                  </a:lnTo>
                  <a:lnTo>
                    <a:pt x="12" y="4147794"/>
                  </a:lnTo>
                  <a:lnTo>
                    <a:pt x="1091933" y="4147794"/>
                  </a:lnTo>
                  <a:lnTo>
                    <a:pt x="1091933" y="3996042"/>
                  </a:lnTo>
                  <a:close/>
                </a:path>
                <a:path w="3411854" h="5016500">
                  <a:moveTo>
                    <a:pt x="1632915" y="1563573"/>
                  </a:moveTo>
                  <a:lnTo>
                    <a:pt x="12" y="1563573"/>
                  </a:lnTo>
                  <a:lnTo>
                    <a:pt x="12" y="1714474"/>
                  </a:lnTo>
                  <a:lnTo>
                    <a:pt x="1632915" y="1714474"/>
                  </a:lnTo>
                  <a:lnTo>
                    <a:pt x="1632915" y="1563573"/>
                  </a:lnTo>
                  <a:close/>
                </a:path>
                <a:path w="3411854" h="5016500">
                  <a:moveTo>
                    <a:pt x="1637893" y="1389722"/>
                  </a:moveTo>
                  <a:lnTo>
                    <a:pt x="12" y="1389722"/>
                  </a:lnTo>
                  <a:lnTo>
                    <a:pt x="12" y="1540624"/>
                  </a:lnTo>
                  <a:lnTo>
                    <a:pt x="1637893" y="1540624"/>
                  </a:lnTo>
                  <a:lnTo>
                    <a:pt x="1637893" y="1389722"/>
                  </a:lnTo>
                  <a:close/>
                </a:path>
                <a:path w="3411854" h="5016500">
                  <a:moveTo>
                    <a:pt x="1646021" y="1215872"/>
                  </a:moveTo>
                  <a:lnTo>
                    <a:pt x="0" y="1215872"/>
                  </a:lnTo>
                  <a:lnTo>
                    <a:pt x="0" y="1367637"/>
                  </a:lnTo>
                  <a:lnTo>
                    <a:pt x="1646021" y="1367637"/>
                  </a:lnTo>
                  <a:lnTo>
                    <a:pt x="1646021" y="1215872"/>
                  </a:lnTo>
                  <a:close/>
                </a:path>
                <a:path w="3411854" h="5016500">
                  <a:moveTo>
                    <a:pt x="1758569" y="1042136"/>
                  </a:moveTo>
                  <a:lnTo>
                    <a:pt x="25" y="1042136"/>
                  </a:lnTo>
                  <a:lnTo>
                    <a:pt x="25" y="1193888"/>
                  </a:lnTo>
                  <a:lnTo>
                    <a:pt x="1758569" y="1193888"/>
                  </a:lnTo>
                  <a:lnTo>
                    <a:pt x="1758569" y="1042136"/>
                  </a:lnTo>
                  <a:close/>
                </a:path>
                <a:path w="3411854" h="5016500">
                  <a:moveTo>
                    <a:pt x="1770100" y="869137"/>
                  </a:moveTo>
                  <a:lnTo>
                    <a:pt x="25" y="869137"/>
                  </a:lnTo>
                  <a:lnTo>
                    <a:pt x="25" y="1020038"/>
                  </a:lnTo>
                  <a:lnTo>
                    <a:pt x="1770100" y="1020038"/>
                  </a:lnTo>
                  <a:lnTo>
                    <a:pt x="1770100" y="869137"/>
                  </a:lnTo>
                  <a:close/>
                </a:path>
                <a:path w="3411854" h="5016500">
                  <a:moveTo>
                    <a:pt x="1791220" y="695286"/>
                  </a:moveTo>
                  <a:lnTo>
                    <a:pt x="12" y="695286"/>
                  </a:lnTo>
                  <a:lnTo>
                    <a:pt x="12" y="846188"/>
                  </a:lnTo>
                  <a:lnTo>
                    <a:pt x="1791220" y="846188"/>
                  </a:lnTo>
                  <a:lnTo>
                    <a:pt x="1791220" y="695286"/>
                  </a:lnTo>
                  <a:close/>
                </a:path>
                <a:path w="3411854" h="5016500">
                  <a:moveTo>
                    <a:pt x="1854111" y="521436"/>
                  </a:moveTo>
                  <a:lnTo>
                    <a:pt x="12" y="521436"/>
                  </a:lnTo>
                  <a:lnTo>
                    <a:pt x="12" y="672465"/>
                  </a:lnTo>
                  <a:lnTo>
                    <a:pt x="1854111" y="672465"/>
                  </a:lnTo>
                  <a:lnTo>
                    <a:pt x="1854111" y="521436"/>
                  </a:lnTo>
                  <a:close/>
                </a:path>
                <a:path w="3411854" h="5016500">
                  <a:moveTo>
                    <a:pt x="1895754" y="347713"/>
                  </a:moveTo>
                  <a:lnTo>
                    <a:pt x="25" y="347713"/>
                  </a:lnTo>
                  <a:lnTo>
                    <a:pt x="25" y="498614"/>
                  </a:lnTo>
                  <a:lnTo>
                    <a:pt x="1895754" y="498614"/>
                  </a:lnTo>
                  <a:lnTo>
                    <a:pt x="1895754" y="347713"/>
                  </a:lnTo>
                  <a:close/>
                </a:path>
                <a:path w="3411854" h="5016500">
                  <a:moveTo>
                    <a:pt x="1925129" y="173850"/>
                  </a:moveTo>
                  <a:lnTo>
                    <a:pt x="12" y="173850"/>
                  </a:lnTo>
                  <a:lnTo>
                    <a:pt x="12" y="324751"/>
                  </a:lnTo>
                  <a:lnTo>
                    <a:pt x="1925129" y="324751"/>
                  </a:lnTo>
                  <a:lnTo>
                    <a:pt x="1925129" y="173850"/>
                  </a:lnTo>
                  <a:close/>
                </a:path>
                <a:path w="3411854" h="5016500">
                  <a:moveTo>
                    <a:pt x="3411855" y="0"/>
                  </a:moveTo>
                  <a:lnTo>
                    <a:pt x="12" y="0"/>
                  </a:lnTo>
                  <a:lnTo>
                    <a:pt x="12" y="151028"/>
                  </a:lnTo>
                  <a:lnTo>
                    <a:pt x="3411855" y="151028"/>
                  </a:lnTo>
                  <a:lnTo>
                    <a:pt x="3411855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41951" y="6624960"/>
              <a:ext cx="3698875" cy="24130"/>
            </a:xfrm>
            <a:custGeom>
              <a:avLst/>
              <a:gdLst/>
              <a:ahLst/>
              <a:cxnLst/>
              <a:rect l="l" t="t" r="r" b="b"/>
              <a:pathLst>
                <a:path w="3698875" h="24129">
                  <a:moveTo>
                    <a:pt x="0" y="0"/>
                  </a:moveTo>
                  <a:lnTo>
                    <a:pt x="3698595" y="0"/>
                  </a:lnTo>
                </a:path>
                <a:path w="3698875" h="24129">
                  <a:moveTo>
                    <a:pt x="0" y="0"/>
                  </a:moveTo>
                  <a:lnTo>
                    <a:pt x="0" y="23672"/>
                  </a:lnTo>
                </a:path>
                <a:path w="3698875" h="24129">
                  <a:moveTo>
                    <a:pt x="616127" y="0"/>
                  </a:moveTo>
                  <a:lnTo>
                    <a:pt x="616127" y="23672"/>
                  </a:lnTo>
                </a:path>
                <a:path w="3698875" h="24129">
                  <a:moveTo>
                    <a:pt x="1233106" y="0"/>
                  </a:moveTo>
                  <a:lnTo>
                    <a:pt x="1233106" y="23672"/>
                  </a:lnTo>
                </a:path>
                <a:path w="3698875" h="24129">
                  <a:moveTo>
                    <a:pt x="1849234" y="0"/>
                  </a:moveTo>
                  <a:lnTo>
                    <a:pt x="1849234" y="23672"/>
                  </a:lnTo>
                </a:path>
                <a:path w="3698875" h="24129">
                  <a:moveTo>
                    <a:pt x="2466098" y="0"/>
                  </a:moveTo>
                  <a:lnTo>
                    <a:pt x="2466098" y="23672"/>
                  </a:lnTo>
                </a:path>
                <a:path w="3698875" h="24129">
                  <a:moveTo>
                    <a:pt x="3082226" y="0"/>
                  </a:moveTo>
                  <a:lnTo>
                    <a:pt x="3082226" y="23672"/>
                  </a:lnTo>
                </a:path>
                <a:path w="3698875" h="24129">
                  <a:moveTo>
                    <a:pt x="3698595" y="0"/>
                  </a:moveTo>
                  <a:lnTo>
                    <a:pt x="3698595" y="23672"/>
                  </a:lnTo>
                </a:path>
              </a:pathLst>
            </a:custGeom>
            <a:ln w="510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1951" y="1585935"/>
              <a:ext cx="0" cy="5039360"/>
            </a:xfrm>
            <a:custGeom>
              <a:avLst/>
              <a:gdLst/>
              <a:ahLst/>
              <a:cxnLst/>
              <a:rect l="l" t="t" r="r" b="b"/>
              <a:pathLst>
                <a:path h="5039359">
                  <a:moveTo>
                    <a:pt x="0" y="0"/>
                  </a:moveTo>
                  <a:lnTo>
                    <a:pt x="0" y="5039029"/>
                  </a:lnTo>
                </a:path>
              </a:pathLst>
            </a:custGeom>
            <a:ln w="510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8155" y="1585935"/>
              <a:ext cx="24130" cy="5039360"/>
            </a:xfrm>
            <a:custGeom>
              <a:avLst/>
              <a:gdLst/>
              <a:ahLst/>
              <a:cxnLst/>
              <a:rect l="l" t="t" r="r" b="b"/>
              <a:pathLst>
                <a:path w="24130" h="5039359">
                  <a:moveTo>
                    <a:pt x="0" y="0"/>
                  </a:moveTo>
                  <a:lnTo>
                    <a:pt x="23799" y="0"/>
                  </a:lnTo>
                </a:path>
                <a:path w="24130" h="5039359">
                  <a:moveTo>
                    <a:pt x="0" y="173850"/>
                  </a:moveTo>
                  <a:lnTo>
                    <a:pt x="23799" y="173850"/>
                  </a:lnTo>
                </a:path>
                <a:path w="24130" h="5039359">
                  <a:moveTo>
                    <a:pt x="0" y="347700"/>
                  </a:moveTo>
                  <a:lnTo>
                    <a:pt x="23799" y="347700"/>
                  </a:lnTo>
                </a:path>
                <a:path w="24130" h="5039359">
                  <a:moveTo>
                    <a:pt x="0" y="521436"/>
                  </a:moveTo>
                  <a:lnTo>
                    <a:pt x="23799" y="521436"/>
                  </a:lnTo>
                </a:path>
                <a:path w="24130" h="5039359">
                  <a:moveTo>
                    <a:pt x="0" y="695286"/>
                  </a:moveTo>
                  <a:lnTo>
                    <a:pt x="23799" y="695286"/>
                  </a:lnTo>
                </a:path>
                <a:path w="24130" h="5039359">
                  <a:moveTo>
                    <a:pt x="0" y="869137"/>
                  </a:moveTo>
                  <a:lnTo>
                    <a:pt x="23799" y="869137"/>
                  </a:lnTo>
                </a:path>
                <a:path w="24130" h="5039359">
                  <a:moveTo>
                    <a:pt x="0" y="1042860"/>
                  </a:moveTo>
                  <a:lnTo>
                    <a:pt x="23799" y="1042860"/>
                  </a:lnTo>
                </a:path>
                <a:path w="24130" h="5039359">
                  <a:moveTo>
                    <a:pt x="0" y="1215872"/>
                  </a:moveTo>
                  <a:lnTo>
                    <a:pt x="23799" y="1215872"/>
                  </a:lnTo>
                </a:path>
                <a:path w="24130" h="5039359">
                  <a:moveTo>
                    <a:pt x="0" y="1389722"/>
                  </a:moveTo>
                  <a:lnTo>
                    <a:pt x="23799" y="1389722"/>
                  </a:lnTo>
                </a:path>
                <a:path w="24130" h="5039359">
                  <a:moveTo>
                    <a:pt x="0" y="1563446"/>
                  </a:moveTo>
                  <a:lnTo>
                    <a:pt x="23799" y="1563446"/>
                  </a:lnTo>
                </a:path>
                <a:path w="24130" h="5039359">
                  <a:moveTo>
                    <a:pt x="0" y="1737296"/>
                  </a:moveTo>
                  <a:lnTo>
                    <a:pt x="23799" y="1737296"/>
                  </a:lnTo>
                </a:path>
                <a:path w="24130" h="5039359">
                  <a:moveTo>
                    <a:pt x="0" y="1911146"/>
                  </a:moveTo>
                  <a:lnTo>
                    <a:pt x="23799" y="1911146"/>
                  </a:lnTo>
                </a:path>
                <a:path w="24130" h="5039359">
                  <a:moveTo>
                    <a:pt x="0" y="2084882"/>
                  </a:moveTo>
                  <a:lnTo>
                    <a:pt x="23799" y="2084882"/>
                  </a:lnTo>
                </a:path>
                <a:path w="24130" h="5039359">
                  <a:moveTo>
                    <a:pt x="0" y="2258733"/>
                  </a:moveTo>
                  <a:lnTo>
                    <a:pt x="23799" y="2258733"/>
                  </a:lnTo>
                </a:path>
                <a:path w="24130" h="5039359">
                  <a:moveTo>
                    <a:pt x="0" y="2432583"/>
                  </a:moveTo>
                  <a:lnTo>
                    <a:pt x="23799" y="2432583"/>
                  </a:lnTo>
                </a:path>
                <a:path w="24130" h="5039359">
                  <a:moveTo>
                    <a:pt x="0" y="2606319"/>
                  </a:moveTo>
                  <a:lnTo>
                    <a:pt x="23799" y="2606319"/>
                  </a:lnTo>
                </a:path>
                <a:path w="24130" h="5039359">
                  <a:moveTo>
                    <a:pt x="0" y="2780169"/>
                  </a:moveTo>
                  <a:lnTo>
                    <a:pt x="23799" y="2780169"/>
                  </a:lnTo>
                </a:path>
                <a:path w="24130" h="5039359">
                  <a:moveTo>
                    <a:pt x="0" y="2954020"/>
                  </a:moveTo>
                  <a:lnTo>
                    <a:pt x="23799" y="2954020"/>
                  </a:lnTo>
                </a:path>
                <a:path w="24130" h="5039359">
                  <a:moveTo>
                    <a:pt x="0" y="3127756"/>
                  </a:moveTo>
                  <a:lnTo>
                    <a:pt x="23799" y="3127756"/>
                  </a:lnTo>
                </a:path>
                <a:path w="24130" h="5039359">
                  <a:moveTo>
                    <a:pt x="0" y="3301606"/>
                  </a:moveTo>
                  <a:lnTo>
                    <a:pt x="23799" y="3301606"/>
                  </a:lnTo>
                </a:path>
                <a:path w="24130" h="5039359">
                  <a:moveTo>
                    <a:pt x="0" y="3475456"/>
                  </a:moveTo>
                  <a:lnTo>
                    <a:pt x="23799" y="3475456"/>
                  </a:lnTo>
                </a:path>
                <a:path w="24130" h="5039359">
                  <a:moveTo>
                    <a:pt x="0" y="3649179"/>
                  </a:moveTo>
                  <a:lnTo>
                    <a:pt x="23799" y="3649179"/>
                  </a:lnTo>
                </a:path>
                <a:path w="24130" h="5039359">
                  <a:moveTo>
                    <a:pt x="0" y="3823030"/>
                  </a:moveTo>
                  <a:lnTo>
                    <a:pt x="23799" y="3823030"/>
                  </a:lnTo>
                </a:path>
                <a:path w="24130" h="5039359">
                  <a:moveTo>
                    <a:pt x="0" y="3996042"/>
                  </a:moveTo>
                  <a:lnTo>
                    <a:pt x="23799" y="3996042"/>
                  </a:lnTo>
                </a:path>
                <a:path w="24130" h="5039359">
                  <a:moveTo>
                    <a:pt x="0" y="4169892"/>
                  </a:moveTo>
                  <a:lnTo>
                    <a:pt x="23799" y="4169892"/>
                  </a:lnTo>
                </a:path>
                <a:path w="24130" h="5039359">
                  <a:moveTo>
                    <a:pt x="0" y="4343615"/>
                  </a:moveTo>
                  <a:lnTo>
                    <a:pt x="23799" y="4343615"/>
                  </a:lnTo>
                </a:path>
                <a:path w="24130" h="5039359">
                  <a:moveTo>
                    <a:pt x="0" y="4517466"/>
                  </a:moveTo>
                  <a:lnTo>
                    <a:pt x="23799" y="4517466"/>
                  </a:lnTo>
                </a:path>
                <a:path w="24130" h="5039359">
                  <a:moveTo>
                    <a:pt x="0" y="4691316"/>
                  </a:moveTo>
                  <a:lnTo>
                    <a:pt x="23799" y="4691316"/>
                  </a:lnTo>
                </a:path>
                <a:path w="24130" h="5039359">
                  <a:moveTo>
                    <a:pt x="0" y="4865052"/>
                  </a:moveTo>
                  <a:lnTo>
                    <a:pt x="23799" y="4865052"/>
                  </a:lnTo>
                </a:path>
                <a:path w="24130" h="5039359">
                  <a:moveTo>
                    <a:pt x="0" y="5039029"/>
                  </a:moveTo>
                  <a:lnTo>
                    <a:pt x="23799" y="5039029"/>
                  </a:lnTo>
                </a:path>
              </a:pathLst>
            </a:custGeom>
            <a:ln w="510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82486" y="1611574"/>
            <a:ext cx="24511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111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5848" y="1785300"/>
            <a:ext cx="20193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62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66455" y="1959177"/>
            <a:ext cx="20193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61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25035" y="2132904"/>
            <a:ext cx="20256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60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1854" y="2307150"/>
            <a:ext cx="20193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58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35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0851" y="2480467"/>
            <a:ext cx="20256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57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29804" y="2654731"/>
            <a:ext cx="20193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57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35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6776" y="2828050"/>
            <a:ext cx="20256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53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8281" y="3001776"/>
            <a:ext cx="20256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53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03696" y="3175653"/>
            <a:ext cx="20256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53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23413" y="3523625"/>
            <a:ext cx="15875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35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19043" y="3696943"/>
            <a:ext cx="15875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02774" y="3871207"/>
            <a:ext cx="15875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8 </a:t>
            </a:r>
            <a:r>
              <a:rPr sz="550" b="1" spc="35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76552" y="4044525"/>
            <a:ext cx="15875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75349" y="4218252"/>
            <a:ext cx="15875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72417" y="4392129"/>
            <a:ext cx="1593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53699" y="4565856"/>
            <a:ext cx="15875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42072" y="4740100"/>
            <a:ext cx="15875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6 </a:t>
            </a:r>
            <a:r>
              <a:rPr sz="550" b="1" spc="35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22283" y="4913419"/>
            <a:ext cx="1593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85012" y="5087682"/>
            <a:ext cx="15875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4 </a:t>
            </a:r>
            <a:r>
              <a:rPr sz="550" b="1" spc="35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78067" y="5435289"/>
            <a:ext cx="201295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33 </a:t>
            </a:r>
            <a:r>
              <a:rPr sz="550" b="1" spc="35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62806" y="5608582"/>
            <a:ext cx="20256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35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20803" y="5956262"/>
            <a:ext cx="15875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88966" y="6129838"/>
            <a:ext cx="20193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24675" y="6304158"/>
            <a:ext cx="15875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50" b="1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35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01804" y="6477476"/>
            <a:ext cx="1593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63297" y="6656690"/>
            <a:ext cx="15748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58523" y="6656690"/>
            <a:ext cx="20066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20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75024" y="6656690"/>
            <a:ext cx="20066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40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91674" y="6656690"/>
            <a:ext cx="20066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60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08175" y="6656690"/>
            <a:ext cx="20066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80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03402" y="6656690"/>
            <a:ext cx="243204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100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20278" y="6656690"/>
            <a:ext cx="241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120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‰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7160" y="1562911"/>
            <a:ext cx="1783714" cy="1769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15875" algn="ctr">
              <a:lnSpc>
                <a:spcPts val="710"/>
              </a:lnSpc>
              <a:spcBef>
                <a:spcPts val="120"/>
              </a:spcBef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 Poitiers,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Saint-Benoît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Clos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Gauthier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Sables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: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(93)</a:t>
            </a:r>
            <a:endParaRPr sz="600">
              <a:latin typeface="Roboto"/>
              <a:cs typeface="Roboto"/>
            </a:endParaRPr>
          </a:p>
          <a:p>
            <a:pPr marL="911225" algn="ctr">
              <a:lnSpc>
                <a:spcPts val="630"/>
              </a:lnSpc>
            </a:pP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Clou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Bouchet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marL="908685" algn="ctr">
              <a:lnSpc>
                <a:spcPts val="635"/>
              </a:lnSpc>
              <a:spcBef>
                <a:spcPts val="5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(38)</a:t>
            </a:r>
            <a:endParaRPr sz="550">
              <a:latin typeface="Roboto"/>
              <a:cs typeface="Roboto"/>
            </a:endParaRPr>
          </a:p>
          <a:p>
            <a:pPr marL="533400" marR="5715" algn="ctr">
              <a:lnSpc>
                <a:spcPts val="710"/>
              </a:lnSpc>
              <a:spcBef>
                <a:spcPts val="5"/>
              </a:spcBef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 Limoges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Val De L'Aurence Sud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(50)</a:t>
            </a:r>
            <a:endParaRPr sz="600">
              <a:latin typeface="Roboto"/>
              <a:cs typeface="Roboto"/>
            </a:endParaRPr>
          </a:p>
          <a:p>
            <a:pPr marL="570230" algn="ctr">
              <a:lnSpc>
                <a:spcPts val="635"/>
              </a:lnSpc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 Buxerolles,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Provence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600">
              <a:latin typeface="Roboto"/>
              <a:cs typeface="Roboto"/>
            </a:endParaRPr>
          </a:p>
          <a:p>
            <a:pPr marL="566420" algn="ctr">
              <a:lnSpc>
                <a:spcPts val="635"/>
              </a:lnSpc>
              <a:spcBef>
                <a:spcPts val="4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(138)</a:t>
            </a:r>
            <a:endParaRPr sz="550">
              <a:latin typeface="Roboto"/>
              <a:cs typeface="Roboto"/>
            </a:endParaRPr>
          </a:p>
          <a:p>
            <a:pPr marL="718820" marR="12700" algn="ctr">
              <a:lnSpc>
                <a:spcPts val="710"/>
              </a:lnSpc>
              <a:spcBef>
                <a:spcPts val="10"/>
              </a:spcBef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 Agen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Rodrigues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Barleté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(29)</a:t>
            </a:r>
            <a:endParaRPr sz="600">
              <a:latin typeface="Roboto"/>
              <a:cs typeface="Roboto"/>
            </a:endParaRPr>
          </a:p>
          <a:p>
            <a:pPr marL="1034415" algn="ctr">
              <a:lnSpc>
                <a:spcPts val="630"/>
              </a:lnSpc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Saragosse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600">
              <a:latin typeface="Roboto"/>
              <a:cs typeface="Roboto"/>
            </a:endParaRPr>
          </a:p>
          <a:p>
            <a:pPr marL="1035050" algn="ctr">
              <a:lnSpc>
                <a:spcPts val="71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(55)</a:t>
            </a:r>
            <a:endParaRPr sz="600">
              <a:latin typeface="Roboto"/>
              <a:cs typeface="Roboto"/>
            </a:endParaRPr>
          </a:p>
          <a:p>
            <a:pPr marL="984250" algn="ctr">
              <a:lnSpc>
                <a:spcPts val="655"/>
              </a:lnSpc>
            </a:pP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marL="983615" algn="ctr">
              <a:lnSpc>
                <a:spcPts val="635"/>
              </a:lnSpc>
              <a:spcBef>
                <a:spcPts val="4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(56)</a:t>
            </a:r>
            <a:endParaRPr sz="550">
              <a:latin typeface="Roboto"/>
              <a:cs typeface="Roboto"/>
            </a:endParaRPr>
          </a:p>
          <a:p>
            <a:pPr marL="883285" marR="12065" algn="ctr">
              <a:lnSpc>
                <a:spcPts val="710"/>
              </a:lnSpc>
              <a:spcBef>
                <a:spcPts val="5"/>
              </a:spcBef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Ousse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Bois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(20)</a:t>
            </a:r>
            <a:endParaRPr sz="600">
              <a:latin typeface="Roboto"/>
              <a:cs typeface="Roboto"/>
            </a:endParaRPr>
          </a:p>
          <a:p>
            <a:pPr marL="479425" algn="ctr">
              <a:lnSpc>
                <a:spcPts val="630"/>
              </a:lnSpc>
            </a:pP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marL="483870" algn="ctr">
              <a:lnSpc>
                <a:spcPts val="635"/>
              </a:lnSpc>
              <a:spcBef>
                <a:spcPts val="50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(39)</a:t>
            </a:r>
            <a:endParaRPr sz="550">
              <a:latin typeface="Roboto"/>
              <a:cs typeface="Roboto"/>
            </a:endParaRPr>
          </a:p>
          <a:p>
            <a:pPr marL="762635" marR="13335" algn="ctr">
              <a:lnSpc>
                <a:spcPts val="710"/>
              </a:lnSpc>
              <a:spcBef>
                <a:spcPts val="5"/>
              </a:spcBef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(12)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1647" y="3474599"/>
            <a:ext cx="1788160" cy="1769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82320" marR="9525" algn="ctr">
              <a:lnSpc>
                <a:spcPts val="710"/>
              </a:lnSpc>
              <a:spcBef>
                <a:spcPts val="120"/>
              </a:spcBef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 Brive-la-Gaillarde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Rivet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(3)</a:t>
            </a:r>
            <a:endParaRPr sz="600">
              <a:latin typeface="Roboto"/>
              <a:cs typeface="Roboto"/>
            </a:endParaRPr>
          </a:p>
          <a:p>
            <a:pPr marL="807720" algn="ctr">
              <a:lnSpc>
                <a:spcPts val="630"/>
              </a:lnSpc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Rive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Gauche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600">
              <a:latin typeface="Roboto"/>
              <a:cs typeface="Roboto"/>
            </a:endParaRPr>
          </a:p>
          <a:p>
            <a:pPr marL="811530" algn="ctr">
              <a:lnSpc>
                <a:spcPts val="71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(3)</a:t>
            </a:r>
            <a:endParaRPr sz="600">
              <a:latin typeface="Roboto"/>
              <a:cs typeface="Roboto"/>
            </a:endParaRPr>
          </a:p>
          <a:p>
            <a:pPr marL="313690" algn="ctr">
              <a:lnSpc>
                <a:spcPts val="655"/>
              </a:lnSpc>
            </a:pP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Avant-Garde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marL="320675" algn="ctr">
              <a:lnSpc>
                <a:spcPts val="69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(6)</a:t>
            </a:r>
            <a:endParaRPr sz="600">
              <a:latin typeface="Roboto"/>
              <a:cs typeface="Roboto"/>
            </a:endParaRPr>
          </a:p>
          <a:p>
            <a:pPr marL="668020" marR="12065" algn="ctr">
              <a:lnSpc>
                <a:spcPts val="710"/>
              </a:lnSpc>
              <a:spcBef>
                <a:spcPts val="5"/>
              </a:spcBef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 Coutras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Quartier Du centre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(3)</a:t>
            </a:r>
            <a:endParaRPr sz="600">
              <a:latin typeface="Roboto"/>
              <a:cs typeface="Roboto"/>
            </a:endParaRPr>
          </a:p>
          <a:p>
            <a:pPr marL="1193800" algn="ctr">
              <a:lnSpc>
                <a:spcPts val="630"/>
              </a:lnSpc>
            </a:pP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Cuyès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marL="1194435" algn="ctr">
              <a:lnSpc>
                <a:spcPts val="635"/>
              </a:lnSpc>
              <a:spcBef>
                <a:spcPts val="4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(2)</a:t>
            </a:r>
            <a:endParaRPr sz="550">
              <a:latin typeface="Roboto"/>
              <a:cs typeface="Roboto"/>
            </a:endParaRPr>
          </a:p>
          <a:p>
            <a:pPr marL="775335" marR="12065" algn="ctr">
              <a:lnSpc>
                <a:spcPts val="710"/>
              </a:lnSpc>
              <a:spcBef>
                <a:spcPts val="10"/>
              </a:spcBef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 Tonneins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Coeur De ville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(2)</a:t>
            </a:r>
            <a:endParaRPr sz="600">
              <a:latin typeface="Roboto"/>
              <a:cs typeface="Roboto"/>
            </a:endParaRPr>
          </a:p>
          <a:p>
            <a:pPr marL="964565" algn="ctr">
              <a:lnSpc>
                <a:spcPts val="635"/>
              </a:lnSpc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Guéret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L'Albatros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600">
              <a:latin typeface="Roboto"/>
              <a:cs typeface="Roboto"/>
            </a:endParaRPr>
          </a:p>
          <a:p>
            <a:pPr marL="966469" algn="ctr">
              <a:lnSpc>
                <a:spcPts val="635"/>
              </a:lnSpc>
              <a:spcBef>
                <a:spcPts val="4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(3)</a:t>
            </a:r>
            <a:endParaRPr sz="550">
              <a:latin typeface="Roboto"/>
              <a:cs typeface="Roboto"/>
            </a:endParaRPr>
          </a:p>
          <a:p>
            <a:pPr marL="589915" marR="5080" algn="ctr">
              <a:lnSpc>
                <a:spcPts val="710"/>
              </a:lnSpc>
              <a:spcBef>
                <a:spcPts val="5"/>
              </a:spcBef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Bassens -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Quartier De L'Avenir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(2)</a:t>
            </a:r>
            <a:endParaRPr sz="600">
              <a:latin typeface="Roboto"/>
              <a:cs typeface="Roboto"/>
            </a:endParaRPr>
          </a:p>
          <a:p>
            <a:pPr marL="801370" algn="ctr">
              <a:lnSpc>
                <a:spcPts val="630"/>
              </a:lnSpc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Capucins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600">
              <a:latin typeface="Roboto"/>
              <a:cs typeface="Roboto"/>
            </a:endParaRPr>
          </a:p>
          <a:p>
            <a:pPr marL="800100" algn="ctr">
              <a:lnSpc>
                <a:spcPts val="71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(1)</a:t>
            </a:r>
            <a:endParaRPr sz="600">
              <a:latin typeface="Roboto"/>
              <a:cs typeface="Roboto"/>
            </a:endParaRPr>
          </a:p>
          <a:p>
            <a:pPr marR="2540" algn="ctr">
              <a:lnSpc>
                <a:spcPts val="655"/>
              </a:lnSpc>
            </a:pP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Sainte-Foy-la-Grande,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Pineuilh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Bourg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720"/>
              </a:lnSpc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(2)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90474" y="5386580"/>
            <a:ext cx="1093470" cy="379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5410" marR="5080" algn="ctr">
              <a:lnSpc>
                <a:spcPct val="107000"/>
              </a:lnSpc>
              <a:spcBef>
                <a:spcPts val="90"/>
              </a:spcBef>
            </a:pP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55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885)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65"/>
              </a:lnSpc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de la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France métropolitaine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600">
              <a:latin typeface="Roboto"/>
              <a:cs typeface="Roboto"/>
            </a:endParaRPr>
          </a:p>
          <a:p>
            <a:pPr marL="2540" algn="ctr">
              <a:lnSpc>
                <a:spcPts val="715"/>
              </a:lnSpc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48 25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69881" y="5907549"/>
            <a:ext cx="1316355" cy="727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23594" marR="6350" indent="-201295">
              <a:lnSpc>
                <a:spcPts val="710"/>
              </a:lnSpc>
              <a:spcBef>
                <a:spcPts val="120"/>
              </a:spcBef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Nouvelle-Aqu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in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e : 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(11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407)</a:t>
            </a:r>
            <a:endParaRPr sz="600">
              <a:latin typeface="Roboto"/>
              <a:cs typeface="Roboto"/>
            </a:endParaRPr>
          </a:p>
          <a:p>
            <a:pPr marL="238125" algn="ctr">
              <a:lnSpc>
                <a:spcPts val="630"/>
              </a:lnSpc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comportant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un 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600">
              <a:latin typeface="Roboto"/>
              <a:cs typeface="Roboto"/>
            </a:endParaRPr>
          </a:p>
          <a:p>
            <a:pPr marL="238760" algn="ctr">
              <a:lnSpc>
                <a:spcPts val="710"/>
              </a:lnSpc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176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8)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ts val="655"/>
              </a:lnSpc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90"/>
              </a:lnSpc>
            </a:pP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75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600">
              <a:latin typeface="Roboto"/>
              <a:cs typeface="Roboto"/>
            </a:endParaRPr>
          </a:p>
          <a:p>
            <a:pPr marL="530225" marR="5080" algn="ctr">
              <a:lnSpc>
                <a:spcPts val="710"/>
              </a:lnSpc>
              <a:spcBef>
                <a:spcPts val="5"/>
              </a:spcBef>
            </a:pP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Fr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anc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e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Mé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opoli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ain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: 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(195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904)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9973" y="1089218"/>
            <a:ext cx="633730" cy="237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algn="ctr">
              <a:lnSpc>
                <a:spcPts val="835"/>
              </a:lnSpc>
              <a:spcBef>
                <a:spcPts val="90"/>
              </a:spcBef>
            </a:pPr>
            <a:r>
              <a:rPr sz="700" b="1" spc="-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700">
              <a:latin typeface="Roboto"/>
              <a:cs typeface="Roboto"/>
            </a:endParaRPr>
          </a:p>
          <a:p>
            <a:pPr algn="ctr">
              <a:lnSpc>
                <a:spcPts val="835"/>
              </a:lnSpc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7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livreurs)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42280" y="3312332"/>
            <a:ext cx="14541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i="1" dirty="0">
                <a:solidFill>
                  <a:srgbClr val="231F20"/>
                </a:solidFill>
                <a:latin typeface="Roboto"/>
                <a:cs typeface="Roboto"/>
              </a:rPr>
              <a:t>..</a:t>
            </a:r>
            <a:r>
              <a:rPr sz="1150" i="1" spc="5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endParaRPr sz="115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26132" y="1385505"/>
            <a:ext cx="3646170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600" spc="229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métier</a:t>
            </a:r>
            <a:r>
              <a:rPr sz="1600" spc="229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livreur</a:t>
            </a:r>
            <a:r>
              <a:rPr sz="1600" spc="229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600" spc="229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auto</a:t>
            </a:r>
            <a:r>
              <a:rPr sz="16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entreprise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très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présent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en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QP.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39523" y="2852077"/>
            <a:ext cx="4310380" cy="3321685"/>
          </a:xfrm>
          <a:prstGeom prst="rect">
            <a:avLst/>
          </a:prstGeom>
          <a:ln w="19050">
            <a:solidFill>
              <a:srgbClr val="D64427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81280" marR="81280" algn="just">
              <a:lnSpc>
                <a:spcPts val="1200"/>
              </a:lnSpc>
              <a:spcBef>
                <a:spcPts val="580"/>
              </a:spcBef>
            </a:pP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données mobilisées proviennent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base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données 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Sirene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(Système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national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d’identification</a:t>
            </a:r>
            <a:r>
              <a:rPr sz="12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et du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répertoire</a:t>
            </a:r>
            <a:r>
              <a:rPr sz="1200" spc="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entreprises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et de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leurs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établissements)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établissements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actifs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au </a:t>
            </a:r>
            <a:r>
              <a:rPr sz="1200" spc="-2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1050" spc="-37" baseline="31746" dirty="0">
                <a:solidFill>
                  <a:srgbClr val="231F20"/>
                </a:solidFill>
                <a:latin typeface="Roboto"/>
                <a:cs typeface="Roboto"/>
              </a:rPr>
              <a:t>er</a:t>
            </a:r>
            <a:r>
              <a:rPr sz="1050" spc="-30" baseline="31746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janvier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2022.</a:t>
            </a:r>
            <a:endParaRPr sz="1200">
              <a:latin typeface="Roboto"/>
              <a:cs typeface="Roboto"/>
            </a:endParaRPr>
          </a:p>
          <a:p>
            <a:pPr marL="81280" marR="82550" algn="just">
              <a:lnSpc>
                <a:spcPts val="1200"/>
              </a:lnSpc>
              <a:spcBef>
                <a:spcPts val="1200"/>
              </a:spcBef>
            </a:pP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livreurs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plateformes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ont</a:t>
            </a:r>
            <a:r>
              <a:rPr sz="1200" spc="-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statut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d’auto-entrepreneurs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200" spc="-2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secteur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«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53.20Z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Autres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activités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poste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et de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courrier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».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Ils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son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don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200" spc="-7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ésent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dan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bas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Si</a:t>
            </a:r>
            <a:r>
              <a:rPr sz="1200" spc="-7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ene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localisé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200" spc="-90" dirty="0">
                <a:solidFill>
                  <a:srgbClr val="231F20"/>
                </a:solidFill>
                <a:latin typeface="Roboto"/>
                <a:cs typeface="Roboto"/>
              </a:rPr>
              <a:t>’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ad</a:t>
            </a:r>
            <a:r>
              <a:rPr sz="1200" spc="-7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ess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leur  domicile.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Ainsi,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il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est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possible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compter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chaque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iris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ou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200" spc="-2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nombre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livreurs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indépendants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domiciliés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ce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territoire.</a:t>
            </a:r>
            <a:endParaRPr sz="1200">
              <a:latin typeface="Roboto"/>
              <a:cs typeface="Roboto"/>
            </a:endParaRPr>
          </a:p>
          <a:p>
            <a:pPr marL="81280" marR="83185" algn="just">
              <a:lnSpc>
                <a:spcPts val="1200"/>
              </a:lnSpc>
              <a:spcBef>
                <a:spcPts val="1200"/>
              </a:spcBef>
            </a:pP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200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adresses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où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200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livreurs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étaient</a:t>
            </a:r>
            <a:r>
              <a:rPr sz="1200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domiciliés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ont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été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retirées </a:t>
            </a:r>
            <a:r>
              <a:rPr sz="1200" spc="-2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l’analyse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car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il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s’agit souvent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domiciliations administratives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(CCAS,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associations,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etc.). </a:t>
            </a: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résultats doivent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être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interprétés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ayant</a:t>
            </a:r>
            <a:r>
              <a:rPr sz="1200" spc="-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2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tête</a:t>
            </a:r>
            <a:r>
              <a:rPr sz="1200" spc="-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que</a:t>
            </a:r>
            <a:r>
              <a:rPr sz="1200" spc="-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certaines</a:t>
            </a:r>
            <a:r>
              <a:rPr sz="1200" spc="-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domiciliations</a:t>
            </a:r>
            <a:r>
              <a:rPr sz="12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1200" spc="-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12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domicile</a:t>
            </a:r>
            <a:r>
              <a:rPr sz="12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peuvent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être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présentes</a:t>
            </a:r>
            <a:r>
              <a:rPr sz="12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même</a:t>
            </a:r>
            <a:r>
              <a:rPr sz="1200" spc="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s’il</a:t>
            </a:r>
            <a:r>
              <a:rPr sz="1200" spc="20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y</a:t>
            </a:r>
            <a:r>
              <a:rPr sz="1200" spc="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200" spc="3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1200" spc="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200" spc="229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1200" spc="2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20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inscrites </a:t>
            </a:r>
            <a:r>
              <a:rPr sz="1200" spc="-2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à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cette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adresse.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Il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a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été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choisi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fixer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ce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seuil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à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20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ne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pas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retirer </a:t>
            </a: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bâtiments d’habitation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où de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nombreux livreurs 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résident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 effectivement.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répartition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livreurs,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en ne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gardant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que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adresses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uniques,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très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similaire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celle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représentée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ici.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D64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50568" y="0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2318991" y="54772"/>
            <a:ext cx="3515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Développement</a:t>
            </a:r>
            <a:r>
              <a:rPr spc="-20" dirty="0"/>
              <a:t> </a:t>
            </a:r>
            <a:r>
              <a:rPr dirty="0"/>
              <a:t>économique</a:t>
            </a:r>
            <a:r>
              <a:rPr spc="-20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emploi</a:t>
            </a:r>
          </a:p>
        </p:txBody>
      </p:sp>
      <p:sp>
        <p:nvSpPr>
          <p:cNvPr id="68" name="object 68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50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351885"/>
            <a:ext cx="1000887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5785" algn="l"/>
                <a:tab pos="2032635" algn="l"/>
                <a:tab pos="4382770" algn="l"/>
                <a:tab pos="5756910" algn="l"/>
                <a:tab pos="6507480" algn="l"/>
                <a:tab pos="8176259" algn="l"/>
                <a:tab pos="8531225" algn="l"/>
                <a:tab pos="9804400" algn="l"/>
                <a:tab pos="9989820" algn="l"/>
              </a:tabLst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La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mobilit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é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géographiqu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	est-elle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un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	condition	à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</a:t>
            </a:r>
            <a:r>
              <a:rPr sz="2800" b="1" spc="-70" dirty="0">
                <a:solidFill>
                  <a:srgbClr val="005F73"/>
                </a:solidFill>
                <a:latin typeface="Roboto"/>
                <a:cs typeface="Roboto"/>
              </a:rPr>
              <a:t>’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accè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	à  </a:t>
            </a:r>
            <a:r>
              <a:rPr sz="2800" b="1" u="heavy" spc="-15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l’emploi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pour</a:t>
            </a:r>
            <a:r>
              <a:rPr sz="2800" b="1" u="heavy" spc="-20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les</a:t>
            </a:r>
            <a:r>
              <a:rPr sz="2800" b="1" u="heavy" spc="-20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habitants</a:t>
            </a:r>
            <a:r>
              <a:rPr sz="2800" b="1" u="heavy" spc="-15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?						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950" y="1275731"/>
            <a:ext cx="3999865" cy="90360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Mode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transport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utilisé pour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rendre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travail</a:t>
            </a:r>
            <a:endParaRPr sz="1400">
              <a:latin typeface="Roboto"/>
              <a:cs typeface="Roboto"/>
            </a:endParaRPr>
          </a:p>
          <a:p>
            <a:pPr marL="1778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estimations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  <a:p>
            <a:pPr marR="2755265" algn="ctr">
              <a:lnSpc>
                <a:spcPct val="100000"/>
              </a:lnSpc>
              <a:spcBef>
                <a:spcPts val="605"/>
              </a:spcBef>
            </a:pP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550">
              <a:latin typeface="Roboto"/>
              <a:cs typeface="Roboto"/>
            </a:endParaRPr>
          </a:p>
          <a:p>
            <a:pPr marL="76835" marR="2837180" algn="ctr">
              <a:lnSpc>
                <a:spcPct val="100000"/>
              </a:lnSpc>
            </a:pP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d'actifs 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occupés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se 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rendant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au </a:t>
            </a:r>
            <a:r>
              <a:rPr sz="550" b="1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travail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en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véhicule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231F20"/>
                </a:solidFill>
                <a:latin typeface="Roboto"/>
                <a:cs typeface="Roboto"/>
              </a:rPr>
              <a:t>motorisé)</a:t>
            </a:r>
            <a:endParaRPr sz="550">
              <a:latin typeface="Roboto"/>
              <a:cs typeface="Robo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95322" y="2275837"/>
            <a:ext cx="3040380" cy="3992245"/>
            <a:chOff x="1895322" y="2275837"/>
            <a:chExt cx="3040380" cy="3992245"/>
          </a:xfrm>
        </p:grpSpPr>
        <p:sp>
          <p:nvSpPr>
            <p:cNvPr id="16" name="object 16"/>
            <p:cNvSpPr/>
            <p:nvPr/>
          </p:nvSpPr>
          <p:spPr>
            <a:xfrm>
              <a:off x="1913991" y="2287053"/>
              <a:ext cx="2663190" cy="3953510"/>
            </a:xfrm>
            <a:custGeom>
              <a:avLst/>
              <a:gdLst/>
              <a:ahLst/>
              <a:cxnLst/>
              <a:rect l="l" t="t" r="r" b="b"/>
              <a:pathLst>
                <a:path w="2663190" h="3953510">
                  <a:moveTo>
                    <a:pt x="688098" y="2738463"/>
                  </a:moveTo>
                  <a:lnTo>
                    <a:pt x="12" y="2738463"/>
                  </a:lnTo>
                  <a:lnTo>
                    <a:pt x="12" y="2857652"/>
                  </a:lnTo>
                  <a:lnTo>
                    <a:pt x="688098" y="2857652"/>
                  </a:lnTo>
                  <a:lnTo>
                    <a:pt x="688098" y="2738463"/>
                  </a:lnTo>
                  <a:close/>
                </a:path>
                <a:path w="2663190" h="3953510">
                  <a:moveTo>
                    <a:pt x="1092606" y="2601938"/>
                  </a:moveTo>
                  <a:lnTo>
                    <a:pt x="12" y="2601938"/>
                  </a:lnTo>
                  <a:lnTo>
                    <a:pt x="12" y="2720454"/>
                  </a:lnTo>
                  <a:lnTo>
                    <a:pt x="1092606" y="2720454"/>
                  </a:lnTo>
                  <a:lnTo>
                    <a:pt x="1092606" y="2601938"/>
                  </a:lnTo>
                  <a:close/>
                </a:path>
                <a:path w="2663190" h="3953510">
                  <a:moveTo>
                    <a:pt x="1192441" y="2464739"/>
                  </a:moveTo>
                  <a:lnTo>
                    <a:pt x="12" y="2464739"/>
                  </a:lnTo>
                  <a:lnTo>
                    <a:pt x="12" y="2583929"/>
                  </a:lnTo>
                  <a:lnTo>
                    <a:pt x="1192441" y="2583929"/>
                  </a:lnTo>
                  <a:lnTo>
                    <a:pt x="1192441" y="2464739"/>
                  </a:lnTo>
                  <a:close/>
                </a:path>
                <a:path w="2663190" h="3953510">
                  <a:moveTo>
                    <a:pt x="1458391" y="2327541"/>
                  </a:moveTo>
                  <a:lnTo>
                    <a:pt x="0" y="2327541"/>
                  </a:lnTo>
                  <a:lnTo>
                    <a:pt x="0" y="2446731"/>
                  </a:lnTo>
                  <a:lnTo>
                    <a:pt x="1458391" y="2446731"/>
                  </a:lnTo>
                  <a:lnTo>
                    <a:pt x="1458391" y="2327541"/>
                  </a:lnTo>
                  <a:close/>
                </a:path>
                <a:path w="2663190" h="3953510">
                  <a:moveTo>
                    <a:pt x="1458391" y="2191016"/>
                  </a:moveTo>
                  <a:lnTo>
                    <a:pt x="0" y="2191016"/>
                  </a:lnTo>
                  <a:lnTo>
                    <a:pt x="0" y="2310206"/>
                  </a:lnTo>
                  <a:lnTo>
                    <a:pt x="1458391" y="2310206"/>
                  </a:lnTo>
                  <a:lnTo>
                    <a:pt x="1458391" y="2191016"/>
                  </a:lnTo>
                  <a:close/>
                </a:path>
                <a:path w="2663190" h="3953510">
                  <a:moveTo>
                    <a:pt x="1503527" y="3149384"/>
                  </a:moveTo>
                  <a:lnTo>
                    <a:pt x="12" y="3149384"/>
                  </a:lnTo>
                  <a:lnTo>
                    <a:pt x="12" y="3268573"/>
                  </a:lnTo>
                  <a:lnTo>
                    <a:pt x="1503527" y="3268573"/>
                  </a:lnTo>
                  <a:lnTo>
                    <a:pt x="1503527" y="3149384"/>
                  </a:lnTo>
                  <a:close/>
                </a:path>
                <a:path w="2663190" h="3953510">
                  <a:moveTo>
                    <a:pt x="1530540" y="2053818"/>
                  </a:moveTo>
                  <a:lnTo>
                    <a:pt x="12" y="2053818"/>
                  </a:lnTo>
                  <a:lnTo>
                    <a:pt x="12" y="2173008"/>
                  </a:lnTo>
                  <a:lnTo>
                    <a:pt x="1530540" y="2173008"/>
                  </a:lnTo>
                  <a:lnTo>
                    <a:pt x="1530540" y="2053818"/>
                  </a:lnTo>
                  <a:close/>
                </a:path>
                <a:path w="2663190" h="3953510">
                  <a:moveTo>
                    <a:pt x="1614944" y="1916722"/>
                  </a:moveTo>
                  <a:lnTo>
                    <a:pt x="12" y="1916722"/>
                  </a:lnTo>
                  <a:lnTo>
                    <a:pt x="12" y="2035822"/>
                  </a:lnTo>
                  <a:lnTo>
                    <a:pt x="1614944" y="2035822"/>
                  </a:lnTo>
                  <a:lnTo>
                    <a:pt x="1614944" y="1916722"/>
                  </a:lnTo>
                  <a:close/>
                </a:path>
                <a:path w="2663190" h="3953510">
                  <a:moveTo>
                    <a:pt x="1690916" y="1780095"/>
                  </a:moveTo>
                  <a:lnTo>
                    <a:pt x="12" y="1780095"/>
                  </a:lnTo>
                  <a:lnTo>
                    <a:pt x="12" y="1899285"/>
                  </a:lnTo>
                  <a:lnTo>
                    <a:pt x="1690916" y="1899285"/>
                  </a:lnTo>
                  <a:lnTo>
                    <a:pt x="1690916" y="1780095"/>
                  </a:lnTo>
                  <a:close/>
                </a:path>
                <a:path w="2663190" h="3953510">
                  <a:moveTo>
                    <a:pt x="1718030" y="1642999"/>
                  </a:moveTo>
                  <a:lnTo>
                    <a:pt x="12" y="1642999"/>
                  </a:lnTo>
                  <a:lnTo>
                    <a:pt x="12" y="1762099"/>
                  </a:lnTo>
                  <a:lnTo>
                    <a:pt x="1718030" y="1762099"/>
                  </a:lnTo>
                  <a:lnTo>
                    <a:pt x="1718030" y="1642999"/>
                  </a:lnTo>
                  <a:close/>
                </a:path>
                <a:path w="2663190" h="3953510">
                  <a:moveTo>
                    <a:pt x="1730197" y="1506372"/>
                  </a:moveTo>
                  <a:lnTo>
                    <a:pt x="12" y="1506372"/>
                  </a:lnTo>
                  <a:lnTo>
                    <a:pt x="12" y="1624888"/>
                  </a:lnTo>
                  <a:lnTo>
                    <a:pt x="1730197" y="1624888"/>
                  </a:lnTo>
                  <a:lnTo>
                    <a:pt x="1730197" y="1506372"/>
                  </a:lnTo>
                  <a:close/>
                </a:path>
                <a:path w="2663190" h="3953510">
                  <a:moveTo>
                    <a:pt x="1847469" y="3012186"/>
                  </a:moveTo>
                  <a:lnTo>
                    <a:pt x="12" y="3012186"/>
                  </a:lnTo>
                  <a:lnTo>
                    <a:pt x="12" y="3131375"/>
                  </a:lnTo>
                  <a:lnTo>
                    <a:pt x="1847469" y="3131375"/>
                  </a:lnTo>
                  <a:lnTo>
                    <a:pt x="1847469" y="3012186"/>
                  </a:lnTo>
                  <a:close/>
                </a:path>
                <a:path w="2663190" h="3953510">
                  <a:moveTo>
                    <a:pt x="1884832" y="3560305"/>
                  </a:moveTo>
                  <a:lnTo>
                    <a:pt x="12" y="3560305"/>
                  </a:lnTo>
                  <a:lnTo>
                    <a:pt x="12" y="3679494"/>
                  </a:lnTo>
                  <a:lnTo>
                    <a:pt x="1884832" y="3679494"/>
                  </a:lnTo>
                  <a:lnTo>
                    <a:pt x="1884832" y="3560305"/>
                  </a:lnTo>
                  <a:close/>
                </a:path>
                <a:path w="2663190" h="3953510">
                  <a:moveTo>
                    <a:pt x="2242870" y="3834028"/>
                  </a:moveTo>
                  <a:lnTo>
                    <a:pt x="12" y="3834028"/>
                  </a:lnTo>
                  <a:lnTo>
                    <a:pt x="12" y="3953218"/>
                  </a:lnTo>
                  <a:lnTo>
                    <a:pt x="2242870" y="3953218"/>
                  </a:lnTo>
                  <a:lnTo>
                    <a:pt x="2242870" y="3834028"/>
                  </a:lnTo>
                  <a:close/>
                </a:path>
                <a:path w="2663190" h="3953510">
                  <a:moveTo>
                    <a:pt x="2311184" y="3697503"/>
                  </a:moveTo>
                  <a:lnTo>
                    <a:pt x="0" y="3697503"/>
                  </a:lnTo>
                  <a:lnTo>
                    <a:pt x="0" y="3816019"/>
                  </a:lnTo>
                  <a:lnTo>
                    <a:pt x="2311184" y="3816019"/>
                  </a:lnTo>
                  <a:lnTo>
                    <a:pt x="2311184" y="3697503"/>
                  </a:lnTo>
                  <a:close/>
                </a:path>
                <a:path w="2663190" h="3953510">
                  <a:moveTo>
                    <a:pt x="2445791" y="1232077"/>
                  </a:moveTo>
                  <a:lnTo>
                    <a:pt x="12" y="1232077"/>
                  </a:lnTo>
                  <a:lnTo>
                    <a:pt x="12" y="1351178"/>
                  </a:lnTo>
                  <a:lnTo>
                    <a:pt x="2445791" y="1351178"/>
                  </a:lnTo>
                  <a:lnTo>
                    <a:pt x="2445791" y="1232077"/>
                  </a:lnTo>
                  <a:close/>
                </a:path>
                <a:path w="2663190" h="3953510">
                  <a:moveTo>
                    <a:pt x="2457386" y="1095552"/>
                  </a:moveTo>
                  <a:lnTo>
                    <a:pt x="0" y="1095552"/>
                  </a:lnTo>
                  <a:lnTo>
                    <a:pt x="0" y="1214653"/>
                  </a:lnTo>
                  <a:lnTo>
                    <a:pt x="2457386" y="1214653"/>
                  </a:lnTo>
                  <a:lnTo>
                    <a:pt x="2457386" y="1095552"/>
                  </a:lnTo>
                  <a:close/>
                </a:path>
                <a:path w="2663190" h="3953510">
                  <a:moveTo>
                    <a:pt x="2460548" y="958354"/>
                  </a:moveTo>
                  <a:lnTo>
                    <a:pt x="12" y="958354"/>
                  </a:lnTo>
                  <a:lnTo>
                    <a:pt x="12" y="1077442"/>
                  </a:lnTo>
                  <a:lnTo>
                    <a:pt x="2460548" y="1077442"/>
                  </a:lnTo>
                  <a:lnTo>
                    <a:pt x="2460548" y="958354"/>
                  </a:lnTo>
                  <a:close/>
                </a:path>
                <a:path w="2663190" h="3953510">
                  <a:moveTo>
                    <a:pt x="2469642" y="821156"/>
                  </a:moveTo>
                  <a:lnTo>
                    <a:pt x="12" y="821156"/>
                  </a:lnTo>
                  <a:lnTo>
                    <a:pt x="12" y="940346"/>
                  </a:lnTo>
                  <a:lnTo>
                    <a:pt x="2469642" y="940346"/>
                  </a:lnTo>
                  <a:lnTo>
                    <a:pt x="2469642" y="821156"/>
                  </a:lnTo>
                  <a:close/>
                </a:path>
                <a:path w="2663190" h="3953510">
                  <a:moveTo>
                    <a:pt x="2475395" y="684631"/>
                  </a:moveTo>
                  <a:lnTo>
                    <a:pt x="0" y="684631"/>
                  </a:lnTo>
                  <a:lnTo>
                    <a:pt x="0" y="803719"/>
                  </a:lnTo>
                  <a:lnTo>
                    <a:pt x="2475395" y="803719"/>
                  </a:lnTo>
                  <a:lnTo>
                    <a:pt x="2475395" y="684631"/>
                  </a:lnTo>
                  <a:close/>
                </a:path>
                <a:path w="2663190" h="3953510">
                  <a:moveTo>
                    <a:pt x="2478646" y="547433"/>
                  </a:moveTo>
                  <a:lnTo>
                    <a:pt x="12" y="547433"/>
                  </a:lnTo>
                  <a:lnTo>
                    <a:pt x="12" y="666623"/>
                  </a:lnTo>
                  <a:lnTo>
                    <a:pt x="2478646" y="666623"/>
                  </a:lnTo>
                  <a:lnTo>
                    <a:pt x="2478646" y="547433"/>
                  </a:lnTo>
                  <a:close/>
                </a:path>
                <a:path w="2663190" h="3953510">
                  <a:moveTo>
                    <a:pt x="2517927" y="410908"/>
                  </a:moveTo>
                  <a:lnTo>
                    <a:pt x="12" y="410908"/>
                  </a:lnTo>
                  <a:lnTo>
                    <a:pt x="12" y="529424"/>
                  </a:lnTo>
                  <a:lnTo>
                    <a:pt x="2517927" y="529424"/>
                  </a:lnTo>
                  <a:lnTo>
                    <a:pt x="2517927" y="410908"/>
                  </a:lnTo>
                  <a:close/>
                </a:path>
                <a:path w="2663190" h="3953510">
                  <a:moveTo>
                    <a:pt x="2517927" y="273723"/>
                  </a:moveTo>
                  <a:lnTo>
                    <a:pt x="12" y="273723"/>
                  </a:lnTo>
                  <a:lnTo>
                    <a:pt x="12" y="392912"/>
                  </a:lnTo>
                  <a:lnTo>
                    <a:pt x="2517927" y="392912"/>
                  </a:lnTo>
                  <a:lnTo>
                    <a:pt x="2517927" y="273723"/>
                  </a:lnTo>
                  <a:close/>
                </a:path>
                <a:path w="2663190" h="3953510">
                  <a:moveTo>
                    <a:pt x="2523680" y="136525"/>
                  </a:moveTo>
                  <a:lnTo>
                    <a:pt x="12" y="136525"/>
                  </a:lnTo>
                  <a:lnTo>
                    <a:pt x="12" y="255714"/>
                  </a:lnTo>
                  <a:lnTo>
                    <a:pt x="2523680" y="255714"/>
                  </a:lnTo>
                  <a:lnTo>
                    <a:pt x="2523680" y="136525"/>
                  </a:lnTo>
                  <a:close/>
                </a:path>
                <a:path w="2663190" h="3953510">
                  <a:moveTo>
                    <a:pt x="2559126" y="3423107"/>
                  </a:moveTo>
                  <a:lnTo>
                    <a:pt x="12" y="3423107"/>
                  </a:lnTo>
                  <a:lnTo>
                    <a:pt x="12" y="3542296"/>
                  </a:lnTo>
                  <a:lnTo>
                    <a:pt x="2559126" y="3542296"/>
                  </a:lnTo>
                  <a:lnTo>
                    <a:pt x="2559126" y="3423107"/>
                  </a:lnTo>
                  <a:close/>
                </a:path>
                <a:path w="2663190" h="3953510">
                  <a:moveTo>
                    <a:pt x="2662796" y="0"/>
                  </a:moveTo>
                  <a:lnTo>
                    <a:pt x="12" y="0"/>
                  </a:lnTo>
                  <a:lnTo>
                    <a:pt x="12" y="119189"/>
                  </a:lnTo>
                  <a:lnTo>
                    <a:pt x="2662796" y="119189"/>
                  </a:lnTo>
                  <a:lnTo>
                    <a:pt x="2662796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14004" y="6249173"/>
              <a:ext cx="3019425" cy="19050"/>
            </a:xfrm>
            <a:custGeom>
              <a:avLst/>
              <a:gdLst/>
              <a:ahLst/>
              <a:cxnLst/>
              <a:rect l="l" t="t" r="r" b="b"/>
              <a:pathLst>
                <a:path w="3019425" h="19050">
                  <a:moveTo>
                    <a:pt x="0" y="0"/>
                  </a:moveTo>
                  <a:lnTo>
                    <a:pt x="3019094" y="0"/>
                  </a:lnTo>
                </a:path>
                <a:path w="3019425" h="19050">
                  <a:moveTo>
                    <a:pt x="0" y="0"/>
                  </a:moveTo>
                  <a:lnTo>
                    <a:pt x="0" y="18681"/>
                  </a:lnTo>
                </a:path>
                <a:path w="3019425" h="19050">
                  <a:moveTo>
                    <a:pt x="301701" y="0"/>
                  </a:moveTo>
                  <a:lnTo>
                    <a:pt x="301701" y="18681"/>
                  </a:lnTo>
                </a:path>
                <a:path w="3019425" h="19050">
                  <a:moveTo>
                    <a:pt x="603783" y="0"/>
                  </a:moveTo>
                  <a:lnTo>
                    <a:pt x="603783" y="18681"/>
                  </a:lnTo>
                </a:path>
                <a:path w="3019425" h="19050">
                  <a:moveTo>
                    <a:pt x="905865" y="0"/>
                  </a:moveTo>
                  <a:lnTo>
                    <a:pt x="905865" y="18681"/>
                  </a:lnTo>
                </a:path>
                <a:path w="3019425" h="19050">
                  <a:moveTo>
                    <a:pt x="1207846" y="0"/>
                  </a:moveTo>
                  <a:lnTo>
                    <a:pt x="1207846" y="18681"/>
                  </a:lnTo>
                </a:path>
                <a:path w="3019425" h="19050">
                  <a:moveTo>
                    <a:pt x="1509255" y="0"/>
                  </a:moveTo>
                  <a:lnTo>
                    <a:pt x="1509255" y="18681"/>
                  </a:lnTo>
                </a:path>
                <a:path w="3019425" h="19050">
                  <a:moveTo>
                    <a:pt x="1811337" y="0"/>
                  </a:moveTo>
                  <a:lnTo>
                    <a:pt x="1811337" y="18681"/>
                  </a:lnTo>
                </a:path>
                <a:path w="3019425" h="19050">
                  <a:moveTo>
                    <a:pt x="2113419" y="0"/>
                  </a:moveTo>
                  <a:lnTo>
                    <a:pt x="2113419" y="18681"/>
                  </a:lnTo>
                </a:path>
                <a:path w="3019425" h="19050">
                  <a:moveTo>
                    <a:pt x="2415501" y="0"/>
                  </a:moveTo>
                  <a:lnTo>
                    <a:pt x="2415501" y="18681"/>
                  </a:lnTo>
                </a:path>
                <a:path w="3019425" h="19050">
                  <a:moveTo>
                    <a:pt x="2716911" y="0"/>
                  </a:moveTo>
                  <a:lnTo>
                    <a:pt x="2716911" y="18681"/>
                  </a:lnTo>
                </a:path>
                <a:path w="3019425" h="19050">
                  <a:moveTo>
                    <a:pt x="3019094" y="0"/>
                  </a:moveTo>
                  <a:lnTo>
                    <a:pt x="3019094" y="18681"/>
                  </a:lnTo>
                </a:path>
              </a:pathLst>
            </a:custGeom>
            <a:ln w="402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4004" y="2277850"/>
              <a:ext cx="0" cy="3971925"/>
            </a:xfrm>
            <a:custGeom>
              <a:avLst/>
              <a:gdLst/>
              <a:ahLst/>
              <a:cxnLst/>
              <a:rect l="l" t="t" r="r" b="b"/>
              <a:pathLst>
                <a:path h="3971925">
                  <a:moveTo>
                    <a:pt x="0" y="0"/>
                  </a:moveTo>
                  <a:lnTo>
                    <a:pt x="0" y="3971328"/>
                  </a:lnTo>
                </a:path>
              </a:pathLst>
            </a:custGeom>
            <a:ln w="402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5322" y="2277850"/>
              <a:ext cx="19050" cy="3971925"/>
            </a:xfrm>
            <a:custGeom>
              <a:avLst/>
              <a:gdLst/>
              <a:ahLst/>
              <a:cxnLst/>
              <a:rect l="l" t="t" r="r" b="b"/>
              <a:pathLst>
                <a:path w="19050" h="3971925">
                  <a:moveTo>
                    <a:pt x="0" y="0"/>
                  </a:moveTo>
                  <a:lnTo>
                    <a:pt x="18681" y="0"/>
                  </a:lnTo>
                </a:path>
                <a:path w="19050" h="3971925">
                  <a:moveTo>
                    <a:pt x="0" y="136715"/>
                  </a:moveTo>
                  <a:lnTo>
                    <a:pt x="18681" y="136715"/>
                  </a:lnTo>
                </a:path>
                <a:path w="19050" h="3971925">
                  <a:moveTo>
                    <a:pt x="0" y="273913"/>
                  </a:moveTo>
                  <a:lnTo>
                    <a:pt x="18681" y="273913"/>
                  </a:lnTo>
                </a:path>
                <a:path w="19050" h="3971925">
                  <a:moveTo>
                    <a:pt x="0" y="411111"/>
                  </a:moveTo>
                  <a:lnTo>
                    <a:pt x="18681" y="411111"/>
                  </a:lnTo>
                </a:path>
                <a:path w="19050" h="3971925">
                  <a:moveTo>
                    <a:pt x="0" y="547636"/>
                  </a:moveTo>
                  <a:lnTo>
                    <a:pt x="18681" y="547636"/>
                  </a:lnTo>
                </a:path>
                <a:path w="19050" h="3971925">
                  <a:moveTo>
                    <a:pt x="0" y="684834"/>
                  </a:moveTo>
                  <a:lnTo>
                    <a:pt x="18681" y="684834"/>
                  </a:lnTo>
                </a:path>
                <a:path w="19050" h="3971925">
                  <a:moveTo>
                    <a:pt x="0" y="821931"/>
                  </a:moveTo>
                  <a:lnTo>
                    <a:pt x="18681" y="821931"/>
                  </a:lnTo>
                </a:path>
                <a:path w="19050" h="3971925">
                  <a:moveTo>
                    <a:pt x="0" y="958557"/>
                  </a:moveTo>
                  <a:lnTo>
                    <a:pt x="18681" y="958557"/>
                  </a:lnTo>
                </a:path>
                <a:path w="19050" h="3971925">
                  <a:moveTo>
                    <a:pt x="0" y="1095654"/>
                  </a:moveTo>
                  <a:lnTo>
                    <a:pt x="18681" y="1095654"/>
                  </a:lnTo>
                </a:path>
                <a:path w="19050" h="3971925">
                  <a:moveTo>
                    <a:pt x="0" y="1232281"/>
                  </a:moveTo>
                  <a:lnTo>
                    <a:pt x="18681" y="1232281"/>
                  </a:lnTo>
                </a:path>
                <a:path w="19050" h="3971925">
                  <a:moveTo>
                    <a:pt x="0" y="1369377"/>
                  </a:moveTo>
                  <a:lnTo>
                    <a:pt x="18681" y="1369377"/>
                  </a:lnTo>
                </a:path>
                <a:path w="19050" h="3971925">
                  <a:moveTo>
                    <a:pt x="0" y="1506575"/>
                  </a:moveTo>
                  <a:lnTo>
                    <a:pt x="18681" y="1506575"/>
                  </a:lnTo>
                </a:path>
                <a:path w="19050" h="3971925">
                  <a:moveTo>
                    <a:pt x="0" y="1643100"/>
                  </a:moveTo>
                  <a:lnTo>
                    <a:pt x="18681" y="1643100"/>
                  </a:lnTo>
                </a:path>
                <a:path w="19050" h="3971925">
                  <a:moveTo>
                    <a:pt x="0" y="1780298"/>
                  </a:moveTo>
                  <a:lnTo>
                    <a:pt x="18681" y="1780298"/>
                  </a:lnTo>
                </a:path>
                <a:path w="19050" h="3971925">
                  <a:moveTo>
                    <a:pt x="0" y="1917496"/>
                  </a:moveTo>
                  <a:lnTo>
                    <a:pt x="18681" y="1917496"/>
                  </a:lnTo>
                </a:path>
                <a:path w="19050" h="3971925">
                  <a:moveTo>
                    <a:pt x="0" y="2054021"/>
                  </a:moveTo>
                  <a:lnTo>
                    <a:pt x="18681" y="2054021"/>
                  </a:lnTo>
                </a:path>
                <a:path w="19050" h="3971925">
                  <a:moveTo>
                    <a:pt x="0" y="2191219"/>
                  </a:moveTo>
                  <a:lnTo>
                    <a:pt x="18681" y="2191219"/>
                  </a:lnTo>
                </a:path>
                <a:path w="19050" h="3971925">
                  <a:moveTo>
                    <a:pt x="0" y="2327744"/>
                  </a:moveTo>
                  <a:lnTo>
                    <a:pt x="18681" y="2327744"/>
                  </a:lnTo>
                </a:path>
                <a:path w="19050" h="3971925">
                  <a:moveTo>
                    <a:pt x="0" y="2464943"/>
                  </a:moveTo>
                  <a:lnTo>
                    <a:pt x="18681" y="2464943"/>
                  </a:lnTo>
                </a:path>
                <a:path w="19050" h="3971925">
                  <a:moveTo>
                    <a:pt x="0" y="2602141"/>
                  </a:moveTo>
                  <a:lnTo>
                    <a:pt x="18681" y="2602141"/>
                  </a:lnTo>
                </a:path>
                <a:path w="19050" h="3971925">
                  <a:moveTo>
                    <a:pt x="0" y="2738666"/>
                  </a:moveTo>
                  <a:lnTo>
                    <a:pt x="18681" y="2738666"/>
                  </a:lnTo>
                </a:path>
                <a:path w="19050" h="3971925">
                  <a:moveTo>
                    <a:pt x="0" y="2875864"/>
                  </a:moveTo>
                  <a:lnTo>
                    <a:pt x="18681" y="2875864"/>
                  </a:lnTo>
                </a:path>
                <a:path w="19050" h="3971925">
                  <a:moveTo>
                    <a:pt x="0" y="3013049"/>
                  </a:moveTo>
                  <a:lnTo>
                    <a:pt x="18681" y="3013049"/>
                  </a:lnTo>
                </a:path>
                <a:path w="19050" h="3971925">
                  <a:moveTo>
                    <a:pt x="0" y="3149574"/>
                  </a:moveTo>
                  <a:lnTo>
                    <a:pt x="18681" y="3149574"/>
                  </a:lnTo>
                </a:path>
                <a:path w="19050" h="3971925">
                  <a:moveTo>
                    <a:pt x="0" y="3286772"/>
                  </a:moveTo>
                  <a:lnTo>
                    <a:pt x="18681" y="3286772"/>
                  </a:lnTo>
                </a:path>
                <a:path w="19050" h="3971925">
                  <a:moveTo>
                    <a:pt x="0" y="3423297"/>
                  </a:moveTo>
                  <a:lnTo>
                    <a:pt x="18681" y="3423297"/>
                  </a:lnTo>
                </a:path>
                <a:path w="19050" h="3971925">
                  <a:moveTo>
                    <a:pt x="0" y="3560495"/>
                  </a:moveTo>
                  <a:lnTo>
                    <a:pt x="18681" y="3560495"/>
                  </a:lnTo>
                </a:path>
                <a:path w="19050" h="3971925">
                  <a:moveTo>
                    <a:pt x="0" y="3697693"/>
                  </a:moveTo>
                  <a:lnTo>
                    <a:pt x="18681" y="3697693"/>
                  </a:lnTo>
                </a:path>
                <a:path w="19050" h="3971925">
                  <a:moveTo>
                    <a:pt x="0" y="3834218"/>
                  </a:moveTo>
                  <a:lnTo>
                    <a:pt x="18681" y="3834218"/>
                  </a:lnTo>
                </a:path>
                <a:path w="19050" h="3971925">
                  <a:moveTo>
                    <a:pt x="0" y="3971328"/>
                  </a:moveTo>
                  <a:lnTo>
                    <a:pt x="18681" y="3971328"/>
                  </a:lnTo>
                </a:path>
              </a:pathLst>
            </a:custGeom>
            <a:ln w="4025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97044" y="2295311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88%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51896" y="2432291"/>
            <a:ext cx="1441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84%</a:t>
            </a:r>
            <a:endParaRPr sz="45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450" b="1" spc="5" dirty="0">
                <a:solidFill>
                  <a:srgbClr val="231F20"/>
                </a:solidFill>
                <a:latin typeface="Roboto"/>
                <a:cs typeface="Roboto"/>
              </a:rPr>
              <a:t>83%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51896" y="2706230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83%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12801" y="2843209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82%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09836" y="2980565"/>
            <a:ext cx="1377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5" dirty="0">
                <a:solidFill>
                  <a:srgbClr val="231F20"/>
                </a:solidFill>
                <a:latin typeface="Roboto"/>
                <a:cs typeface="Roboto"/>
              </a:rPr>
              <a:t>82%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03608" y="3117148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82%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94709" y="3254128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82%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91624" y="3390930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81%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79463" y="3527909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81%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63894" y="3801809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57%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1732" y="3938789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57%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24596" y="4076220"/>
            <a:ext cx="1377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5" dirty="0">
                <a:solidFill>
                  <a:srgbClr val="231F20"/>
                </a:solidFill>
                <a:latin typeface="Roboto"/>
                <a:cs typeface="Roboto"/>
              </a:rPr>
              <a:t>56%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49196" y="4212806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54%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64600" y="4349785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51%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92167" y="4487044"/>
            <a:ext cx="1377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5" dirty="0">
                <a:solidFill>
                  <a:srgbClr val="231F20"/>
                </a:solidFill>
                <a:latin typeface="Roboto"/>
                <a:cs typeface="Roboto"/>
              </a:rPr>
              <a:t>48%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2167" y="4623628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48%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26276" y="4760726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26756" y="4897963"/>
            <a:ext cx="1377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5" dirty="0">
                <a:solidFill>
                  <a:srgbClr val="231F20"/>
                </a:solidFill>
                <a:latin typeface="Roboto"/>
                <a:cs typeface="Roboto"/>
              </a:rPr>
              <a:t>36%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2066" y="5034546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81617" y="5308446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61%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37359" y="5445426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92796" y="5719267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85%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18398" y="5856365"/>
            <a:ext cx="13779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62%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44950" y="5993620"/>
            <a:ext cx="13843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b="1" spc="5" dirty="0">
                <a:solidFill>
                  <a:srgbClr val="231F20"/>
                </a:solidFill>
                <a:latin typeface="Roboto"/>
                <a:cs typeface="Roboto"/>
              </a:rPr>
              <a:t>77%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3469" y="6130203"/>
            <a:ext cx="3155315" cy="238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709295" algn="r">
              <a:lnSpc>
                <a:spcPct val="100000"/>
              </a:lnSpc>
              <a:spcBef>
                <a:spcPts val="114"/>
              </a:spcBef>
            </a:pPr>
            <a:r>
              <a:rPr sz="450" b="1" spc="10" dirty="0">
                <a:solidFill>
                  <a:srgbClr val="231F20"/>
                </a:solidFill>
                <a:latin typeface="Roboto"/>
                <a:cs typeface="Roboto"/>
              </a:rPr>
              <a:t>74%</a:t>
            </a:r>
            <a:endParaRPr sz="4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297815" algn="l"/>
                <a:tab pos="599440" algn="l"/>
                <a:tab pos="901700" algn="l"/>
                <a:tab pos="1203960" algn="l"/>
                <a:tab pos="1505585" algn="l"/>
                <a:tab pos="1807845" algn="l"/>
                <a:tab pos="2109470" algn="l"/>
                <a:tab pos="2411730" algn="l"/>
                <a:tab pos="2713355" algn="l"/>
                <a:tab pos="2999105" algn="l"/>
              </a:tabLst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	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6952" y="2256923"/>
            <a:ext cx="1479550" cy="1400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04850" algn="ctr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450">
              <a:latin typeface="Roboto"/>
              <a:cs typeface="Roboto"/>
            </a:endParaRPr>
          </a:p>
          <a:p>
            <a:pPr marL="701040"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(310)</a:t>
            </a:r>
            <a:endParaRPr sz="450">
              <a:latin typeface="Roboto"/>
              <a:cs typeface="Roboto"/>
            </a:endParaRPr>
          </a:p>
          <a:p>
            <a:pPr marL="525780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Mont-de-Marsan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Peyrouat</a:t>
            </a:r>
            <a:endParaRPr sz="450">
              <a:latin typeface="Roboto"/>
              <a:cs typeface="Roboto"/>
            </a:endParaRPr>
          </a:p>
          <a:p>
            <a:pPr marL="523875" algn="ctr">
              <a:lnSpc>
                <a:spcPts val="530"/>
              </a:lnSpc>
              <a:spcBef>
                <a:spcPts val="1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(580)</a:t>
            </a:r>
            <a:endParaRPr sz="450">
              <a:latin typeface="Roboto"/>
              <a:cs typeface="Roboto"/>
            </a:endParaRPr>
          </a:p>
          <a:p>
            <a:pPr marL="697865" algn="ctr">
              <a:lnSpc>
                <a:spcPts val="530"/>
              </a:lnSpc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Rivet</a:t>
            </a:r>
            <a:endParaRPr sz="450">
              <a:latin typeface="Roboto"/>
              <a:cs typeface="Roboto"/>
            </a:endParaRPr>
          </a:p>
          <a:p>
            <a:pPr marL="695325"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(300)</a:t>
            </a:r>
            <a:endParaRPr sz="450">
              <a:latin typeface="Roboto"/>
              <a:cs typeface="Roboto"/>
            </a:endParaRPr>
          </a:p>
          <a:p>
            <a:pPr marL="407670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Saint-Pierre-du-Mont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Moustey</a:t>
            </a:r>
            <a:endParaRPr sz="450">
              <a:latin typeface="Roboto"/>
              <a:cs typeface="Roboto"/>
            </a:endParaRPr>
          </a:p>
          <a:p>
            <a:pPr marL="410209" algn="ctr">
              <a:lnSpc>
                <a:spcPts val="530"/>
              </a:lnSpc>
              <a:spcBef>
                <a:spcPts val="1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(350)</a:t>
            </a:r>
            <a:endParaRPr sz="450">
              <a:latin typeface="Roboto"/>
              <a:cs typeface="Roboto"/>
            </a:endParaRPr>
          </a:p>
          <a:p>
            <a:pPr marL="1034415" algn="ctr">
              <a:lnSpc>
                <a:spcPts val="530"/>
              </a:lnSpc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Cuyès</a:t>
            </a:r>
            <a:endParaRPr sz="450">
              <a:latin typeface="Roboto"/>
              <a:cs typeface="Roboto"/>
            </a:endParaRPr>
          </a:p>
          <a:p>
            <a:pPr marL="1033144"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(250)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30"/>
              </a:lnSpc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Coulounieix-Chamiers,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Périgueux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Boucle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L'Isle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(400)</a:t>
            </a:r>
            <a:endParaRPr sz="450">
              <a:latin typeface="Roboto"/>
              <a:cs typeface="Roboto"/>
            </a:endParaRPr>
          </a:p>
          <a:p>
            <a:pPr marL="246379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 Royan 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Eco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l'Yeuse-La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Robinière</a:t>
            </a:r>
            <a:endParaRPr sz="450">
              <a:latin typeface="Roboto"/>
              <a:cs typeface="Roboto"/>
            </a:endParaRPr>
          </a:p>
          <a:p>
            <a:pPr marL="249554" algn="ctr">
              <a:lnSpc>
                <a:spcPts val="530"/>
              </a:lnSpc>
              <a:spcBef>
                <a:spcPts val="1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(250)</a:t>
            </a:r>
            <a:endParaRPr sz="450">
              <a:latin typeface="Roboto"/>
              <a:cs typeface="Roboto"/>
            </a:endParaRPr>
          </a:p>
          <a:p>
            <a:pPr marL="923290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Cognac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Crouin</a:t>
            </a:r>
            <a:endParaRPr sz="450">
              <a:latin typeface="Roboto"/>
              <a:cs typeface="Roboto"/>
            </a:endParaRPr>
          </a:p>
          <a:p>
            <a:pPr marL="922655" algn="ctr">
              <a:lnSpc>
                <a:spcPts val="530"/>
              </a:lnSpc>
              <a:spcBef>
                <a:spcPts val="1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(380)</a:t>
            </a:r>
            <a:endParaRPr sz="450">
              <a:latin typeface="Roboto"/>
              <a:cs typeface="Roboto"/>
            </a:endParaRPr>
          </a:p>
          <a:p>
            <a:pPr marL="453390" algn="ctr">
              <a:lnSpc>
                <a:spcPts val="530"/>
              </a:lnSpc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Agen, Pont-du-Casse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Montanou</a:t>
            </a:r>
            <a:endParaRPr sz="450">
              <a:latin typeface="Roboto"/>
              <a:cs typeface="Roboto"/>
            </a:endParaRPr>
          </a:p>
          <a:p>
            <a:pPr marL="456565"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(230)</a:t>
            </a:r>
            <a:endParaRPr sz="450">
              <a:latin typeface="Roboto"/>
              <a:cs typeface="Roboto"/>
            </a:endParaRPr>
          </a:p>
          <a:p>
            <a:pPr marL="69215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Sainte-Livrade-sur-Lot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- Bastide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Au Bord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Du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Lot</a:t>
            </a:r>
            <a:endParaRPr sz="450">
              <a:latin typeface="Roboto"/>
              <a:cs typeface="Roboto"/>
            </a:endParaRPr>
          </a:p>
          <a:p>
            <a:pPr marL="69215" algn="ctr">
              <a:lnSpc>
                <a:spcPct val="100000"/>
              </a:lnSpc>
              <a:spcBef>
                <a:spcPts val="1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(260)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9270" y="3763430"/>
            <a:ext cx="1397635" cy="1400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16559" algn="ctr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Beaulieu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Templiers</a:t>
            </a:r>
            <a:endParaRPr sz="450">
              <a:latin typeface="Roboto"/>
              <a:cs typeface="Roboto"/>
            </a:endParaRPr>
          </a:p>
          <a:p>
            <a:pPr marL="413384"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(340)</a:t>
            </a:r>
            <a:endParaRPr sz="450">
              <a:latin typeface="Roboto"/>
              <a:cs typeface="Roboto"/>
            </a:endParaRPr>
          </a:p>
          <a:p>
            <a:pPr marR="6985" algn="r">
              <a:lnSpc>
                <a:spcPts val="530"/>
              </a:lnSpc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450">
              <a:latin typeface="Roboto"/>
              <a:cs typeface="Roboto"/>
            </a:endParaRPr>
          </a:p>
          <a:p>
            <a:pPr marL="993140"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(270)</a:t>
            </a:r>
            <a:endParaRPr sz="450">
              <a:latin typeface="Roboto"/>
              <a:cs typeface="Roboto"/>
            </a:endParaRPr>
          </a:p>
          <a:p>
            <a:pPr marL="321310" algn="ctr">
              <a:lnSpc>
                <a:spcPts val="530"/>
              </a:lnSpc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Pontreau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Colline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Saint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André</a:t>
            </a:r>
            <a:endParaRPr sz="450">
              <a:latin typeface="Roboto"/>
              <a:cs typeface="Roboto"/>
            </a:endParaRPr>
          </a:p>
          <a:p>
            <a:pPr marL="325120" algn="ctr">
              <a:lnSpc>
                <a:spcPts val="530"/>
              </a:lnSpc>
              <a:spcBef>
                <a:spcPts val="1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(340)</a:t>
            </a:r>
            <a:endParaRPr sz="450">
              <a:latin typeface="Roboto"/>
              <a:cs typeface="Roboto"/>
            </a:endParaRPr>
          </a:p>
          <a:p>
            <a:pPr marL="330835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Yser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Pont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Madame</a:t>
            </a:r>
            <a:endParaRPr sz="450">
              <a:latin typeface="Roboto"/>
              <a:cs typeface="Roboto"/>
            </a:endParaRPr>
          </a:p>
          <a:p>
            <a:pPr marL="333375"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(250)</a:t>
            </a:r>
            <a:endParaRPr sz="450">
              <a:latin typeface="Roboto"/>
              <a:cs typeface="Roboto"/>
            </a:endParaRPr>
          </a:p>
          <a:p>
            <a:pPr marL="1905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Bordeaux,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Cenon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Benauge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Henri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Sellier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Léo</a:t>
            </a:r>
            <a:endParaRPr sz="450">
              <a:latin typeface="Roboto"/>
              <a:cs typeface="Roboto"/>
            </a:endParaRPr>
          </a:p>
          <a:p>
            <a:pPr marL="46355"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Lagrange…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30"/>
              </a:lnSpc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Bègles,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Carle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Vernet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Terres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Neuves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30"/>
              </a:lnSpc>
              <a:spcBef>
                <a:spcPts val="1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(380)</a:t>
            </a:r>
            <a:endParaRPr sz="450">
              <a:latin typeface="Roboto"/>
              <a:cs typeface="Roboto"/>
            </a:endParaRPr>
          </a:p>
          <a:p>
            <a:pPr marL="750570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Bacalan</a:t>
            </a:r>
            <a:endParaRPr sz="450">
              <a:latin typeface="Roboto"/>
              <a:cs typeface="Roboto"/>
            </a:endParaRPr>
          </a:p>
          <a:p>
            <a:pPr marL="748030" algn="ctr">
              <a:lnSpc>
                <a:spcPts val="530"/>
              </a:lnSpc>
              <a:spcBef>
                <a:spcPts val="1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(220)</a:t>
            </a:r>
            <a:endParaRPr sz="450">
              <a:latin typeface="Roboto"/>
              <a:cs typeface="Roboto"/>
            </a:endParaRPr>
          </a:p>
          <a:p>
            <a:pPr marR="9525" algn="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4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endParaRPr sz="450">
              <a:latin typeface="Roboto"/>
              <a:cs typeface="Roboto"/>
            </a:endParaRPr>
          </a:p>
          <a:p>
            <a:pPr marL="788670"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(390)</a:t>
            </a:r>
            <a:endParaRPr sz="450">
              <a:latin typeface="Roboto"/>
              <a:cs typeface="Roboto"/>
            </a:endParaRPr>
          </a:p>
          <a:p>
            <a:pPr marL="652145" algn="ctr">
              <a:lnSpc>
                <a:spcPts val="530"/>
              </a:lnSpc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Grand-Parc</a:t>
            </a:r>
            <a:endParaRPr sz="450">
              <a:latin typeface="Roboto"/>
              <a:cs typeface="Roboto"/>
            </a:endParaRPr>
          </a:p>
          <a:p>
            <a:pPr marL="654050"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(400)</a:t>
            </a:r>
            <a:endParaRPr sz="450">
              <a:latin typeface="Roboto"/>
              <a:cs typeface="Roboto"/>
            </a:endParaRPr>
          </a:p>
          <a:p>
            <a:pPr marL="622300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450">
              <a:latin typeface="Roboto"/>
              <a:cs typeface="Roboto"/>
            </a:endParaRPr>
          </a:p>
          <a:p>
            <a:pPr marL="623570" algn="ctr">
              <a:lnSpc>
                <a:spcPct val="100000"/>
              </a:lnSpc>
              <a:spcBef>
                <a:spcPts val="15"/>
              </a:spcBef>
            </a:pP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1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00)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32042" y="5270464"/>
            <a:ext cx="841375" cy="30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 marR="5080" algn="ctr">
              <a:lnSpc>
                <a:spcPct val="103200"/>
              </a:lnSpc>
              <a:spcBef>
                <a:spcPts val="95"/>
              </a:spcBef>
            </a:pP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de la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Nouvelle-Aquitaine </a:t>
            </a:r>
            <a:r>
              <a:rPr sz="45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(35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300)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2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678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0)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7959" y="5680947"/>
            <a:ext cx="1017269" cy="5784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81330" algn="ctr">
              <a:lnSpc>
                <a:spcPct val="100000"/>
              </a:lnSpc>
              <a:spcBef>
                <a:spcPts val="114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450">
              <a:latin typeface="Roboto"/>
              <a:cs typeface="Roboto"/>
            </a:endParaRPr>
          </a:p>
          <a:p>
            <a:pPr marL="480059" algn="ctr">
              <a:lnSpc>
                <a:spcPts val="530"/>
              </a:lnSpc>
              <a:spcBef>
                <a:spcPts val="20"/>
              </a:spcBef>
            </a:pP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(2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011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740)</a:t>
            </a:r>
            <a:endParaRPr sz="450">
              <a:latin typeface="Roboto"/>
              <a:cs typeface="Roboto"/>
            </a:endParaRPr>
          </a:p>
          <a:p>
            <a:pPr marL="187960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4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450">
              <a:latin typeface="Roboto"/>
              <a:cs typeface="Roboto"/>
            </a:endParaRPr>
          </a:p>
          <a:p>
            <a:pPr marL="186055" algn="ctr">
              <a:lnSpc>
                <a:spcPts val="530"/>
              </a:lnSpc>
              <a:spcBef>
                <a:spcPts val="15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(8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040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800)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4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comportant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450">
              <a:latin typeface="Roboto"/>
              <a:cs typeface="Roboto"/>
            </a:endParaRPr>
          </a:p>
          <a:p>
            <a:pPr algn="ctr">
              <a:lnSpc>
                <a:spcPts val="53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4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729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260)</a:t>
            </a:r>
            <a:endParaRPr sz="450">
              <a:latin typeface="Roboto"/>
              <a:cs typeface="Roboto"/>
            </a:endParaRPr>
          </a:p>
          <a:p>
            <a:pPr marL="407670" algn="ctr">
              <a:lnSpc>
                <a:spcPts val="530"/>
              </a:lnSpc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Fr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anc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Mé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450" dirty="0">
                <a:solidFill>
                  <a:srgbClr val="231F20"/>
                </a:solidFill>
                <a:latin typeface="Roboto"/>
                <a:cs typeface="Roboto"/>
              </a:rPr>
              <a:t>opolita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ine</a:t>
            </a:r>
            <a:endParaRPr sz="450">
              <a:latin typeface="Roboto"/>
              <a:cs typeface="Roboto"/>
            </a:endParaRPr>
          </a:p>
          <a:p>
            <a:pPr marL="407034" algn="ctr">
              <a:lnSpc>
                <a:spcPct val="100000"/>
              </a:lnSpc>
              <a:spcBef>
                <a:spcPts val="20"/>
              </a:spcBef>
            </a:pP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(19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648</a:t>
            </a:r>
            <a:r>
              <a:rPr sz="4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spc="5" dirty="0">
                <a:solidFill>
                  <a:srgbClr val="231F20"/>
                </a:solidFill>
                <a:latin typeface="Roboto"/>
                <a:cs typeface="Roboto"/>
              </a:rPr>
              <a:t>830)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61102" y="3581144"/>
            <a:ext cx="120014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i="1" dirty="0">
                <a:solidFill>
                  <a:srgbClr val="231F20"/>
                </a:solidFill>
                <a:latin typeface="Roboto"/>
                <a:cs typeface="Roboto"/>
              </a:rPr>
              <a:t>..</a:t>
            </a:r>
            <a:r>
              <a:rPr sz="900" i="1" spc="5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61010" y="1275731"/>
            <a:ext cx="2977515" cy="7778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actifs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n’ayant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pas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voiture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fichiers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détail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  <a:p>
            <a:pPr marL="668655">
              <a:lnSpc>
                <a:spcPct val="100000"/>
              </a:lnSpc>
              <a:spcBef>
                <a:spcPts val="869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673314" y="2347845"/>
            <a:ext cx="2355850" cy="4533265"/>
            <a:chOff x="7673314" y="2347845"/>
            <a:chExt cx="2355850" cy="4533265"/>
          </a:xfrm>
        </p:grpSpPr>
        <p:sp>
          <p:nvSpPr>
            <p:cNvPr id="52" name="object 52"/>
            <p:cNvSpPr/>
            <p:nvPr/>
          </p:nvSpPr>
          <p:spPr>
            <a:xfrm>
              <a:off x="7693825" y="2356903"/>
              <a:ext cx="2197100" cy="219075"/>
            </a:xfrm>
            <a:custGeom>
              <a:avLst/>
              <a:gdLst/>
              <a:ahLst/>
              <a:cxnLst/>
              <a:rect l="l" t="t" r="r" b="b"/>
              <a:pathLst>
                <a:path w="2197100" h="219075">
                  <a:moveTo>
                    <a:pt x="1921713" y="150787"/>
                  </a:moveTo>
                  <a:lnTo>
                    <a:pt x="0" y="150787"/>
                  </a:lnTo>
                  <a:lnTo>
                    <a:pt x="0" y="218706"/>
                  </a:lnTo>
                  <a:lnTo>
                    <a:pt x="1921713" y="218706"/>
                  </a:lnTo>
                  <a:lnTo>
                    <a:pt x="1921713" y="150787"/>
                  </a:lnTo>
                  <a:close/>
                </a:path>
                <a:path w="2197100" h="219075">
                  <a:moveTo>
                    <a:pt x="2196642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2196642" y="68732"/>
                  </a:lnTo>
                  <a:lnTo>
                    <a:pt x="2196642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93825" y="2425636"/>
              <a:ext cx="1427480" cy="68580"/>
            </a:xfrm>
            <a:custGeom>
              <a:avLst/>
              <a:gdLst/>
              <a:ahLst/>
              <a:cxnLst/>
              <a:rect l="l" t="t" r="r" b="b"/>
              <a:pathLst>
                <a:path w="1427479" h="68580">
                  <a:moveTo>
                    <a:pt x="1427340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1427340" y="68021"/>
                  </a:lnTo>
                  <a:lnTo>
                    <a:pt x="1427340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93825" y="2657665"/>
              <a:ext cx="1763395" cy="68580"/>
            </a:xfrm>
            <a:custGeom>
              <a:avLst/>
              <a:gdLst/>
              <a:ahLst/>
              <a:cxnLst/>
              <a:rect l="l" t="t" r="r" b="b"/>
              <a:pathLst>
                <a:path w="1763395" h="68580">
                  <a:moveTo>
                    <a:pt x="1762823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1762823" y="68021"/>
                  </a:lnTo>
                  <a:lnTo>
                    <a:pt x="1762823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93825" y="2575610"/>
              <a:ext cx="791845" cy="68580"/>
            </a:xfrm>
            <a:custGeom>
              <a:avLst/>
              <a:gdLst/>
              <a:ahLst/>
              <a:cxnLst/>
              <a:rect l="l" t="t" r="r" b="b"/>
              <a:pathLst>
                <a:path w="791845" h="68580">
                  <a:moveTo>
                    <a:pt x="791718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791718" y="68021"/>
                  </a:lnTo>
                  <a:lnTo>
                    <a:pt x="79171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693825" y="2807728"/>
              <a:ext cx="1716405" cy="69215"/>
            </a:xfrm>
            <a:custGeom>
              <a:avLst/>
              <a:gdLst/>
              <a:ahLst/>
              <a:cxnLst/>
              <a:rect l="l" t="t" r="r" b="b"/>
              <a:pathLst>
                <a:path w="1716404" h="69214">
                  <a:moveTo>
                    <a:pt x="1716316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1716316" y="68732"/>
                  </a:lnTo>
                  <a:lnTo>
                    <a:pt x="1716316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93825" y="2725686"/>
              <a:ext cx="612140" cy="69215"/>
            </a:xfrm>
            <a:custGeom>
              <a:avLst/>
              <a:gdLst/>
              <a:ahLst/>
              <a:cxnLst/>
              <a:rect l="l" t="t" r="r" b="b"/>
              <a:pathLst>
                <a:path w="612140" h="69214">
                  <a:moveTo>
                    <a:pt x="612140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612140" y="68732"/>
                  </a:lnTo>
                  <a:lnTo>
                    <a:pt x="612140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3825" y="2958515"/>
              <a:ext cx="1682114" cy="67945"/>
            </a:xfrm>
            <a:custGeom>
              <a:avLst/>
              <a:gdLst/>
              <a:ahLst/>
              <a:cxnLst/>
              <a:rect l="l" t="t" r="r" b="b"/>
              <a:pathLst>
                <a:path w="1682115" h="67944">
                  <a:moveTo>
                    <a:pt x="1681581" y="0"/>
                  </a:moveTo>
                  <a:lnTo>
                    <a:pt x="0" y="0"/>
                  </a:lnTo>
                  <a:lnTo>
                    <a:pt x="0" y="67919"/>
                  </a:lnTo>
                  <a:lnTo>
                    <a:pt x="1681581" y="67919"/>
                  </a:lnTo>
                  <a:lnTo>
                    <a:pt x="168158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93837" y="2876461"/>
              <a:ext cx="651510" cy="67945"/>
            </a:xfrm>
            <a:custGeom>
              <a:avLst/>
              <a:gdLst/>
              <a:ahLst/>
              <a:cxnLst/>
              <a:rect l="l" t="t" r="r" b="b"/>
              <a:pathLst>
                <a:path w="651509" h="67944">
                  <a:moveTo>
                    <a:pt x="651268" y="0"/>
                  </a:moveTo>
                  <a:lnTo>
                    <a:pt x="0" y="0"/>
                  </a:lnTo>
                  <a:lnTo>
                    <a:pt x="0" y="67919"/>
                  </a:lnTo>
                  <a:lnTo>
                    <a:pt x="651268" y="67919"/>
                  </a:lnTo>
                  <a:lnTo>
                    <a:pt x="65126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93825" y="3108490"/>
              <a:ext cx="1673225" cy="68580"/>
            </a:xfrm>
            <a:custGeom>
              <a:avLst/>
              <a:gdLst/>
              <a:ahLst/>
              <a:cxnLst/>
              <a:rect l="l" t="t" r="r" b="b"/>
              <a:pathLst>
                <a:path w="1673225" h="68580">
                  <a:moveTo>
                    <a:pt x="1672678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1672678" y="68021"/>
                  </a:lnTo>
                  <a:lnTo>
                    <a:pt x="1672678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3825" y="3026448"/>
              <a:ext cx="1118235" cy="68580"/>
            </a:xfrm>
            <a:custGeom>
              <a:avLst/>
              <a:gdLst/>
              <a:ahLst/>
              <a:cxnLst/>
              <a:rect l="l" t="t" r="r" b="b"/>
              <a:pathLst>
                <a:path w="1118234" h="68580">
                  <a:moveTo>
                    <a:pt x="1117663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1117663" y="68021"/>
                  </a:lnTo>
                  <a:lnTo>
                    <a:pt x="1117663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93825" y="3258553"/>
              <a:ext cx="1666239" cy="69215"/>
            </a:xfrm>
            <a:custGeom>
              <a:avLst/>
              <a:gdLst/>
              <a:ahLst/>
              <a:cxnLst/>
              <a:rect l="l" t="t" r="r" b="b"/>
              <a:pathLst>
                <a:path w="1666240" h="69214">
                  <a:moveTo>
                    <a:pt x="1666024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1666024" y="68732"/>
                  </a:lnTo>
                  <a:lnTo>
                    <a:pt x="1666024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93825" y="3176511"/>
              <a:ext cx="414655" cy="69215"/>
            </a:xfrm>
            <a:custGeom>
              <a:avLst/>
              <a:gdLst/>
              <a:ahLst/>
              <a:cxnLst/>
              <a:rect l="l" t="t" r="r" b="b"/>
              <a:pathLst>
                <a:path w="414654" h="69214">
                  <a:moveTo>
                    <a:pt x="414032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414032" y="68732"/>
                  </a:lnTo>
                  <a:lnTo>
                    <a:pt x="414032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693837" y="3409340"/>
              <a:ext cx="1611630" cy="67945"/>
            </a:xfrm>
            <a:custGeom>
              <a:avLst/>
              <a:gdLst/>
              <a:ahLst/>
              <a:cxnLst/>
              <a:rect l="l" t="t" r="r" b="b"/>
              <a:pathLst>
                <a:path w="1611629" h="67945">
                  <a:moveTo>
                    <a:pt x="1611312" y="0"/>
                  </a:moveTo>
                  <a:lnTo>
                    <a:pt x="0" y="0"/>
                  </a:lnTo>
                  <a:lnTo>
                    <a:pt x="0" y="67919"/>
                  </a:lnTo>
                  <a:lnTo>
                    <a:pt x="1611312" y="67919"/>
                  </a:lnTo>
                  <a:lnTo>
                    <a:pt x="1611312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93825" y="3327298"/>
              <a:ext cx="656590" cy="67945"/>
            </a:xfrm>
            <a:custGeom>
              <a:avLst/>
              <a:gdLst/>
              <a:ahLst/>
              <a:cxnLst/>
              <a:rect l="l" t="t" r="r" b="b"/>
              <a:pathLst>
                <a:path w="656590" h="67945">
                  <a:moveTo>
                    <a:pt x="656488" y="0"/>
                  </a:moveTo>
                  <a:lnTo>
                    <a:pt x="0" y="0"/>
                  </a:lnTo>
                  <a:lnTo>
                    <a:pt x="0" y="67919"/>
                  </a:lnTo>
                  <a:lnTo>
                    <a:pt x="656488" y="67919"/>
                  </a:lnTo>
                  <a:lnTo>
                    <a:pt x="65648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93825" y="3559314"/>
              <a:ext cx="1608455" cy="69215"/>
            </a:xfrm>
            <a:custGeom>
              <a:avLst/>
              <a:gdLst/>
              <a:ahLst/>
              <a:cxnLst/>
              <a:rect l="l" t="t" r="r" b="b"/>
              <a:pathLst>
                <a:path w="1608454" h="69214">
                  <a:moveTo>
                    <a:pt x="1608353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1608353" y="68732"/>
                  </a:lnTo>
                  <a:lnTo>
                    <a:pt x="1608353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93825" y="3477272"/>
              <a:ext cx="584835" cy="69215"/>
            </a:xfrm>
            <a:custGeom>
              <a:avLst/>
              <a:gdLst/>
              <a:ahLst/>
              <a:cxnLst/>
              <a:rect l="l" t="t" r="r" b="b"/>
              <a:pathLst>
                <a:path w="584834" h="69214">
                  <a:moveTo>
                    <a:pt x="584784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584784" y="68732"/>
                  </a:lnTo>
                  <a:lnTo>
                    <a:pt x="584784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93825" y="3709390"/>
              <a:ext cx="1581150" cy="69215"/>
            </a:xfrm>
            <a:custGeom>
              <a:avLst/>
              <a:gdLst/>
              <a:ahLst/>
              <a:cxnLst/>
              <a:rect l="l" t="t" r="r" b="b"/>
              <a:pathLst>
                <a:path w="1581150" h="69214">
                  <a:moveTo>
                    <a:pt x="1580997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1580997" y="68732"/>
                  </a:lnTo>
                  <a:lnTo>
                    <a:pt x="1580997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693825" y="3628059"/>
              <a:ext cx="622300" cy="218440"/>
            </a:xfrm>
            <a:custGeom>
              <a:avLst/>
              <a:gdLst/>
              <a:ahLst/>
              <a:cxnLst/>
              <a:rect l="l" t="t" r="r" b="b"/>
              <a:pathLst>
                <a:path w="622300" h="218439">
                  <a:moveTo>
                    <a:pt x="587044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587044" y="68021"/>
                  </a:lnTo>
                  <a:lnTo>
                    <a:pt x="587044" y="0"/>
                  </a:lnTo>
                  <a:close/>
                </a:path>
                <a:path w="622300" h="218439">
                  <a:moveTo>
                    <a:pt x="621766" y="150063"/>
                  </a:moveTo>
                  <a:lnTo>
                    <a:pt x="0" y="150063"/>
                  </a:lnTo>
                  <a:lnTo>
                    <a:pt x="0" y="217982"/>
                  </a:lnTo>
                  <a:lnTo>
                    <a:pt x="621766" y="217982"/>
                  </a:lnTo>
                  <a:lnTo>
                    <a:pt x="621766" y="150063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93825" y="4010151"/>
              <a:ext cx="636905" cy="219075"/>
            </a:xfrm>
            <a:custGeom>
              <a:avLst/>
              <a:gdLst/>
              <a:ahLst/>
              <a:cxnLst/>
              <a:rect l="l" t="t" r="r" b="b"/>
              <a:pathLst>
                <a:path w="636904" h="219075">
                  <a:moveTo>
                    <a:pt x="627621" y="150787"/>
                  </a:moveTo>
                  <a:lnTo>
                    <a:pt x="12" y="150787"/>
                  </a:lnTo>
                  <a:lnTo>
                    <a:pt x="12" y="218808"/>
                  </a:lnTo>
                  <a:lnTo>
                    <a:pt x="627621" y="218808"/>
                  </a:lnTo>
                  <a:lnTo>
                    <a:pt x="627621" y="150787"/>
                  </a:lnTo>
                  <a:close/>
                </a:path>
                <a:path w="636904" h="219075">
                  <a:moveTo>
                    <a:pt x="636524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636524" y="68732"/>
                  </a:lnTo>
                  <a:lnTo>
                    <a:pt x="636524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693825" y="4078884"/>
              <a:ext cx="474345" cy="68580"/>
            </a:xfrm>
            <a:custGeom>
              <a:avLst/>
              <a:gdLst/>
              <a:ahLst/>
              <a:cxnLst/>
              <a:rect l="l" t="t" r="r" b="b"/>
              <a:pathLst>
                <a:path w="474345" h="68579">
                  <a:moveTo>
                    <a:pt x="473951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473951" y="68021"/>
                  </a:lnTo>
                  <a:lnTo>
                    <a:pt x="473951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93825" y="4310913"/>
              <a:ext cx="610235" cy="68580"/>
            </a:xfrm>
            <a:custGeom>
              <a:avLst/>
              <a:gdLst/>
              <a:ahLst/>
              <a:cxnLst/>
              <a:rect l="l" t="t" r="r" b="b"/>
              <a:pathLst>
                <a:path w="610234" h="68579">
                  <a:moveTo>
                    <a:pt x="609892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609892" y="68021"/>
                  </a:lnTo>
                  <a:lnTo>
                    <a:pt x="609892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93825" y="4228947"/>
              <a:ext cx="240665" cy="67945"/>
            </a:xfrm>
            <a:custGeom>
              <a:avLst/>
              <a:gdLst/>
              <a:ahLst/>
              <a:cxnLst/>
              <a:rect l="l" t="t" r="r" b="b"/>
              <a:pathLst>
                <a:path w="240665" h="67945">
                  <a:moveTo>
                    <a:pt x="240398" y="0"/>
                  </a:moveTo>
                  <a:lnTo>
                    <a:pt x="0" y="0"/>
                  </a:lnTo>
                  <a:lnTo>
                    <a:pt x="0" y="67919"/>
                  </a:lnTo>
                  <a:lnTo>
                    <a:pt x="240398" y="67919"/>
                  </a:lnTo>
                  <a:lnTo>
                    <a:pt x="24039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693825" y="4460976"/>
              <a:ext cx="601980" cy="69215"/>
            </a:xfrm>
            <a:custGeom>
              <a:avLst/>
              <a:gdLst/>
              <a:ahLst/>
              <a:cxnLst/>
              <a:rect l="l" t="t" r="r" b="b"/>
              <a:pathLst>
                <a:path w="601979" h="69214">
                  <a:moveTo>
                    <a:pt x="601789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601789" y="68732"/>
                  </a:lnTo>
                  <a:lnTo>
                    <a:pt x="601789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93825" y="4378922"/>
              <a:ext cx="292735" cy="69215"/>
            </a:xfrm>
            <a:custGeom>
              <a:avLst/>
              <a:gdLst/>
              <a:ahLst/>
              <a:cxnLst/>
              <a:rect l="l" t="t" r="r" b="b"/>
              <a:pathLst>
                <a:path w="292734" h="69214">
                  <a:moveTo>
                    <a:pt x="292125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292125" y="68732"/>
                  </a:lnTo>
                  <a:lnTo>
                    <a:pt x="292125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93825" y="4611763"/>
              <a:ext cx="584835" cy="68580"/>
            </a:xfrm>
            <a:custGeom>
              <a:avLst/>
              <a:gdLst/>
              <a:ahLst/>
              <a:cxnLst/>
              <a:rect l="l" t="t" r="r" b="b"/>
              <a:pathLst>
                <a:path w="584834" h="68579">
                  <a:moveTo>
                    <a:pt x="584784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584784" y="68021"/>
                  </a:lnTo>
                  <a:lnTo>
                    <a:pt x="584784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93837" y="4529708"/>
              <a:ext cx="348615" cy="68580"/>
            </a:xfrm>
            <a:custGeom>
              <a:avLst/>
              <a:gdLst/>
              <a:ahLst/>
              <a:cxnLst/>
              <a:rect l="l" t="t" r="r" b="b"/>
              <a:pathLst>
                <a:path w="348615" h="68579">
                  <a:moveTo>
                    <a:pt x="348259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348259" y="68021"/>
                  </a:lnTo>
                  <a:lnTo>
                    <a:pt x="348259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93825" y="4761738"/>
              <a:ext cx="539115" cy="68580"/>
            </a:xfrm>
            <a:custGeom>
              <a:avLst/>
              <a:gdLst/>
              <a:ahLst/>
              <a:cxnLst/>
              <a:rect l="l" t="t" r="r" b="b"/>
              <a:pathLst>
                <a:path w="539115" h="68579">
                  <a:moveTo>
                    <a:pt x="539000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539000" y="68021"/>
                  </a:lnTo>
                  <a:lnTo>
                    <a:pt x="539000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693825" y="4679772"/>
              <a:ext cx="79375" cy="69215"/>
            </a:xfrm>
            <a:custGeom>
              <a:avLst/>
              <a:gdLst/>
              <a:ahLst/>
              <a:cxnLst/>
              <a:rect l="l" t="t" r="r" b="b"/>
              <a:pathLst>
                <a:path w="79375" h="69214">
                  <a:moveTo>
                    <a:pt x="79260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79260" y="68732"/>
                  </a:lnTo>
                  <a:lnTo>
                    <a:pt x="79260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93825" y="4911801"/>
              <a:ext cx="534035" cy="69215"/>
            </a:xfrm>
            <a:custGeom>
              <a:avLst/>
              <a:gdLst/>
              <a:ahLst/>
              <a:cxnLst/>
              <a:rect l="l" t="t" r="r" b="b"/>
              <a:pathLst>
                <a:path w="534034" h="69214">
                  <a:moveTo>
                    <a:pt x="533780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533780" y="68732"/>
                  </a:lnTo>
                  <a:lnTo>
                    <a:pt x="533780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93825" y="4829746"/>
              <a:ext cx="290830" cy="69215"/>
            </a:xfrm>
            <a:custGeom>
              <a:avLst/>
              <a:gdLst/>
              <a:ahLst/>
              <a:cxnLst/>
              <a:rect l="l" t="t" r="r" b="b"/>
              <a:pathLst>
                <a:path w="290829" h="69214">
                  <a:moveTo>
                    <a:pt x="290690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290690" y="68732"/>
                  </a:lnTo>
                  <a:lnTo>
                    <a:pt x="290690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93825" y="5062588"/>
              <a:ext cx="417195" cy="68580"/>
            </a:xfrm>
            <a:custGeom>
              <a:avLst/>
              <a:gdLst/>
              <a:ahLst/>
              <a:cxnLst/>
              <a:rect l="l" t="t" r="r" b="b"/>
              <a:pathLst>
                <a:path w="417195" h="68579">
                  <a:moveTo>
                    <a:pt x="417004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417004" y="68021"/>
                  </a:lnTo>
                  <a:lnTo>
                    <a:pt x="417004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93825" y="4980533"/>
              <a:ext cx="281305" cy="68580"/>
            </a:xfrm>
            <a:custGeom>
              <a:avLst/>
              <a:gdLst/>
              <a:ahLst/>
              <a:cxnLst/>
              <a:rect l="l" t="t" r="r" b="b"/>
              <a:pathLst>
                <a:path w="281304" h="68579">
                  <a:moveTo>
                    <a:pt x="281063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281063" y="68021"/>
                  </a:lnTo>
                  <a:lnTo>
                    <a:pt x="281063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93825" y="5212562"/>
              <a:ext cx="385445" cy="69215"/>
            </a:xfrm>
            <a:custGeom>
              <a:avLst/>
              <a:gdLst/>
              <a:ahLst/>
              <a:cxnLst/>
              <a:rect l="l" t="t" r="r" b="b"/>
              <a:pathLst>
                <a:path w="385445" h="69214">
                  <a:moveTo>
                    <a:pt x="385241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385241" y="68732"/>
                  </a:lnTo>
                  <a:lnTo>
                    <a:pt x="38524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93825" y="5130609"/>
              <a:ext cx="243204" cy="69215"/>
            </a:xfrm>
            <a:custGeom>
              <a:avLst/>
              <a:gdLst/>
              <a:ahLst/>
              <a:cxnLst/>
              <a:rect l="l" t="t" r="r" b="b"/>
              <a:pathLst>
                <a:path w="243204" h="69214">
                  <a:moveTo>
                    <a:pt x="242646" y="0"/>
                  </a:moveTo>
                  <a:lnTo>
                    <a:pt x="0" y="0"/>
                  </a:lnTo>
                  <a:lnTo>
                    <a:pt x="0" y="68643"/>
                  </a:lnTo>
                  <a:lnTo>
                    <a:pt x="242646" y="68643"/>
                  </a:lnTo>
                  <a:lnTo>
                    <a:pt x="242646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93825" y="5362625"/>
              <a:ext cx="278130" cy="69215"/>
            </a:xfrm>
            <a:custGeom>
              <a:avLst/>
              <a:gdLst/>
              <a:ahLst/>
              <a:cxnLst/>
              <a:rect l="l" t="t" r="r" b="b"/>
              <a:pathLst>
                <a:path w="278129" h="69214">
                  <a:moveTo>
                    <a:pt x="278091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278091" y="68732"/>
                  </a:lnTo>
                  <a:lnTo>
                    <a:pt x="27809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693825" y="5281294"/>
              <a:ext cx="214629" cy="218440"/>
            </a:xfrm>
            <a:custGeom>
              <a:avLst/>
              <a:gdLst/>
              <a:ahLst/>
              <a:cxnLst/>
              <a:rect l="l" t="t" r="r" b="b"/>
              <a:pathLst>
                <a:path w="214629" h="218439">
                  <a:moveTo>
                    <a:pt x="163563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163563" y="68021"/>
                  </a:lnTo>
                  <a:lnTo>
                    <a:pt x="163563" y="0"/>
                  </a:lnTo>
                  <a:close/>
                </a:path>
                <a:path w="214629" h="218439">
                  <a:moveTo>
                    <a:pt x="214490" y="150075"/>
                  </a:moveTo>
                  <a:lnTo>
                    <a:pt x="12" y="150075"/>
                  </a:lnTo>
                  <a:lnTo>
                    <a:pt x="12" y="218097"/>
                  </a:lnTo>
                  <a:lnTo>
                    <a:pt x="214490" y="218097"/>
                  </a:lnTo>
                  <a:lnTo>
                    <a:pt x="214490" y="150075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693825" y="5663387"/>
              <a:ext cx="1232535" cy="219075"/>
            </a:xfrm>
            <a:custGeom>
              <a:avLst/>
              <a:gdLst/>
              <a:ahLst/>
              <a:cxnLst/>
              <a:rect l="l" t="t" r="r" b="b"/>
              <a:pathLst>
                <a:path w="1232534" h="219075">
                  <a:moveTo>
                    <a:pt x="935126" y="150787"/>
                  </a:moveTo>
                  <a:lnTo>
                    <a:pt x="0" y="150787"/>
                  </a:lnTo>
                  <a:lnTo>
                    <a:pt x="0" y="218808"/>
                  </a:lnTo>
                  <a:lnTo>
                    <a:pt x="935126" y="218808"/>
                  </a:lnTo>
                  <a:lnTo>
                    <a:pt x="935126" y="150787"/>
                  </a:lnTo>
                  <a:close/>
                </a:path>
                <a:path w="1232534" h="219075">
                  <a:moveTo>
                    <a:pt x="1232192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1232192" y="68732"/>
                  </a:lnTo>
                  <a:lnTo>
                    <a:pt x="1232192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693825" y="5732132"/>
              <a:ext cx="589280" cy="218440"/>
            </a:xfrm>
            <a:custGeom>
              <a:avLst/>
              <a:gdLst/>
              <a:ahLst/>
              <a:cxnLst/>
              <a:rect l="l" t="t" r="r" b="b"/>
              <a:pathLst>
                <a:path w="589279" h="218439">
                  <a:moveTo>
                    <a:pt x="309130" y="150063"/>
                  </a:moveTo>
                  <a:lnTo>
                    <a:pt x="0" y="150063"/>
                  </a:lnTo>
                  <a:lnTo>
                    <a:pt x="0" y="218084"/>
                  </a:lnTo>
                  <a:lnTo>
                    <a:pt x="309130" y="218084"/>
                  </a:lnTo>
                  <a:lnTo>
                    <a:pt x="309130" y="150063"/>
                  </a:lnTo>
                  <a:close/>
                </a:path>
                <a:path w="589279" h="218439">
                  <a:moveTo>
                    <a:pt x="589203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589203" y="68021"/>
                  </a:lnTo>
                  <a:lnTo>
                    <a:pt x="589203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693825" y="6114224"/>
              <a:ext cx="1008380" cy="219075"/>
            </a:xfrm>
            <a:custGeom>
              <a:avLst/>
              <a:gdLst/>
              <a:ahLst/>
              <a:cxnLst/>
              <a:rect l="l" t="t" r="r" b="b"/>
              <a:pathLst>
                <a:path w="1008379" h="219075">
                  <a:moveTo>
                    <a:pt x="523430" y="0"/>
                  </a:moveTo>
                  <a:lnTo>
                    <a:pt x="0" y="0"/>
                  </a:lnTo>
                  <a:lnTo>
                    <a:pt x="0" y="68745"/>
                  </a:lnTo>
                  <a:lnTo>
                    <a:pt x="523430" y="68745"/>
                  </a:lnTo>
                  <a:lnTo>
                    <a:pt x="523430" y="0"/>
                  </a:lnTo>
                  <a:close/>
                </a:path>
                <a:path w="1008379" h="219075">
                  <a:moveTo>
                    <a:pt x="1008265" y="150774"/>
                  </a:moveTo>
                  <a:lnTo>
                    <a:pt x="0" y="150774"/>
                  </a:lnTo>
                  <a:lnTo>
                    <a:pt x="0" y="218795"/>
                  </a:lnTo>
                  <a:lnTo>
                    <a:pt x="1008265" y="218795"/>
                  </a:lnTo>
                  <a:lnTo>
                    <a:pt x="1008265" y="150774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693825" y="6182956"/>
              <a:ext cx="133350" cy="68580"/>
            </a:xfrm>
            <a:custGeom>
              <a:avLst/>
              <a:gdLst/>
              <a:ahLst/>
              <a:cxnLst/>
              <a:rect l="l" t="t" r="r" b="b"/>
              <a:pathLst>
                <a:path w="133350" h="68579">
                  <a:moveTo>
                    <a:pt x="133248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133248" y="68021"/>
                  </a:lnTo>
                  <a:lnTo>
                    <a:pt x="13324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693825" y="6415074"/>
              <a:ext cx="1017905" cy="69215"/>
            </a:xfrm>
            <a:custGeom>
              <a:avLst/>
              <a:gdLst/>
              <a:ahLst/>
              <a:cxnLst/>
              <a:rect l="l" t="t" r="r" b="b"/>
              <a:pathLst>
                <a:path w="1017904" h="69214">
                  <a:moveTo>
                    <a:pt x="1017892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1017892" y="68732"/>
                  </a:lnTo>
                  <a:lnTo>
                    <a:pt x="1017892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693825" y="6333020"/>
              <a:ext cx="341630" cy="69215"/>
            </a:xfrm>
            <a:custGeom>
              <a:avLst/>
              <a:gdLst/>
              <a:ahLst/>
              <a:cxnLst/>
              <a:rect l="l" t="t" r="r" b="b"/>
              <a:pathLst>
                <a:path w="341629" h="69214">
                  <a:moveTo>
                    <a:pt x="341604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341604" y="68732"/>
                  </a:lnTo>
                  <a:lnTo>
                    <a:pt x="341604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693825" y="6565049"/>
              <a:ext cx="741680" cy="69215"/>
            </a:xfrm>
            <a:custGeom>
              <a:avLst/>
              <a:gdLst/>
              <a:ahLst/>
              <a:cxnLst/>
              <a:rect l="l" t="t" r="r" b="b"/>
              <a:pathLst>
                <a:path w="741679" h="69215">
                  <a:moveTo>
                    <a:pt x="741426" y="0"/>
                  </a:moveTo>
                  <a:lnTo>
                    <a:pt x="0" y="0"/>
                  </a:lnTo>
                  <a:lnTo>
                    <a:pt x="0" y="68732"/>
                  </a:lnTo>
                  <a:lnTo>
                    <a:pt x="741426" y="68732"/>
                  </a:lnTo>
                  <a:lnTo>
                    <a:pt x="741426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93825" y="6483807"/>
              <a:ext cx="537210" cy="67945"/>
            </a:xfrm>
            <a:custGeom>
              <a:avLst/>
              <a:gdLst/>
              <a:ahLst/>
              <a:cxnLst/>
              <a:rect l="l" t="t" r="r" b="b"/>
              <a:pathLst>
                <a:path w="537209" h="67945">
                  <a:moveTo>
                    <a:pt x="536752" y="0"/>
                  </a:moveTo>
                  <a:lnTo>
                    <a:pt x="0" y="0"/>
                  </a:lnTo>
                  <a:lnTo>
                    <a:pt x="0" y="67919"/>
                  </a:lnTo>
                  <a:lnTo>
                    <a:pt x="536752" y="67919"/>
                  </a:lnTo>
                  <a:lnTo>
                    <a:pt x="536752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693825" y="6715836"/>
              <a:ext cx="739775" cy="68580"/>
            </a:xfrm>
            <a:custGeom>
              <a:avLst/>
              <a:gdLst/>
              <a:ahLst/>
              <a:cxnLst/>
              <a:rect l="l" t="t" r="r" b="b"/>
              <a:pathLst>
                <a:path w="739775" h="68579">
                  <a:moveTo>
                    <a:pt x="739267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739267" y="68021"/>
                  </a:lnTo>
                  <a:lnTo>
                    <a:pt x="739267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693825" y="6633781"/>
              <a:ext cx="304165" cy="219075"/>
            </a:xfrm>
            <a:custGeom>
              <a:avLst/>
              <a:gdLst/>
              <a:ahLst/>
              <a:cxnLst/>
              <a:rect l="l" t="t" r="r" b="b"/>
              <a:pathLst>
                <a:path w="304165" h="219075">
                  <a:moveTo>
                    <a:pt x="231482" y="0"/>
                  </a:moveTo>
                  <a:lnTo>
                    <a:pt x="0" y="0"/>
                  </a:lnTo>
                  <a:lnTo>
                    <a:pt x="0" y="68021"/>
                  </a:lnTo>
                  <a:lnTo>
                    <a:pt x="231482" y="68021"/>
                  </a:lnTo>
                  <a:lnTo>
                    <a:pt x="231482" y="0"/>
                  </a:lnTo>
                  <a:close/>
                </a:path>
                <a:path w="304165" h="219075">
                  <a:moveTo>
                    <a:pt x="303911" y="150063"/>
                  </a:moveTo>
                  <a:lnTo>
                    <a:pt x="0" y="150063"/>
                  </a:lnTo>
                  <a:lnTo>
                    <a:pt x="0" y="218795"/>
                  </a:lnTo>
                  <a:lnTo>
                    <a:pt x="303911" y="218795"/>
                  </a:lnTo>
                  <a:lnTo>
                    <a:pt x="303911" y="150063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93826" y="6859149"/>
              <a:ext cx="2332990" cy="21590"/>
            </a:xfrm>
            <a:custGeom>
              <a:avLst/>
              <a:gdLst/>
              <a:ahLst/>
              <a:cxnLst/>
              <a:rect l="l" t="t" r="r" b="b"/>
              <a:pathLst>
                <a:path w="2332990" h="21590">
                  <a:moveTo>
                    <a:pt x="0" y="0"/>
                  </a:moveTo>
                  <a:lnTo>
                    <a:pt x="2332774" y="0"/>
                  </a:lnTo>
                </a:path>
                <a:path w="2332990" h="21590">
                  <a:moveTo>
                    <a:pt x="0" y="0"/>
                  </a:moveTo>
                  <a:lnTo>
                    <a:pt x="0" y="21412"/>
                  </a:lnTo>
                </a:path>
                <a:path w="2332990" h="21590">
                  <a:moveTo>
                    <a:pt x="333514" y="0"/>
                  </a:moveTo>
                  <a:lnTo>
                    <a:pt x="333514" y="21412"/>
                  </a:lnTo>
                </a:path>
                <a:path w="2332990" h="21590">
                  <a:moveTo>
                    <a:pt x="666838" y="0"/>
                  </a:moveTo>
                  <a:lnTo>
                    <a:pt x="666838" y="21412"/>
                  </a:lnTo>
                </a:path>
                <a:path w="2332990" h="21590">
                  <a:moveTo>
                    <a:pt x="999363" y="0"/>
                  </a:moveTo>
                  <a:lnTo>
                    <a:pt x="999363" y="21412"/>
                  </a:lnTo>
                </a:path>
                <a:path w="2332990" h="21590">
                  <a:moveTo>
                    <a:pt x="1332687" y="0"/>
                  </a:moveTo>
                  <a:lnTo>
                    <a:pt x="1332687" y="21412"/>
                  </a:lnTo>
                </a:path>
                <a:path w="2332990" h="21590">
                  <a:moveTo>
                    <a:pt x="1666024" y="0"/>
                  </a:moveTo>
                  <a:lnTo>
                    <a:pt x="1666024" y="21412"/>
                  </a:lnTo>
                </a:path>
                <a:path w="2332990" h="21590">
                  <a:moveTo>
                    <a:pt x="1999348" y="0"/>
                  </a:moveTo>
                  <a:lnTo>
                    <a:pt x="1999348" y="21412"/>
                  </a:lnTo>
                </a:path>
                <a:path w="2332990" h="21590">
                  <a:moveTo>
                    <a:pt x="2332774" y="0"/>
                  </a:moveTo>
                  <a:lnTo>
                    <a:pt x="2332774" y="21412"/>
                  </a:lnTo>
                </a:path>
              </a:pathLst>
            </a:custGeom>
            <a:ln w="462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93826" y="2350156"/>
              <a:ext cx="0" cy="4509135"/>
            </a:xfrm>
            <a:custGeom>
              <a:avLst/>
              <a:gdLst/>
              <a:ahLst/>
              <a:cxnLst/>
              <a:rect l="l" t="t" r="r" b="b"/>
              <a:pathLst>
                <a:path h="4509134">
                  <a:moveTo>
                    <a:pt x="0" y="0"/>
                  </a:moveTo>
                  <a:lnTo>
                    <a:pt x="0" y="4508995"/>
                  </a:lnTo>
                </a:path>
              </a:pathLst>
            </a:custGeom>
            <a:ln w="462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673314" y="2350156"/>
              <a:ext cx="20955" cy="4509135"/>
            </a:xfrm>
            <a:custGeom>
              <a:avLst/>
              <a:gdLst/>
              <a:ahLst/>
              <a:cxnLst/>
              <a:rect l="l" t="t" r="r" b="b"/>
              <a:pathLst>
                <a:path w="20954" h="4509134">
                  <a:moveTo>
                    <a:pt x="0" y="0"/>
                  </a:moveTo>
                  <a:lnTo>
                    <a:pt x="20510" y="0"/>
                  </a:lnTo>
                </a:path>
                <a:path w="20954" h="4509134">
                  <a:moveTo>
                    <a:pt x="0" y="150063"/>
                  </a:moveTo>
                  <a:lnTo>
                    <a:pt x="20510" y="150063"/>
                  </a:lnTo>
                </a:path>
                <a:path w="20954" h="4509134">
                  <a:moveTo>
                    <a:pt x="0" y="300850"/>
                  </a:moveTo>
                  <a:lnTo>
                    <a:pt x="20510" y="300850"/>
                  </a:lnTo>
                </a:path>
                <a:path w="20954" h="4509134">
                  <a:moveTo>
                    <a:pt x="0" y="450913"/>
                  </a:moveTo>
                  <a:lnTo>
                    <a:pt x="20510" y="450913"/>
                  </a:lnTo>
                </a:path>
                <a:path w="20954" h="4509134">
                  <a:moveTo>
                    <a:pt x="0" y="600887"/>
                  </a:moveTo>
                  <a:lnTo>
                    <a:pt x="20510" y="600887"/>
                  </a:lnTo>
                </a:path>
                <a:path w="20954" h="4509134">
                  <a:moveTo>
                    <a:pt x="0" y="751674"/>
                  </a:moveTo>
                  <a:lnTo>
                    <a:pt x="20510" y="751674"/>
                  </a:lnTo>
                </a:path>
                <a:path w="20954" h="4509134">
                  <a:moveTo>
                    <a:pt x="0" y="901750"/>
                  </a:moveTo>
                  <a:lnTo>
                    <a:pt x="20510" y="901750"/>
                  </a:lnTo>
                </a:path>
                <a:path w="20954" h="4509134">
                  <a:moveTo>
                    <a:pt x="0" y="1051725"/>
                  </a:moveTo>
                  <a:lnTo>
                    <a:pt x="20510" y="1051725"/>
                  </a:lnTo>
                </a:path>
                <a:path w="20954" h="4509134">
                  <a:moveTo>
                    <a:pt x="0" y="1202512"/>
                  </a:moveTo>
                  <a:lnTo>
                    <a:pt x="20510" y="1202512"/>
                  </a:lnTo>
                </a:path>
                <a:path w="20954" h="4509134">
                  <a:moveTo>
                    <a:pt x="0" y="1352575"/>
                  </a:moveTo>
                  <a:lnTo>
                    <a:pt x="20510" y="1352575"/>
                  </a:lnTo>
                </a:path>
                <a:path w="20954" h="4509134">
                  <a:moveTo>
                    <a:pt x="0" y="1503362"/>
                  </a:moveTo>
                  <a:lnTo>
                    <a:pt x="20510" y="1503362"/>
                  </a:lnTo>
                </a:path>
                <a:path w="20954" h="4509134">
                  <a:moveTo>
                    <a:pt x="0" y="1653336"/>
                  </a:moveTo>
                  <a:lnTo>
                    <a:pt x="20510" y="1653336"/>
                  </a:lnTo>
                </a:path>
                <a:path w="20954" h="4509134">
                  <a:moveTo>
                    <a:pt x="0" y="1803400"/>
                  </a:moveTo>
                  <a:lnTo>
                    <a:pt x="20510" y="1803400"/>
                  </a:lnTo>
                </a:path>
                <a:path w="20954" h="4509134">
                  <a:moveTo>
                    <a:pt x="0" y="1954098"/>
                  </a:moveTo>
                  <a:lnTo>
                    <a:pt x="20510" y="1954098"/>
                  </a:lnTo>
                </a:path>
                <a:path w="20954" h="4509134">
                  <a:moveTo>
                    <a:pt x="0" y="2104161"/>
                  </a:moveTo>
                  <a:lnTo>
                    <a:pt x="20510" y="2104161"/>
                  </a:lnTo>
                </a:path>
                <a:path w="20954" h="4509134">
                  <a:moveTo>
                    <a:pt x="0" y="2254224"/>
                  </a:moveTo>
                  <a:lnTo>
                    <a:pt x="20510" y="2254224"/>
                  </a:lnTo>
                </a:path>
                <a:path w="20954" h="4509134">
                  <a:moveTo>
                    <a:pt x="0" y="2404922"/>
                  </a:moveTo>
                  <a:lnTo>
                    <a:pt x="20510" y="2404922"/>
                  </a:lnTo>
                </a:path>
                <a:path w="20954" h="4509134">
                  <a:moveTo>
                    <a:pt x="0" y="2554986"/>
                  </a:moveTo>
                  <a:lnTo>
                    <a:pt x="20510" y="2554986"/>
                  </a:lnTo>
                </a:path>
                <a:path w="20954" h="4509134">
                  <a:moveTo>
                    <a:pt x="0" y="2705773"/>
                  </a:moveTo>
                  <a:lnTo>
                    <a:pt x="20510" y="2705773"/>
                  </a:lnTo>
                </a:path>
                <a:path w="20954" h="4509134">
                  <a:moveTo>
                    <a:pt x="0" y="2855747"/>
                  </a:moveTo>
                  <a:lnTo>
                    <a:pt x="20510" y="2855747"/>
                  </a:lnTo>
                </a:path>
                <a:path w="20954" h="4509134">
                  <a:moveTo>
                    <a:pt x="0" y="3005810"/>
                  </a:moveTo>
                  <a:lnTo>
                    <a:pt x="20510" y="3005810"/>
                  </a:lnTo>
                </a:path>
                <a:path w="20954" h="4509134">
                  <a:moveTo>
                    <a:pt x="0" y="3156597"/>
                  </a:moveTo>
                  <a:lnTo>
                    <a:pt x="20510" y="3156597"/>
                  </a:lnTo>
                </a:path>
                <a:path w="20954" h="4509134">
                  <a:moveTo>
                    <a:pt x="0" y="3306572"/>
                  </a:moveTo>
                  <a:lnTo>
                    <a:pt x="20510" y="3306572"/>
                  </a:lnTo>
                </a:path>
                <a:path w="20954" h="4509134">
                  <a:moveTo>
                    <a:pt x="0" y="3456647"/>
                  </a:moveTo>
                  <a:lnTo>
                    <a:pt x="20510" y="3456647"/>
                  </a:lnTo>
                </a:path>
                <a:path w="20954" h="4509134">
                  <a:moveTo>
                    <a:pt x="0" y="3607422"/>
                  </a:moveTo>
                  <a:lnTo>
                    <a:pt x="20510" y="3607422"/>
                  </a:lnTo>
                </a:path>
                <a:path w="20954" h="4509134">
                  <a:moveTo>
                    <a:pt x="0" y="3757409"/>
                  </a:moveTo>
                  <a:lnTo>
                    <a:pt x="20510" y="3757409"/>
                  </a:lnTo>
                </a:path>
                <a:path w="20954" h="4509134">
                  <a:moveTo>
                    <a:pt x="0" y="3907472"/>
                  </a:moveTo>
                  <a:lnTo>
                    <a:pt x="20510" y="3907472"/>
                  </a:lnTo>
                </a:path>
                <a:path w="20954" h="4509134">
                  <a:moveTo>
                    <a:pt x="0" y="4058259"/>
                  </a:moveTo>
                  <a:lnTo>
                    <a:pt x="20510" y="4058259"/>
                  </a:lnTo>
                </a:path>
                <a:path w="20954" h="4509134">
                  <a:moveTo>
                    <a:pt x="0" y="4208233"/>
                  </a:moveTo>
                  <a:lnTo>
                    <a:pt x="20510" y="4208233"/>
                  </a:lnTo>
                </a:path>
                <a:path w="20954" h="4509134">
                  <a:moveTo>
                    <a:pt x="0" y="4359021"/>
                  </a:moveTo>
                  <a:lnTo>
                    <a:pt x="20510" y="4359021"/>
                  </a:lnTo>
                </a:path>
                <a:path w="20954" h="4509134">
                  <a:moveTo>
                    <a:pt x="0" y="4508995"/>
                  </a:moveTo>
                  <a:lnTo>
                    <a:pt x="20510" y="4508995"/>
                  </a:lnTo>
                </a:path>
              </a:pathLst>
            </a:custGeom>
            <a:ln w="462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9915291" y="2334308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639830" y="248462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481560" y="2634865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434494" y="2746274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400147" y="2935491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384571" y="3086008"/>
            <a:ext cx="161290" cy="257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329751" y="3386497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299076" y="3536810"/>
            <a:ext cx="182245" cy="257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48%</a:t>
            </a:r>
            <a:endParaRPr sz="5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354622" y="3987817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345508" y="4138129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327892" y="4288374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320071" y="4438687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302590" y="4589136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257225" y="4739449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251852" y="4889694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134798" y="5040007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103511" y="5190251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996456" y="5340768"/>
            <a:ext cx="1155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950092" y="5641326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653003" y="5791570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241241" y="6092332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726596" y="6242645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736117" y="6392890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459569" y="6543135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457636" y="6693990"/>
            <a:ext cx="154940" cy="1073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145348" y="2402593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509613" y="2552838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30394" y="2703083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369503" y="2853600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835608" y="300391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34%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131995" y="3154157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374468" y="3304402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303072" y="3455160"/>
            <a:ext cx="154940" cy="1073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304783" y="3605279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339538" y="3755524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8192082" y="4056082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958677" y="4206839"/>
            <a:ext cx="114935" cy="1073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010498" y="4356868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066610" y="4507113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797816" y="4657425"/>
            <a:ext cx="1155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009138" y="4807670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999702" y="4958427"/>
            <a:ext cx="114935" cy="1073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961195" y="5108457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882026" y="5258770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933377" y="5409015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307391" y="5709777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027510" y="5860090"/>
            <a:ext cx="1155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851827" y="6160647"/>
            <a:ext cx="1155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059477" y="6310892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254679" y="6461409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950381" y="6611654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022680" y="6761967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637716" y="6886502"/>
            <a:ext cx="11430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951877" y="6886502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8285286" y="6886502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618627" y="6886502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951831" y="6886502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9285172" y="6886502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618581" y="6886502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951922" y="6886502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138169" y="2328245"/>
            <a:ext cx="1511300" cy="153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69290" algn="ctr"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500">
              <a:latin typeface="Roboto"/>
              <a:cs typeface="Roboto"/>
            </a:endParaRPr>
          </a:p>
          <a:p>
            <a:pPr marL="669925" algn="ctr">
              <a:lnSpc>
                <a:spcPts val="585"/>
              </a:lnSpc>
              <a:spcBef>
                <a:spcPts val="1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5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0)</a:t>
            </a:r>
            <a:endParaRPr sz="500">
              <a:latin typeface="Roboto"/>
              <a:cs typeface="Roboto"/>
            </a:endParaRPr>
          </a:p>
          <a:p>
            <a:pPr marL="82550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Bellevue</a:t>
            </a:r>
            <a:endParaRPr sz="500">
              <a:latin typeface="Roboto"/>
              <a:cs typeface="Roboto"/>
            </a:endParaRPr>
          </a:p>
          <a:p>
            <a:pPr marL="823594" algn="ctr">
              <a:lnSpc>
                <a:spcPts val="585"/>
              </a:lnSpc>
              <a:spcBef>
                <a:spcPts val="1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(210)</a:t>
            </a:r>
            <a:endParaRPr sz="500">
              <a:latin typeface="Roboto"/>
              <a:cs typeface="Roboto"/>
            </a:endParaRPr>
          </a:p>
          <a:p>
            <a:pPr marL="23114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Châteauneuf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00">
              <a:latin typeface="Roboto"/>
              <a:cs typeface="Roboto"/>
            </a:endParaRPr>
          </a:p>
          <a:p>
            <a:pPr marL="234315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(340)</a:t>
            </a:r>
            <a:endParaRPr sz="500">
              <a:latin typeface="Roboto"/>
              <a:cs typeface="Roboto"/>
            </a:endParaRPr>
          </a:p>
          <a:p>
            <a:pPr marL="83058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Guéret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L'Albatros</a:t>
            </a:r>
            <a:endParaRPr sz="500">
              <a:latin typeface="Roboto"/>
              <a:cs typeface="Roboto"/>
            </a:endParaRPr>
          </a:p>
          <a:p>
            <a:pPr marL="831850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(320)</a:t>
            </a:r>
            <a:endParaRPr sz="500">
              <a:latin typeface="Roboto"/>
              <a:cs typeface="Roboto"/>
            </a:endParaRPr>
          </a:p>
          <a:p>
            <a:pPr marL="78740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Clou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Bouchet</a:t>
            </a:r>
            <a:endParaRPr sz="500">
              <a:latin typeface="Roboto"/>
              <a:cs typeface="Roboto"/>
            </a:endParaRPr>
          </a:p>
          <a:p>
            <a:pPr marL="788035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(490)</a:t>
            </a:r>
            <a:endParaRPr sz="500">
              <a:latin typeface="Roboto"/>
              <a:cs typeface="Roboto"/>
            </a:endParaRPr>
          </a:p>
          <a:p>
            <a:pPr marL="34544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Niort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Pontreau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Colline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Saint André</a:t>
            </a:r>
            <a:endParaRPr sz="500">
              <a:latin typeface="Roboto"/>
              <a:cs typeface="Roboto"/>
            </a:endParaRPr>
          </a:p>
          <a:p>
            <a:pPr marL="342900" algn="ctr">
              <a:lnSpc>
                <a:spcPts val="585"/>
              </a:lnSpc>
              <a:spcBef>
                <a:spcPts val="1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(360)</a:t>
            </a:r>
            <a:endParaRPr sz="500">
              <a:latin typeface="Roboto"/>
              <a:cs typeface="Roboto"/>
            </a:endParaRPr>
          </a:p>
          <a:p>
            <a:pPr marL="39751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Coulounieix-Chamiers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Chamiers</a:t>
            </a:r>
            <a:endParaRPr sz="500">
              <a:latin typeface="Roboto"/>
              <a:cs typeface="Roboto"/>
            </a:endParaRPr>
          </a:p>
          <a:p>
            <a:pPr marL="396240" algn="ctr">
              <a:lnSpc>
                <a:spcPts val="585"/>
              </a:lnSpc>
              <a:spcBef>
                <a:spcPts val="1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(170)</a:t>
            </a:r>
            <a:endParaRPr sz="500">
              <a:latin typeface="Roboto"/>
              <a:cs typeface="Roboto"/>
            </a:endParaRPr>
          </a:p>
          <a:p>
            <a:pPr marL="43815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Beaulieu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Templiers</a:t>
            </a:r>
            <a:endParaRPr sz="500">
              <a:latin typeface="Roboto"/>
              <a:cs typeface="Roboto"/>
            </a:endParaRPr>
          </a:p>
          <a:p>
            <a:pPr marL="440055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(390)</a:t>
            </a:r>
            <a:endParaRPr sz="500">
              <a:latin typeface="Roboto"/>
              <a:cs typeface="Roboto"/>
            </a:endParaRPr>
          </a:p>
          <a:p>
            <a:pPr marL="41783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500">
              <a:latin typeface="Roboto"/>
              <a:cs typeface="Roboto"/>
            </a:endParaRPr>
          </a:p>
          <a:p>
            <a:pPr marL="419734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(740)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Poitiers, Saint-Benoît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Clos Gauthier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les Sables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(650)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130163" y="3981847"/>
            <a:ext cx="152146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145" marR="6985" algn="ctr">
              <a:lnSpc>
                <a:spcPct val="102000"/>
              </a:lnSpc>
              <a:spcBef>
                <a:spcPts val="10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Floirac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Jean-Jaurès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(220)</a:t>
            </a:r>
            <a:endParaRPr sz="500">
              <a:latin typeface="Roboto"/>
              <a:cs typeface="Roboto"/>
            </a:endParaRPr>
          </a:p>
          <a:p>
            <a:pPr marL="711200" algn="ctr">
              <a:lnSpc>
                <a:spcPts val="570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Caillou</a:t>
            </a:r>
            <a:endParaRPr sz="500">
              <a:latin typeface="Roboto"/>
              <a:cs typeface="Roboto"/>
            </a:endParaRPr>
          </a:p>
          <a:p>
            <a:pPr marL="711200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(320)</a:t>
            </a:r>
            <a:endParaRPr sz="500">
              <a:latin typeface="Roboto"/>
              <a:cs typeface="Roboto"/>
            </a:endParaRPr>
          </a:p>
          <a:p>
            <a:pPr marL="379095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Couronne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L'Etang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Moines</a:t>
            </a:r>
            <a:endParaRPr sz="500">
              <a:latin typeface="Roboto"/>
              <a:cs typeface="Roboto"/>
            </a:endParaRPr>
          </a:p>
          <a:p>
            <a:pPr marL="382270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(220)</a:t>
            </a:r>
            <a:endParaRPr sz="500">
              <a:latin typeface="Roboto"/>
              <a:cs typeface="Roboto"/>
            </a:endParaRPr>
          </a:p>
          <a:p>
            <a:pPr marL="555625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Marmande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Baylac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Gravette</a:t>
            </a:r>
            <a:endParaRPr sz="500">
              <a:latin typeface="Roboto"/>
              <a:cs typeface="Roboto"/>
            </a:endParaRPr>
          </a:p>
          <a:p>
            <a:pPr marL="553720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(120)</a:t>
            </a:r>
            <a:endParaRPr sz="500">
              <a:latin typeface="Roboto"/>
              <a:cs typeface="Roboto"/>
            </a:endParaRPr>
          </a:p>
          <a:p>
            <a:pPr marL="480059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Mont-de-Marsan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Peyrouat</a:t>
            </a:r>
            <a:endParaRPr sz="500">
              <a:latin typeface="Roboto"/>
              <a:cs typeface="Roboto"/>
            </a:endParaRPr>
          </a:p>
          <a:p>
            <a:pPr marL="476884" algn="ctr">
              <a:lnSpc>
                <a:spcPts val="585"/>
              </a:lnSpc>
              <a:spcBef>
                <a:spcPts val="1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(370)</a:t>
            </a:r>
            <a:endParaRPr sz="500">
              <a:latin typeface="Roboto"/>
              <a:cs typeface="Roboto"/>
            </a:endParaRPr>
          </a:p>
          <a:p>
            <a:pPr marL="671195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500">
              <a:latin typeface="Roboto"/>
              <a:cs typeface="Roboto"/>
            </a:endParaRPr>
          </a:p>
          <a:p>
            <a:pPr marL="672465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(40)</a:t>
            </a:r>
            <a:endParaRPr sz="500">
              <a:latin typeface="Roboto"/>
              <a:cs typeface="Roboto"/>
            </a:endParaRPr>
          </a:p>
          <a:p>
            <a:pPr marL="78486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500">
              <a:latin typeface="Roboto"/>
              <a:cs typeface="Roboto"/>
            </a:endParaRPr>
          </a:p>
          <a:p>
            <a:pPr marL="785495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(100)</a:t>
            </a:r>
            <a:endParaRPr sz="500">
              <a:latin typeface="Roboto"/>
              <a:cs typeface="Roboto"/>
            </a:endParaRPr>
          </a:p>
          <a:p>
            <a:pPr marL="66802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Rivet</a:t>
            </a:r>
            <a:endParaRPr sz="500">
              <a:latin typeface="Roboto"/>
              <a:cs typeface="Roboto"/>
            </a:endParaRPr>
          </a:p>
          <a:p>
            <a:pPr marL="664845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(250)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Sainte-Livrade-sur-Lot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Bastide au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bord du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Lot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  <a:spcBef>
                <a:spcPts val="1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(260)</a:t>
            </a:r>
            <a:endParaRPr sz="500">
              <a:latin typeface="Roboto"/>
              <a:cs typeface="Roboto"/>
            </a:endParaRPr>
          </a:p>
          <a:p>
            <a:pPr marL="702310" algn="ctr">
              <a:lnSpc>
                <a:spcPts val="585"/>
              </a:lnSpc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Bergerac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Rive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Gauche</a:t>
            </a:r>
            <a:endParaRPr sz="500">
              <a:latin typeface="Roboto"/>
              <a:cs typeface="Roboto"/>
            </a:endParaRPr>
          </a:p>
          <a:p>
            <a:pPr marL="703580" algn="ctr">
              <a:lnSpc>
                <a:spcPct val="100000"/>
              </a:lnSpc>
              <a:spcBef>
                <a:spcPts val="1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(270)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722493" y="5635144"/>
            <a:ext cx="92392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4305" algn="ctr"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  <a:p>
            <a:pPr marL="156210" algn="ctr">
              <a:lnSpc>
                <a:spcPts val="585"/>
              </a:lnSpc>
              <a:spcBef>
                <a:spcPts val="15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60)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(9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10)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261258" y="6086409"/>
            <a:ext cx="1386205" cy="7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7244" marR="5080" algn="ctr">
              <a:lnSpc>
                <a:spcPct val="102000"/>
              </a:lnSpc>
              <a:spcBef>
                <a:spcPts val="10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o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uvelle-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quitaine 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(342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430)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70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Communes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ayant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510)</a:t>
            </a:r>
            <a:endParaRPr sz="500">
              <a:latin typeface="Roboto"/>
              <a:cs typeface="Roboto"/>
            </a:endParaRPr>
          </a:p>
          <a:p>
            <a:pPr marL="482600" algn="ctr">
              <a:lnSpc>
                <a:spcPts val="58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marL="481330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(2</a:t>
            </a:r>
            <a:r>
              <a:rPr sz="5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259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460)</a:t>
            </a:r>
            <a:endParaRPr sz="500">
              <a:latin typeface="Roboto"/>
              <a:cs typeface="Roboto"/>
            </a:endParaRPr>
          </a:p>
          <a:p>
            <a:pPr marL="275590" algn="ctr">
              <a:lnSpc>
                <a:spcPts val="58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marL="276860" algn="ctr">
              <a:lnSpc>
                <a:spcPts val="585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300)</a:t>
            </a:r>
            <a:endParaRPr sz="500">
              <a:latin typeface="Roboto"/>
              <a:cs typeface="Roboto"/>
            </a:endParaRPr>
          </a:p>
          <a:p>
            <a:pPr marL="723265" algn="ctr">
              <a:lnSpc>
                <a:spcPts val="585"/>
              </a:lnSpc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00">
              <a:latin typeface="Roboto"/>
              <a:cs typeface="Roboto"/>
            </a:endParaRPr>
          </a:p>
          <a:p>
            <a:pPr marL="723900" algn="ctr">
              <a:lnSpc>
                <a:spcPct val="100000"/>
              </a:lnSpc>
              <a:spcBef>
                <a:spcPts val="10"/>
              </a:spcBef>
            </a:pP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(3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906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140)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7541158" y="208001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43243" y="0"/>
                </a:moveTo>
                <a:lnTo>
                  <a:pt x="0" y="0"/>
                </a:lnTo>
                <a:lnTo>
                  <a:pt x="0" y="43243"/>
                </a:lnTo>
                <a:lnTo>
                  <a:pt x="43243" y="43243"/>
                </a:lnTo>
                <a:lnTo>
                  <a:pt x="43243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7591609" y="1995339"/>
            <a:ext cx="929640" cy="2736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600" b="1" spc="2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6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Chômeurs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voiture</a:t>
            </a:r>
            <a:endParaRPr sz="600">
              <a:latin typeface="Roboto"/>
              <a:cs typeface="Roboto"/>
            </a:endParaRPr>
          </a:p>
          <a:p>
            <a:pPr marR="34925" algn="ctr">
              <a:lnSpc>
                <a:spcPct val="100000"/>
              </a:lnSpc>
              <a:spcBef>
                <a:spcPts val="300"/>
              </a:spcBef>
            </a:pPr>
            <a:r>
              <a:rPr sz="500" i="1" spc="10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5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10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8676995" y="208001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43243" y="0"/>
                </a:moveTo>
                <a:lnTo>
                  <a:pt x="0" y="0"/>
                </a:lnTo>
                <a:lnTo>
                  <a:pt x="0" y="43243"/>
                </a:lnTo>
                <a:lnTo>
                  <a:pt x="43243" y="43243"/>
                </a:lnTo>
                <a:lnTo>
                  <a:pt x="43243" y="0"/>
                </a:lnTo>
                <a:close/>
              </a:path>
            </a:pathLst>
          </a:custGeom>
          <a:solidFill>
            <a:srgbClr val="F1B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8727539" y="2033583"/>
            <a:ext cx="114681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2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Actifs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emploi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voiture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970430" y="2073492"/>
            <a:ext cx="666750" cy="1212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chômeurs)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8597806" y="3798727"/>
            <a:ext cx="127000" cy="18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i="1" spc="-5" dirty="0">
                <a:solidFill>
                  <a:srgbClr val="231F20"/>
                </a:solidFill>
                <a:latin typeface="Calibri"/>
                <a:cs typeface="Calibri"/>
              </a:rPr>
              <a:t>...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76949" y="6416504"/>
            <a:ext cx="5905500" cy="72583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demandeurs</a:t>
            </a:r>
            <a:r>
              <a:rPr sz="16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d’emploi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sont</a:t>
            </a:r>
            <a:r>
              <a:rPr sz="16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beaucoup</a:t>
            </a:r>
            <a:r>
              <a:rPr sz="16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6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fréquemment</a:t>
            </a:r>
            <a:r>
              <a:rPr sz="1600" spc="-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sans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véhicule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personnes en </a:t>
            </a:r>
            <a:r>
              <a:rPr sz="1600" dirty="0" err="1">
                <a:solidFill>
                  <a:srgbClr val="231F20"/>
                </a:solidFill>
                <a:latin typeface="Roboto"/>
                <a:cs typeface="Roboto"/>
              </a:rPr>
              <a:t>activité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r>
              <a:rPr lang="fr-FR" sz="1600" dirty="0">
                <a:solidFill>
                  <a:srgbClr val="231F20"/>
                </a:solidFill>
                <a:latin typeface="Roboto"/>
                <a:cs typeface="Roboto"/>
              </a:rPr>
              <a:t> Des chômeurs beaucoup plus fréquemment sans voiture que les actifs occupés.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D64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650568" y="0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>
            <a:spLocks noGrp="1"/>
          </p:cNvSpPr>
          <p:nvPr>
            <p:ph type="title"/>
          </p:nvPr>
        </p:nvSpPr>
        <p:spPr>
          <a:xfrm>
            <a:off x="2318991" y="54772"/>
            <a:ext cx="3515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Développement</a:t>
            </a:r>
            <a:r>
              <a:rPr spc="-20" dirty="0"/>
              <a:t> </a:t>
            </a:r>
            <a:r>
              <a:rPr dirty="0"/>
              <a:t>économique</a:t>
            </a:r>
            <a:r>
              <a:rPr spc="-20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emploi</a:t>
            </a:r>
          </a:p>
        </p:txBody>
      </p:sp>
      <p:sp>
        <p:nvSpPr>
          <p:cNvPr id="180" name="object 180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82" name="object 182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83" name="object 18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7300" y="350769"/>
            <a:ext cx="9427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5" dirty="0">
                <a:solidFill>
                  <a:srgbClr val="005F73"/>
                </a:solidFill>
                <a:latin typeface="Roboto"/>
                <a:cs typeface="Roboto"/>
              </a:rPr>
              <a:t>L’absence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 de diplôme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est-elle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un frein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 à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l’accès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à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l’emploi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 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0552" y="882002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0347" y="985055"/>
            <a:ext cx="10007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Niveau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diplôme des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15</a:t>
            </a:r>
            <a:r>
              <a:rPr sz="14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ans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4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ayant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terminé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leurs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études</a:t>
            </a:r>
            <a:r>
              <a:rPr sz="1400" b="1" spc="4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1400" b="1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déqualification</a:t>
            </a:r>
            <a:r>
              <a:rPr sz="1400" b="1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actifs</a:t>
            </a:r>
            <a:r>
              <a:rPr sz="1400" b="1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1400" b="1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r>
              <a:rPr sz="1400" b="1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400" b="1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400" b="1" spc="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ayant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672" y="1274933"/>
            <a:ext cx="35172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estimations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démographiques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et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42379" y="2474308"/>
            <a:ext cx="3337560" cy="4316730"/>
            <a:chOff x="2142379" y="2474308"/>
            <a:chExt cx="3337560" cy="4316730"/>
          </a:xfrm>
        </p:grpSpPr>
        <p:sp>
          <p:nvSpPr>
            <p:cNvPr id="18" name="object 18"/>
            <p:cNvSpPr/>
            <p:nvPr/>
          </p:nvSpPr>
          <p:spPr>
            <a:xfrm>
              <a:off x="2165743" y="2487142"/>
              <a:ext cx="1950085" cy="1569720"/>
            </a:xfrm>
            <a:custGeom>
              <a:avLst/>
              <a:gdLst/>
              <a:ahLst/>
              <a:cxnLst/>
              <a:rect l="l" t="t" r="r" b="b"/>
              <a:pathLst>
                <a:path w="1950085" h="1569720">
                  <a:moveTo>
                    <a:pt x="1082471" y="1430439"/>
                  </a:moveTo>
                  <a:lnTo>
                    <a:pt x="0" y="1430439"/>
                  </a:lnTo>
                  <a:lnTo>
                    <a:pt x="0" y="1569148"/>
                  </a:lnTo>
                  <a:lnTo>
                    <a:pt x="1082471" y="1569148"/>
                  </a:lnTo>
                  <a:lnTo>
                    <a:pt x="1082471" y="1430439"/>
                  </a:lnTo>
                  <a:close/>
                </a:path>
                <a:path w="1950085" h="1569720">
                  <a:moveTo>
                    <a:pt x="1119339" y="1271866"/>
                  </a:moveTo>
                  <a:lnTo>
                    <a:pt x="12" y="1271866"/>
                  </a:lnTo>
                  <a:lnTo>
                    <a:pt x="12" y="1409814"/>
                  </a:lnTo>
                  <a:lnTo>
                    <a:pt x="1119339" y="1409814"/>
                  </a:lnTo>
                  <a:lnTo>
                    <a:pt x="1119339" y="1271866"/>
                  </a:lnTo>
                  <a:close/>
                </a:path>
                <a:path w="1950085" h="1569720">
                  <a:moveTo>
                    <a:pt x="1728724" y="1112532"/>
                  </a:moveTo>
                  <a:lnTo>
                    <a:pt x="12" y="1112532"/>
                  </a:lnTo>
                  <a:lnTo>
                    <a:pt x="12" y="1251127"/>
                  </a:lnTo>
                  <a:lnTo>
                    <a:pt x="1728724" y="1251127"/>
                  </a:lnTo>
                  <a:lnTo>
                    <a:pt x="1728724" y="1112532"/>
                  </a:lnTo>
                  <a:close/>
                </a:path>
                <a:path w="1950085" h="1569720">
                  <a:moveTo>
                    <a:pt x="1798078" y="953846"/>
                  </a:moveTo>
                  <a:lnTo>
                    <a:pt x="12" y="953846"/>
                  </a:lnTo>
                  <a:lnTo>
                    <a:pt x="12" y="1091806"/>
                  </a:lnTo>
                  <a:lnTo>
                    <a:pt x="1798078" y="1091806"/>
                  </a:lnTo>
                  <a:lnTo>
                    <a:pt x="1798078" y="953846"/>
                  </a:lnTo>
                  <a:close/>
                </a:path>
                <a:path w="1950085" h="1569720">
                  <a:moveTo>
                    <a:pt x="1804657" y="794512"/>
                  </a:moveTo>
                  <a:lnTo>
                    <a:pt x="0" y="794512"/>
                  </a:lnTo>
                  <a:lnTo>
                    <a:pt x="0" y="933234"/>
                  </a:lnTo>
                  <a:lnTo>
                    <a:pt x="1804657" y="933234"/>
                  </a:lnTo>
                  <a:lnTo>
                    <a:pt x="1804657" y="794512"/>
                  </a:lnTo>
                  <a:close/>
                </a:path>
                <a:path w="1950085" h="1569720">
                  <a:moveTo>
                    <a:pt x="1804657" y="635939"/>
                  </a:moveTo>
                  <a:lnTo>
                    <a:pt x="0" y="635939"/>
                  </a:lnTo>
                  <a:lnTo>
                    <a:pt x="0" y="773899"/>
                  </a:lnTo>
                  <a:lnTo>
                    <a:pt x="1804657" y="773899"/>
                  </a:lnTo>
                  <a:lnTo>
                    <a:pt x="1804657" y="635939"/>
                  </a:lnTo>
                  <a:close/>
                </a:path>
                <a:path w="1950085" h="1569720">
                  <a:moveTo>
                    <a:pt x="1820900" y="476592"/>
                  </a:moveTo>
                  <a:lnTo>
                    <a:pt x="0" y="476592"/>
                  </a:lnTo>
                  <a:lnTo>
                    <a:pt x="0" y="615302"/>
                  </a:lnTo>
                  <a:lnTo>
                    <a:pt x="1820900" y="615302"/>
                  </a:lnTo>
                  <a:lnTo>
                    <a:pt x="1820900" y="476592"/>
                  </a:lnTo>
                  <a:close/>
                </a:path>
                <a:path w="1950085" h="1569720">
                  <a:moveTo>
                    <a:pt x="1844497" y="318020"/>
                  </a:moveTo>
                  <a:lnTo>
                    <a:pt x="0" y="318020"/>
                  </a:lnTo>
                  <a:lnTo>
                    <a:pt x="0" y="455980"/>
                  </a:lnTo>
                  <a:lnTo>
                    <a:pt x="1844497" y="455980"/>
                  </a:lnTo>
                  <a:lnTo>
                    <a:pt x="1844497" y="318020"/>
                  </a:lnTo>
                  <a:close/>
                </a:path>
                <a:path w="1950085" h="1569720">
                  <a:moveTo>
                    <a:pt x="1907260" y="158686"/>
                  </a:moveTo>
                  <a:lnTo>
                    <a:pt x="12" y="158686"/>
                  </a:lnTo>
                  <a:lnTo>
                    <a:pt x="12" y="297281"/>
                  </a:lnTo>
                  <a:lnTo>
                    <a:pt x="1907260" y="297281"/>
                  </a:lnTo>
                  <a:lnTo>
                    <a:pt x="1907260" y="158686"/>
                  </a:lnTo>
                  <a:close/>
                </a:path>
                <a:path w="1950085" h="1569720">
                  <a:moveTo>
                    <a:pt x="1950059" y="0"/>
                  </a:moveTo>
                  <a:lnTo>
                    <a:pt x="12" y="0"/>
                  </a:lnTo>
                  <a:lnTo>
                    <a:pt x="12" y="137960"/>
                  </a:lnTo>
                  <a:lnTo>
                    <a:pt x="1950059" y="137960"/>
                  </a:lnTo>
                  <a:lnTo>
                    <a:pt x="1950059" y="0"/>
                  </a:lnTo>
                  <a:close/>
                </a:path>
              </a:pathLst>
            </a:custGeom>
            <a:solidFill>
              <a:srgbClr val="6C2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48215" y="2487142"/>
              <a:ext cx="2050414" cy="1569720"/>
            </a:xfrm>
            <a:custGeom>
              <a:avLst/>
              <a:gdLst/>
              <a:ahLst/>
              <a:cxnLst/>
              <a:rect l="l" t="t" r="r" b="b"/>
              <a:pathLst>
                <a:path w="2050414" h="1569720">
                  <a:moveTo>
                    <a:pt x="1427480" y="1430439"/>
                  </a:moveTo>
                  <a:lnTo>
                    <a:pt x="0" y="1430439"/>
                  </a:lnTo>
                  <a:lnTo>
                    <a:pt x="0" y="1569148"/>
                  </a:lnTo>
                  <a:lnTo>
                    <a:pt x="1427480" y="1569148"/>
                  </a:lnTo>
                  <a:lnTo>
                    <a:pt x="1427480" y="1430439"/>
                  </a:lnTo>
                  <a:close/>
                </a:path>
                <a:path w="2050414" h="1569720">
                  <a:moveTo>
                    <a:pt x="1569808" y="1271866"/>
                  </a:moveTo>
                  <a:lnTo>
                    <a:pt x="36868" y="1271866"/>
                  </a:lnTo>
                  <a:lnTo>
                    <a:pt x="36868" y="1409814"/>
                  </a:lnTo>
                  <a:lnTo>
                    <a:pt x="1569808" y="1409814"/>
                  </a:lnTo>
                  <a:lnTo>
                    <a:pt x="1569808" y="1271866"/>
                  </a:lnTo>
                  <a:close/>
                </a:path>
                <a:path w="2050414" h="1569720">
                  <a:moveTo>
                    <a:pt x="1864893" y="794512"/>
                  </a:moveTo>
                  <a:lnTo>
                    <a:pt x="722185" y="794512"/>
                  </a:lnTo>
                  <a:lnTo>
                    <a:pt x="722185" y="933234"/>
                  </a:lnTo>
                  <a:lnTo>
                    <a:pt x="1864893" y="933234"/>
                  </a:lnTo>
                  <a:lnTo>
                    <a:pt x="1864893" y="794512"/>
                  </a:lnTo>
                  <a:close/>
                </a:path>
                <a:path w="2050414" h="1569720">
                  <a:moveTo>
                    <a:pt x="1878164" y="158686"/>
                  </a:moveTo>
                  <a:lnTo>
                    <a:pt x="824788" y="158686"/>
                  </a:lnTo>
                  <a:lnTo>
                    <a:pt x="824788" y="297281"/>
                  </a:lnTo>
                  <a:lnTo>
                    <a:pt x="1878164" y="297281"/>
                  </a:lnTo>
                  <a:lnTo>
                    <a:pt x="1878164" y="158686"/>
                  </a:lnTo>
                  <a:close/>
                </a:path>
                <a:path w="2050414" h="1569720">
                  <a:moveTo>
                    <a:pt x="1881136" y="476592"/>
                  </a:moveTo>
                  <a:lnTo>
                    <a:pt x="738428" y="476592"/>
                  </a:lnTo>
                  <a:lnTo>
                    <a:pt x="738428" y="615302"/>
                  </a:lnTo>
                  <a:lnTo>
                    <a:pt x="1881136" y="615302"/>
                  </a:lnTo>
                  <a:lnTo>
                    <a:pt x="1881136" y="476592"/>
                  </a:lnTo>
                  <a:close/>
                </a:path>
                <a:path w="2050414" h="1569720">
                  <a:moveTo>
                    <a:pt x="1901101" y="635939"/>
                  </a:moveTo>
                  <a:lnTo>
                    <a:pt x="722185" y="635939"/>
                  </a:lnTo>
                  <a:lnTo>
                    <a:pt x="722185" y="773899"/>
                  </a:lnTo>
                  <a:lnTo>
                    <a:pt x="1901101" y="773899"/>
                  </a:lnTo>
                  <a:lnTo>
                    <a:pt x="1901101" y="635939"/>
                  </a:lnTo>
                  <a:close/>
                </a:path>
                <a:path w="2050414" h="1569720">
                  <a:moveTo>
                    <a:pt x="1940941" y="953846"/>
                  </a:moveTo>
                  <a:lnTo>
                    <a:pt x="715606" y="953846"/>
                  </a:lnTo>
                  <a:lnTo>
                    <a:pt x="715606" y="1091806"/>
                  </a:lnTo>
                  <a:lnTo>
                    <a:pt x="1940941" y="1091806"/>
                  </a:lnTo>
                  <a:lnTo>
                    <a:pt x="1940941" y="953846"/>
                  </a:lnTo>
                  <a:close/>
                </a:path>
                <a:path w="2050414" h="1569720">
                  <a:moveTo>
                    <a:pt x="1997011" y="1112532"/>
                  </a:moveTo>
                  <a:lnTo>
                    <a:pt x="646239" y="1112532"/>
                  </a:lnTo>
                  <a:lnTo>
                    <a:pt x="646239" y="1251127"/>
                  </a:lnTo>
                  <a:lnTo>
                    <a:pt x="1997011" y="1251127"/>
                  </a:lnTo>
                  <a:lnTo>
                    <a:pt x="1997011" y="1112532"/>
                  </a:lnTo>
                  <a:close/>
                </a:path>
                <a:path w="2050414" h="1569720">
                  <a:moveTo>
                    <a:pt x="2003602" y="0"/>
                  </a:moveTo>
                  <a:lnTo>
                    <a:pt x="867587" y="0"/>
                  </a:lnTo>
                  <a:lnTo>
                    <a:pt x="867587" y="137960"/>
                  </a:lnTo>
                  <a:lnTo>
                    <a:pt x="2003602" y="137960"/>
                  </a:lnTo>
                  <a:lnTo>
                    <a:pt x="2003602" y="0"/>
                  </a:lnTo>
                  <a:close/>
                </a:path>
                <a:path w="2050414" h="1569720">
                  <a:moveTo>
                    <a:pt x="2050135" y="318020"/>
                  </a:moveTo>
                  <a:lnTo>
                    <a:pt x="762025" y="318020"/>
                  </a:lnTo>
                  <a:lnTo>
                    <a:pt x="762025" y="455980"/>
                  </a:lnTo>
                  <a:lnTo>
                    <a:pt x="2050135" y="455980"/>
                  </a:lnTo>
                  <a:lnTo>
                    <a:pt x="2050135" y="318020"/>
                  </a:lnTo>
                  <a:close/>
                </a:path>
              </a:pathLst>
            </a:custGeom>
            <a:solidFill>
              <a:srgbClr val="A03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75683" y="2487142"/>
              <a:ext cx="801370" cy="1569720"/>
            </a:xfrm>
            <a:custGeom>
              <a:avLst/>
              <a:gdLst/>
              <a:ahLst/>
              <a:cxnLst/>
              <a:rect l="l" t="t" r="r" b="b"/>
              <a:pathLst>
                <a:path w="801370" h="1569720">
                  <a:moveTo>
                    <a:pt x="801103" y="1430439"/>
                  </a:moveTo>
                  <a:lnTo>
                    <a:pt x="0" y="1430439"/>
                  </a:lnTo>
                  <a:lnTo>
                    <a:pt x="0" y="1569148"/>
                  </a:lnTo>
                  <a:lnTo>
                    <a:pt x="801103" y="1569148"/>
                  </a:lnTo>
                  <a:lnTo>
                    <a:pt x="801103" y="1430439"/>
                  </a:lnTo>
                  <a:close/>
                </a:path>
                <a:path w="801370" h="1569720">
                  <a:moveTo>
                    <a:pt x="801103" y="1271866"/>
                  </a:moveTo>
                  <a:lnTo>
                    <a:pt x="142341" y="1271866"/>
                  </a:lnTo>
                  <a:lnTo>
                    <a:pt x="142341" y="1409814"/>
                  </a:lnTo>
                  <a:lnTo>
                    <a:pt x="801103" y="1409814"/>
                  </a:lnTo>
                  <a:lnTo>
                    <a:pt x="801103" y="1271866"/>
                  </a:lnTo>
                  <a:close/>
                </a:path>
                <a:path w="801370" h="1569720">
                  <a:moveTo>
                    <a:pt x="801103" y="1112532"/>
                  </a:moveTo>
                  <a:lnTo>
                    <a:pt x="569544" y="1112532"/>
                  </a:lnTo>
                  <a:lnTo>
                    <a:pt x="569544" y="1251127"/>
                  </a:lnTo>
                  <a:lnTo>
                    <a:pt x="801103" y="1251127"/>
                  </a:lnTo>
                  <a:lnTo>
                    <a:pt x="801103" y="1112532"/>
                  </a:lnTo>
                  <a:close/>
                </a:path>
                <a:path w="801370" h="1569720">
                  <a:moveTo>
                    <a:pt x="801103" y="953846"/>
                  </a:moveTo>
                  <a:lnTo>
                    <a:pt x="513461" y="953846"/>
                  </a:lnTo>
                  <a:lnTo>
                    <a:pt x="513461" y="1091806"/>
                  </a:lnTo>
                  <a:lnTo>
                    <a:pt x="801103" y="1091806"/>
                  </a:lnTo>
                  <a:lnTo>
                    <a:pt x="801103" y="953846"/>
                  </a:lnTo>
                  <a:close/>
                </a:path>
                <a:path w="801370" h="1569720">
                  <a:moveTo>
                    <a:pt x="801103" y="794512"/>
                  </a:moveTo>
                  <a:lnTo>
                    <a:pt x="437426" y="794512"/>
                  </a:lnTo>
                  <a:lnTo>
                    <a:pt x="437426" y="933234"/>
                  </a:lnTo>
                  <a:lnTo>
                    <a:pt x="801103" y="933234"/>
                  </a:lnTo>
                  <a:lnTo>
                    <a:pt x="801103" y="794512"/>
                  </a:lnTo>
                  <a:close/>
                </a:path>
                <a:path w="801370" h="1569720">
                  <a:moveTo>
                    <a:pt x="801103" y="635939"/>
                  </a:moveTo>
                  <a:lnTo>
                    <a:pt x="473646" y="635939"/>
                  </a:lnTo>
                  <a:lnTo>
                    <a:pt x="473646" y="773899"/>
                  </a:lnTo>
                  <a:lnTo>
                    <a:pt x="801103" y="773899"/>
                  </a:lnTo>
                  <a:lnTo>
                    <a:pt x="801103" y="635939"/>
                  </a:lnTo>
                  <a:close/>
                </a:path>
                <a:path w="801370" h="1569720">
                  <a:moveTo>
                    <a:pt x="801103" y="476592"/>
                  </a:moveTo>
                  <a:lnTo>
                    <a:pt x="453656" y="476592"/>
                  </a:lnTo>
                  <a:lnTo>
                    <a:pt x="453656" y="615302"/>
                  </a:lnTo>
                  <a:lnTo>
                    <a:pt x="801103" y="615302"/>
                  </a:lnTo>
                  <a:lnTo>
                    <a:pt x="801103" y="476592"/>
                  </a:lnTo>
                  <a:close/>
                </a:path>
                <a:path w="801370" h="1569720">
                  <a:moveTo>
                    <a:pt x="801103" y="318020"/>
                  </a:moveTo>
                  <a:lnTo>
                    <a:pt x="622668" y="318020"/>
                  </a:lnTo>
                  <a:lnTo>
                    <a:pt x="622668" y="455980"/>
                  </a:lnTo>
                  <a:lnTo>
                    <a:pt x="801103" y="455980"/>
                  </a:lnTo>
                  <a:lnTo>
                    <a:pt x="801103" y="318020"/>
                  </a:lnTo>
                  <a:close/>
                </a:path>
                <a:path w="801370" h="1569720">
                  <a:moveTo>
                    <a:pt x="801103" y="158686"/>
                  </a:moveTo>
                  <a:lnTo>
                    <a:pt x="450710" y="158686"/>
                  </a:lnTo>
                  <a:lnTo>
                    <a:pt x="450710" y="297281"/>
                  </a:lnTo>
                  <a:lnTo>
                    <a:pt x="801103" y="297281"/>
                  </a:lnTo>
                  <a:lnTo>
                    <a:pt x="801103" y="158686"/>
                  </a:lnTo>
                  <a:close/>
                </a:path>
                <a:path w="801370" h="1569720">
                  <a:moveTo>
                    <a:pt x="801103" y="0"/>
                  </a:moveTo>
                  <a:lnTo>
                    <a:pt x="576135" y="0"/>
                  </a:lnTo>
                  <a:lnTo>
                    <a:pt x="576135" y="137960"/>
                  </a:lnTo>
                  <a:lnTo>
                    <a:pt x="801103" y="137960"/>
                  </a:lnTo>
                  <a:lnTo>
                    <a:pt x="801103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65743" y="4236262"/>
              <a:ext cx="1066800" cy="1251585"/>
            </a:xfrm>
            <a:custGeom>
              <a:avLst/>
              <a:gdLst/>
              <a:ahLst/>
              <a:cxnLst/>
              <a:rect l="l" t="t" r="r" b="b"/>
              <a:pathLst>
                <a:path w="1066800" h="1251585">
                  <a:moveTo>
                    <a:pt x="586016" y="1112418"/>
                  </a:moveTo>
                  <a:lnTo>
                    <a:pt x="12" y="1112418"/>
                  </a:lnTo>
                  <a:lnTo>
                    <a:pt x="12" y="1251127"/>
                  </a:lnTo>
                  <a:lnTo>
                    <a:pt x="586016" y="1251127"/>
                  </a:lnTo>
                  <a:lnTo>
                    <a:pt x="586016" y="1112418"/>
                  </a:lnTo>
                  <a:close/>
                </a:path>
                <a:path w="1066800" h="1251585">
                  <a:moveTo>
                    <a:pt x="758634" y="953846"/>
                  </a:moveTo>
                  <a:lnTo>
                    <a:pt x="0" y="953846"/>
                  </a:lnTo>
                  <a:lnTo>
                    <a:pt x="0" y="1091793"/>
                  </a:lnTo>
                  <a:lnTo>
                    <a:pt x="758634" y="1091793"/>
                  </a:lnTo>
                  <a:lnTo>
                    <a:pt x="758634" y="953846"/>
                  </a:lnTo>
                  <a:close/>
                </a:path>
                <a:path w="1066800" h="1251585">
                  <a:moveTo>
                    <a:pt x="894372" y="794512"/>
                  </a:moveTo>
                  <a:lnTo>
                    <a:pt x="0" y="794512"/>
                  </a:lnTo>
                  <a:lnTo>
                    <a:pt x="0" y="933221"/>
                  </a:lnTo>
                  <a:lnTo>
                    <a:pt x="894372" y="933221"/>
                  </a:lnTo>
                  <a:lnTo>
                    <a:pt x="894372" y="794512"/>
                  </a:lnTo>
                  <a:close/>
                </a:path>
                <a:path w="1066800" h="1251585">
                  <a:moveTo>
                    <a:pt x="990295" y="635939"/>
                  </a:moveTo>
                  <a:lnTo>
                    <a:pt x="12" y="635939"/>
                  </a:lnTo>
                  <a:lnTo>
                    <a:pt x="12" y="773887"/>
                  </a:lnTo>
                  <a:lnTo>
                    <a:pt x="990295" y="773887"/>
                  </a:lnTo>
                  <a:lnTo>
                    <a:pt x="990295" y="635939"/>
                  </a:lnTo>
                  <a:close/>
                </a:path>
                <a:path w="1066800" h="1251585">
                  <a:moveTo>
                    <a:pt x="990295" y="476592"/>
                  </a:moveTo>
                  <a:lnTo>
                    <a:pt x="12" y="476592"/>
                  </a:lnTo>
                  <a:lnTo>
                    <a:pt x="12" y="614540"/>
                  </a:lnTo>
                  <a:lnTo>
                    <a:pt x="990295" y="614540"/>
                  </a:lnTo>
                  <a:lnTo>
                    <a:pt x="990295" y="476592"/>
                  </a:lnTo>
                  <a:close/>
                </a:path>
                <a:path w="1066800" h="1251585">
                  <a:moveTo>
                    <a:pt x="1010145" y="317919"/>
                  </a:moveTo>
                  <a:lnTo>
                    <a:pt x="0" y="317919"/>
                  </a:lnTo>
                  <a:lnTo>
                    <a:pt x="0" y="455866"/>
                  </a:lnTo>
                  <a:lnTo>
                    <a:pt x="1010145" y="455866"/>
                  </a:lnTo>
                  <a:lnTo>
                    <a:pt x="1010145" y="317919"/>
                  </a:lnTo>
                  <a:close/>
                </a:path>
                <a:path w="1066800" h="1251585">
                  <a:moveTo>
                    <a:pt x="1059637" y="158572"/>
                  </a:moveTo>
                  <a:lnTo>
                    <a:pt x="0" y="158572"/>
                  </a:lnTo>
                  <a:lnTo>
                    <a:pt x="0" y="296519"/>
                  </a:lnTo>
                  <a:lnTo>
                    <a:pt x="1059637" y="296519"/>
                  </a:lnTo>
                  <a:lnTo>
                    <a:pt x="1059637" y="158572"/>
                  </a:lnTo>
                  <a:close/>
                </a:path>
                <a:path w="1066800" h="1251585">
                  <a:moveTo>
                    <a:pt x="1066228" y="0"/>
                  </a:moveTo>
                  <a:lnTo>
                    <a:pt x="0" y="0"/>
                  </a:lnTo>
                  <a:lnTo>
                    <a:pt x="0" y="137947"/>
                  </a:lnTo>
                  <a:lnTo>
                    <a:pt x="1066228" y="137947"/>
                  </a:lnTo>
                  <a:lnTo>
                    <a:pt x="1066228" y="0"/>
                  </a:lnTo>
                  <a:close/>
                </a:path>
              </a:pathLst>
            </a:custGeom>
            <a:solidFill>
              <a:srgbClr val="6C2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51759" y="4236262"/>
              <a:ext cx="2315210" cy="1251585"/>
            </a:xfrm>
            <a:custGeom>
              <a:avLst/>
              <a:gdLst/>
              <a:ahLst/>
              <a:cxnLst/>
              <a:rect l="l" t="t" r="r" b="b"/>
              <a:pathLst>
                <a:path w="2315210" h="1251585">
                  <a:moveTo>
                    <a:pt x="927290" y="1112418"/>
                  </a:moveTo>
                  <a:lnTo>
                    <a:pt x="0" y="1112418"/>
                  </a:lnTo>
                  <a:lnTo>
                    <a:pt x="0" y="1251127"/>
                  </a:lnTo>
                  <a:lnTo>
                    <a:pt x="927290" y="1251127"/>
                  </a:lnTo>
                  <a:lnTo>
                    <a:pt x="927290" y="1112418"/>
                  </a:lnTo>
                  <a:close/>
                </a:path>
                <a:path w="2315210" h="1251585">
                  <a:moveTo>
                    <a:pt x="1824291" y="953846"/>
                  </a:moveTo>
                  <a:lnTo>
                    <a:pt x="172618" y="953846"/>
                  </a:lnTo>
                  <a:lnTo>
                    <a:pt x="172618" y="1091793"/>
                  </a:lnTo>
                  <a:lnTo>
                    <a:pt x="1824291" y="1091793"/>
                  </a:lnTo>
                  <a:lnTo>
                    <a:pt x="1824291" y="953846"/>
                  </a:lnTo>
                  <a:close/>
                </a:path>
                <a:path w="2315210" h="1251585">
                  <a:moveTo>
                    <a:pt x="1903958" y="158572"/>
                  </a:moveTo>
                  <a:lnTo>
                    <a:pt x="473633" y="158572"/>
                  </a:lnTo>
                  <a:lnTo>
                    <a:pt x="473633" y="296519"/>
                  </a:lnTo>
                  <a:lnTo>
                    <a:pt x="1903958" y="296519"/>
                  </a:lnTo>
                  <a:lnTo>
                    <a:pt x="1903958" y="158572"/>
                  </a:lnTo>
                  <a:close/>
                </a:path>
                <a:path w="2315210" h="1251585">
                  <a:moveTo>
                    <a:pt x="1917230" y="476592"/>
                  </a:moveTo>
                  <a:lnTo>
                    <a:pt x="404266" y="476592"/>
                  </a:lnTo>
                  <a:lnTo>
                    <a:pt x="404266" y="614540"/>
                  </a:lnTo>
                  <a:lnTo>
                    <a:pt x="1917230" y="614540"/>
                  </a:lnTo>
                  <a:lnTo>
                    <a:pt x="1917230" y="476592"/>
                  </a:lnTo>
                  <a:close/>
                </a:path>
                <a:path w="2315210" h="1251585">
                  <a:moveTo>
                    <a:pt x="2046401" y="635939"/>
                  </a:moveTo>
                  <a:lnTo>
                    <a:pt x="404279" y="635939"/>
                  </a:lnTo>
                  <a:lnTo>
                    <a:pt x="404279" y="773887"/>
                  </a:lnTo>
                  <a:lnTo>
                    <a:pt x="2046401" y="773887"/>
                  </a:lnTo>
                  <a:lnTo>
                    <a:pt x="2046401" y="635939"/>
                  </a:lnTo>
                  <a:close/>
                </a:path>
                <a:path w="2315210" h="1251585">
                  <a:moveTo>
                    <a:pt x="2050135" y="317919"/>
                  </a:moveTo>
                  <a:lnTo>
                    <a:pt x="424129" y="317919"/>
                  </a:lnTo>
                  <a:lnTo>
                    <a:pt x="424129" y="455866"/>
                  </a:lnTo>
                  <a:lnTo>
                    <a:pt x="2050135" y="455866"/>
                  </a:lnTo>
                  <a:lnTo>
                    <a:pt x="2050135" y="317919"/>
                  </a:lnTo>
                  <a:close/>
                </a:path>
                <a:path w="2315210" h="1251585">
                  <a:moveTo>
                    <a:pt x="2083269" y="794512"/>
                  </a:moveTo>
                  <a:lnTo>
                    <a:pt x="308356" y="794512"/>
                  </a:lnTo>
                  <a:lnTo>
                    <a:pt x="308356" y="933221"/>
                  </a:lnTo>
                  <a:lnTo>
                    <a:pt x="2083269" y="933221"/>
                  </a:lnTo>
                  <a:lnTo>
                    <a:pt x="2083269" y="794512"/>
                  </a:lnTo>
                  <a:close/>
                </a:path>
                <a:path w="2315210" h="1251585">
                  <a:moveTo>
                    <a:pt x="2314930" y="0"/>
                  </a:moveTo>
                  <a:lnTo>
                    <a:pt x="480212" y="0"/>
                  </a:lnTo>
                  <a:lnTo>
                    <a:pt x="480212" y="137947"/>
                  </a:lnTo>
                  <a:lnTo>
                    <a:pt x="2314930" y="137947"/>
                  </a:lnTo>
                  <a:lnTo>
                    <a:pt x="2314930" y="0"/>
                  </a:lnTo>
                  <a:close/>
                </a:path>
              </a:pathLst>
            </a:custGeom>
            <a:solidFill>
              <a:srgbClr val="A03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79037" y="4236262"/>
              <a:ext cx="1798320" cy="1251585"/>
            </a:xfrm>
            <a:custGeom>
              <a:avLst/>
              <a:gdLst/>
              <a:ahLst/>
              <a:cxnLst/>
              <a:rect l="l" t="t" r="r" b="b"/>
              <a:pathLst>
                <a:path w="1798320" h="1251585">
                  <a:moveTo>
                    <a:pt x="1797748" y="1112418"/>
                  </a:moveTo>
                  <a:lnTo>
                    <a:pt x="0" y="1112418"/>
                  </a:lnTo>
                  <a:lnTo>
                    <a:pt x="0" y="1251127"/>
                  </a:lnTo>
                  <a:lnTo>
                    <a:pt x="1797748" y="1251127"/>
                  </a:lnTo>
                  <a:lnTo>
                    <a:pt x="1797748" y="1112418"/>
                  </a:lnTo>
                  <a:close/>
                </a:path>
                <a:path w="1798320" h="1251585">
                  <a:moveTo>
                    <a:pt x="1797748" y="953846"/>
                  </a:moveTo>
                  <a:lnTo>
                    <a:pt x="897001" y="953846"/>
                  </a:lnTo>
                  <a:lnTo>
                    <a:pt x="897001" y="1091793"/>
                  </a:lnTo>
                  <a:lnTo>
                    <a:pt x="1797748" y="1091793"/>
                  </a:lnTo>
                  <a:lnTo>
                    <a:pt x="1797748" y="953846"/>
                  </a:lnTo>
                  <a:close/>
                </a:path>
                <a:path w="1798320" h="1251585">
                  <a:moveTo>
                    <a:pt x="1797748" y="794512"/>
                  </a:moveTo>
                  <a:lnTo>
                    <a:pt x="1156004" y="794512"/>
                  </a:lnTo>
                  <a:lnTo>
                    <a:pt x="1156004" y="933221"/>
                  </a:lnTo>
                  <a:lnTo>
                    <a:pt x="1797748" y="933221"/>
                  </a:lnTo>
                  <a:lnTo>
                    <a:pt x="1797748" y="794512"/>
                  </a:lnTo>
                  <a:close/>
                </a:path>
                <a:path w="1798320" h="1251585">
                  <a:moveTo>
                    <a:pt x="1797748" y="635939"/>
                  </a:moveTo>
                  <a:lnTo>
                    <a:pt x="1119124" y="635939"/>
                  </a:lnTo>
                  <a:lnTo>
                    <a:pt x="1119124" y="773887"/>
                  </a:lnTo>
                  <a:lnTo>
                    <a:pt x="1797748" y="773887"/>
                  </a:lnTo>
                  <a:lnTo>
                    <a:pt x="1797748" y="635939"/>
                  </a:lnTo>
                  <a:close/>
                </a:path>
                <a:path w="1798320" h="1251585">
                  <a:moveTo>
                    <a:pt x="1797748" y="476592"/>
                  </a:moveTo>
                  <a:lnTo>
                    <a:pt x="989965" y="476592"/>
                  </a:lnTo>
                  <a:lnTo>
                    <a:pt x="989965" y="614540"/>
                  </a:lnTo>
                  <a:lnTo>
                    <a:pt x="1797748" y="614540"/>
                  </a:lnTo>
                  <a:lnTo>
                    <a:pt x="1797748" y="476592"/>
                  </a:lnTo>
                  <a:close/>
                </a:path>
                <a:path w="1798320" h="1251585">
                  <a:moveTo>
                    <a:pt x="1797748" y="317919"/>
                  </a:moveTo>
                  <a:lnTo>
                    <a:pt x="1122857" y="317919"/>
                  </a:lnTo>
                  <a:lnTo>
                    <a:pt x="1122857" y="455866"/>
                  </a:lnTo>
                  <a:lnTo>
                    <a:pt x="1797748" y="455866"/>
                  </a:lnTo>
                  <a:lnTo>
                    <a:pt x="1797748" y="317919"/>
                  </a:lnTo>
                  <a:close/>
                </a:path>
                <a:path w="1798320" h="1251585">
                  <a:moveTo>
                    <a:pt x="1797748" y="158572"/>
                  </a:moveTo>
                  <a:lnTo>
                    <a:pt x="976680" y="158572"/>
                  </a:lnTo>
                  <a:lnTo>
                    <a:pt x="976680" y="296519"/>
                  </a:lnTo>
                  <a:lnTo>
                    <a:pt x="1797748" y="296519"/>
                  </a:lnTo>
                  <a:lnTo>
                    <a:pt x="1797748" y="158572"/>
                  </a:lnTo>
                  <a:close/>
                </a:path>
                <a:path w="1798320" h="1251585">
                  <a:moveTo>
                    <a:pt x="1797748" y="0"/>
                  </a:moveTo>
                  <a:lnTo>
                    <a:pt x="1387652" y="0"/>
                  </a:lnTo>
                  <a:lnTo>
                    <a:pt x="1387652" y="137947"/>
                  </a:lnTo>
                  <a:lnTo>
                    <a:pt x="1797748" y="137947"/>
                  </a:lnTo>
                  <a:lnTo>
                    <a:pt x="1797748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65743" y="5666701"/>
              <a:ext cx="1480185" cy="297815"/>
            </a:xfrm>
            <a:custGeom>
              <a:avLst/>
              <a:gdLst/>
              <a:ahLst/>
              <a:cxnLst/>
              <a:rect l="l" t="t" r="r" b="b"/>
              <a:pathLst>
                <a:path w="1480185" h="297814">
                  <a:moveTo>
                    <a:pt x="1348041" y="0"/>
                  </a:moveTo>
                  <a:lnTo>
                    <a:pt x="0" y="0"/>
                  </a:lnTo>
                  <a:lnTo>
                    <a:pt x="0" y="138595"/>
                  </a:lnTo>
                  <a:lnTo>
                    <a:pt x="1348041" y="138595"/>
                  </a:lnTo>
                  <a:lnTo>
                    <a:pt x="1348041" y="0"/>
                  </a:lnTo>
                  <a:close/>
                </a:path>
                <a:path w="1480185" h="297814">
                  <a:moveTo>
                    <a:pt x="1480159" y="159346"/>
                  </a:moveTo>
                  <a:lnTo>
                    <a:pt x="12" y="159346"/>
                  </a:lnTo>
                  <a:lnTo>
                    <a:pt x="12" y="297294"/>
                  </a:lnTo>
                  <a:lnTo>
                    <a:pt x="1480159" y="297294"/>
                  </a:lnTo>
                  <a:lnTo>
                    <a:pt x="1480159" y="159346"/>
                  </a:lnTo>
                  <a:close/>
                </a:path>
              </a:pathLst>
            </a:custGeom>
            <a:solidFill>
              <a:srgbClr val="6C2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13785" y="5666701"/>
              <a:ext cx="1424305" cy="297815"/>
            </a:xfrm>
            <a:custGeom>
              <a:avLst/>
              <a:gdLst/>
              <a:ahLst/>
              <a:cxnLst/>
              <a:rect l="l" t="t" r="r" b="b"/>
              <a:pathLst>
                <a:path w="1424304" h="297814">
                  <a:moveTo>
                    <a:pt x="1400149" y="0"/>
                  </a:moveTo>
                  <a:lnTo>
                    <a:pt x="0" y="0"/>
                  </a:lnTo>
                  <a:lnTo>
                    <a:pt x="0" y="138595"/>
                  </a:lnTo>
                  <a:lnTo>
                    <a:pt x="1400149" y="138595"/>
                  </a:lnTo>
                  <a:lnTo>
                    <a:pt x="1400149" y="0"/>
                  </a:lnTo>
                  <a:close/>
                </a:path>
                <a:path w="1424304" h="297814">
                  <a:moveTo>
                    <a:pt x="1423746" y="159346"/>
                  </a:moveTo>
                  <a:lnTo>
                    <a:pt x="132130" y="159346"/>
                  </a:lnTo>
                  <a:lnTo>
                    <a:pt x="132130" y="297294"/>
                  </a:lnTo>
                  <a:lnTo>
                    <a:pt x="1423746" y="297294"/>
                  </a:lnTo>
                  <a:lnTo>
                    <a:pt x="1423746" y="159346"/>
                  </a:lnTo>
                  <a:close/>
                </a:path>
              </a:pathLst>
            </a:custGeom>
            <a:solidFill>
              <a:srgbClr val="A03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13934" y="5666701"/>
              <a:ext cx="563245" cy="297815"/>
            </a:xfrm>
            <a:custGeom>
              <a:avLst/>
              <a:gdLst/>
              <a:ahLst/>
              <a:cxnLst/>
              <a:rect l="l" t="t" r="r" b="b"/>
              <a:pathLst>
                <a:path w="563245" h="297814">
                  <a:moveTo>
                    <a:pt x="562851" y="159346"/>
                  </a:moveTo>
                  <a:lnTo>
                    <a:pt x="23596" y="159346"/>
                  </a:lnTo>
                  <a:lnTo>
                    <a:pt x="23596" y="297294"/>
                  </a:lnTo>
                  <a:lnTo>
                    <a:pt x="562851" y="297294"/>
                  </a:lnTo>
                  <a:lnTo>
                    <a:pt x="562851" y="159346"/>
                  </a:lnTo>
                  <a:close/>
                </a:path>
                <a:path w="563245" h="297814">
                  <a:moveTo>
                    <a:pt x="562851" y="0"/>
                  </a:moveTo>
                  <a:lnTo>
                    <a:pt x="0" y="0"/>
                  </a:lnTo>
                  <a:lnTo>
                    <a:pt x="0" y="138595"/>
                  </a:lnTo>
                  <a:lnTo>
                    <a:pt x="562851" y="138595"/>
                  </a:lnTo>
                  <a:lnTo>
                    <a:pt x="56285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5743" y="6143955"/>
              <a:ext cx="925830" cy="615315"/>
            </a:xfrm>
            <a:custGeom>
              <a:avLst/>
              <a:gdLst/>
              <a:ahLst/>
              <a:cxnLst/>
              <a:rect l="l" t="t" r="r" b="b"/>
              <a:pathLst>
                <a:path w="925830" h="615315">
                  <a:moveTo>
                    <a:pt x="875169" y="158572"/>
                  </a:moveTo>
                  <a:lnTo>
                    <a:pt x="0" y="158572"/>
                  </a:lnTo>
                  <a:lnTo>
                    <a:pt x="0" y="297281"/>
                  </a:lnTo>
                  <a:lnTo>
                    <a:pt x="875169" y="297281"/>
                  </a:lnTo>
                  <a:lnTo>
                    <a:pt x="875169" y="158572"/>
                  </a:lnTo>
                  <a:close/>
                </a:path>
                <a:path w="925830" h="615315">
                  <a:moveTo>
                    <a:pt x="887018" y="0"/>
                  </a:moveTo>
                  <a:lnTo>
                    <a:pt x="0" y="0"/>
                  </a:lnTo>
                  <a:lnTo>
                    <a:pt x="0" y="137947"/>
                  </a:lnTo>
                  <a:lnTo>
                    <a:pt x="887018" y="137947"/>
                  </a:lnTo>
                  <a:lnTo>
                    <a:pt x="887018" y="0"/>
                  </a:lnTo>
                  <a:close/>
                </a:path>
                <a:path w="925830" h="615315">
                  <a:moveTo>
                    <a:pt x="892949" y="476592"/>
                  </a:moveTo>
                  <a:lnTo>
                    <a:pt x="12" y="476592"/>
                  </a:lnTo>
                  <a:lnTo>
                    <a:pt x="12" y="615188"/>
                  </a:lnTo>
                  <a:lnTo>
                    <a:pt x="892949" y="615188"/>
                  </a:lnTo>
                  <a:lnTo>
                    <a:pt x="892949" y="476592"/>
                  </a:lnTo>
                  <a:close/>
                </a:path>
                <a:path w="925830" h="615315">
                  <a:moveTo>
                    <a:pt x="925322" y="317919"/>
                  </a:moveTo>
                  <a:lnTo>
                    <a:pt x="0" y="317919"/>
                  </a:lnTo>
                  <a:lnTo>
                    <a:pt x="0" y="455853"/>
                  </a:lnTo>
                  <a:lnTo>
                    <a:pt x="925322" y="455853"/>
                  </a:lnTo>
                  <a:lnTo>
                    <a:pt x="925322" y="317919"/>
                  </a:lnTo>
                  <a:close/>
                </a:path>
              </a:pathLst>
            </a:custGeom>
            <a:solidFill>
              <a:srgbClr val="6C2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40913" y="6143955"/>
              <a:ext cx="1572895" cy="615315"/>
            </a:xfrm>
            <a:custGeom>
              <a:avLst/>
              <a:gdLst/>
              <a:ahLst/>
              <a:cxnLst/>
              <a:rect l="l" t="t" r="r" b="b"/>
              <a:pathLst>
                <a:path w="1572895" h="615315">
                  <a:moveTo>
                    <a:pt x="1324216" y="158572"/>
                  </a:moveTo>
                  <a:lnTo>
                    <a:pt x="0" y="158572"/>
                  </a:lnTo>
                  <a:lnTo>
                    <a:pt x="0" y="297281"/>
                  </a:lnTo>
                  <a:lnTo>
                    <a:pt x="1324216" y="297281"/>
                  </a:lnTo>
                  <a:lnTo>
                    <a:pt x="1324216" y="158572"/>
                  </a:lnTo>
                  <a:close/>
                </a:path>
                <a:path w="1572895" h="615315">
                  <a:moveTo>
                    <a:pt x="1411236" y="476592"/>
                  </a:moveTo>
                  <a:lnTo>
                    <a:pt x="17767" y="476592"/>
                  </a:lnTo>
                  <a:lnTo>
                    <a:pt x="17767" y="615188"/>
                  </a:lnTo>
                  <a:lnTo>
                    <a:pt x="1411236" y="615188"/>
                  </a:lnTo>
                  <a:lnTo>
                    <a:pt x="1411236" y="476592"/>
                  </a:lnTo>
                  <a:close/>
                </a:path>
                <a:path w="1572895" h="615315">
                  <a:moveTo>
                    <a:pt x="1518996" y="0"/>
                  </a:moveTo>
                  <a:lnTo>
                    <a:pt x="11849" y="0"/>
                  </a:lnTo>
                  <a:lnTo>
                    <a:pt x="11849" y="137947"/>
                  </a:lnTo>
                  <a:lnTo>
                    <a:pt x="1518996" y="137947"/>
                  </a:lnTo>
                  <a:lnTo>
                    <a:pt x="1518996" y="0"/>
                  </a:lnTo>
                  <a:close/>
                </a:path>
                <a:path w="1572895" h="615315">
                  <a:moveTo>
                    <a:pt x="1572780" y="317919"/>
                  </a:moveTo>
                  <a:lnTo>
                    <a:pt x="50165" y="317919"/>
                  </a:lnTo>
                  <a:lnTo>
                    <a:pt x="50165" y="455853"/>
                  </a:lnTo>
                  <a:lnTo>
                    <a:pt x="1572780" y="455853"/>
                  </a:lnTo>
                  <a:lnTo>
                    <a:pt x="1572780" y="317919"/>
                  </a:lnTo>
                  <a:close/>
                </a:path>
              </a:pathLst>
            </a:custGeom>
            <a:solidFill>
              <a:srgbClr val="A031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65142" y="6143955"/>
              <a:ext cx="1111885" cy="615315"/>
            </a:xfrm>
            <a:custGeom>
              <a:avLst/>
              <a:gdLst/>
              <a:ahLst/>
              <a:cxnLst/>
              <a:rect l="l" t="t" r="r" b="b"/>
              <a:pathLst>
                <a:path w="1111885" h="615315">
                  <a:moveTo>
                    <a:pt x="1111643" y="476592"/>
                  </a:moveTo>
                  <a:lnTo>
                    <a:pt x="87007" y="476592"/>
                  </a:lnTo>
                  <a:lnTo>
                    <a:pt x="87007" y="615188"/>
                  </a:lnTo>
                  <a:lnTo>
                    <a:pt x="1111643" y="615188"/>
                  </a:lnTo>
                  <a:lnTo>
                    <a:pt x="1111643" y="476592"/>
                  </a:lnTo>
                  <a:close/>
                </a:path>
                <a:path w="1111885" h="615315">
                  <a:moveTo>
                    <a:pt x="1111643" y="317919"/>
                  </a:moveTo>
                  <a:lnTo>
                    <a:pt x="248551" y="317919"/>
                  </a:lnTo>
                  <a:lnTo>
                    <a:pt x="248551" y="455853"/>
                  </a:lnTo>
                  <a:lnTo>
                    <a:pt x="1111643" y="455853"/>
                  </a:lnTo>
                  <a:lnTo>
                    <a:pt x="1111643" y="317919"/>
                  </a:lnTo>
                  <a:close/>
                </a:path>
                <a:path w="1111885" h="615315">
                  <a:moveTo>
                    <a:pt x="1111643" y="158572"/>
                  </a:moveTo>
                  <a:lnTo>
                    <a:pt x="0" y="158572"/>
                  </a:lnTo>
                  <a:lnTo>
                    <a:pt x="0" y="297281"/>
                  </a:lnTo>
                  <a:lnTo>
                    <a:pt x="1111643" y="297281"/>
                  </a:lnTo>
                  <a:lnTo>
                    <a:pt x="1111643" y="158572"/>
                  </a:lnTo>
                  <a:close/>
                </a:path>
                <a:path w="1111885" h="615315">
                  <a:moveTo>
                    <a:pt x="1111643" y="0"/>
                  </a:moveTo>
                  <a:lnTo>
                    <a:pt x="194779" y="0"/>
                  </a:lnTo>
                  <a:lnTo>
                    <a:pt x="194779" y="137947"/>
                  </a:lnTo>
                  <a:lnTo>
                    <a:pt x="1111643" y="137947"/>
                  </a:lnTo>
                  <a:lnTo>
                    <a:pt x="1111643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65753" y="6769359"/>
              <a:ext cx="3311525" cy="21590"/>
            </a:xfrm>
            <a:custGeom>
              <a:avLst/>
              <a:gdLst/>
              <a:ahLst/>
              <a:cxnLst/>
              <a:rect l="l" t="t" r="r" b="b"/>
              <a:pathLst>
                <a:path w="3311525" h="21590">
                  <a:moveTo>
                    <a:pt x="0" y="0"/>
                  </a:moveTo>
                  <a:lnTo>
                    <a:pt x="3311359" y="0"/>
                  </a:lnTo>
                </a:path>
                <a:path w="3311525" h="21590">
                  <a:moveTo>
                    <a:pt x="0" y="0"/>
                  </a:moveTo>
                  <a:lnTo>
                    <a:pt x="0" y="21399"/>
                  </a:lnTo>
                </a:path>
                <a:path w="3311525" h="21590">
                  <a:moveTo>
                    <a:pt x="330746" y="0"/>
                  </a:moveTo>
                  <a:lnTo>
                    <a:pt x="330746" y="21399"/>
                  </a:lnTo>
                </a:path>
                <a:path w="3311525" h="21590">
                  <a:moveTo>
                    <a:pt x="661936" y="0"/>
                  </a:moveTo>
                  <a:lnTo>
                    <a:pt x="661936" y="21399"/>
                  </a:lnTo>
                </a:path>
                <a:path w="3311525" h="21590">
                  <a:moveTo>
                    <a:pt x="993241" y="0"/>
                  </a:moveTo>
                  <a:lnTo>
                    <a:pt x="993241" y="21399"/>
                  </a:lnTo>
                </a:path>
                <a:path w="3311525" h="21590">
                  <a:moveTo>
                    <a:pt x="1324432" y="0"/>
                  </a:moveTo>
                  <a:lnTo>
                    <a:pt x="1324432" y="21399"/>
                  </a:lnTo>
                </a:path>
                <a:path w="3311525" h="21590">
                  <a:moveTo>
                    <a:pt x="1655737" y="0"/>
                  </a:moveTo>
                  <a:lnTo>
                    <a:pt x="1655737" y="21399"/>
                  </a:lnTo>
                </a:path>
                <a:path w="3311525" h="21590">
                  <a:moveTo>
                    <a:pt x="1986927" y="0"/>
                  </a:moveTo>
                  <a:lnTo>
                    <a:pt x="1986927" y="21399"/>
                  </a:lnTo>
                </a:path>
                <a:path w="3311525" h="21590">
                  <a:moveTo>
                    <a:pt x="2318118" y="0"/>
                  </a:moveTo>
                  <a:lnTo>
                    <a:pt x="2318118" y="21399"/>
                  </a:lnTo>
                </a:path>
                <a:path w="3311525" h="21590">
                  <a:moveTo>
                    <a:pt x="2649410" y="0"/>
                  </a:moveTo>
                  <a:lnTo>
                    <a:pt x="2649410" y="21399"/>
                  </a:lnTo>
                </a:path>
                <a:path w="3311525" h="21590">
                  <a:moveTo>
                    <a:pt x="2979839" y="0"/>
                  </a:moveTo>
                  <a:lnTo>
                    <a:pt x="2979839" y="21399"/>
                  </a:lnTo>
                </a:path>
                <a:path w="3311525" h="21590">
                  <a:moveTo>
                    <a:pt x="3311359" y="0"/>
                  </a:moveTo>
                  <a:lnTo>
                    <a:pt x="3311359" y="21399"/>
                  </a:lnTo>
                </a:path>
              </a:pathLst>
            </a:custGeom>
            <a:ln w="461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65753" y="2476613"/>
              <a:ext cx="0" cy="4293235"/>
            </a:xfrm>
            <a:custGeom>
              <a:avLst/>
              <a:gdLst/>
              <a:ahLst/>
              <a:cxnLst/>
              <a:rect l="l" t="t" r="r" b="b"/>
              <a:pathLst>
                <a:path h="4293234">
                  <a:moveTo>
                    <a:pt x="0" y="0"/>
                  </a:moveTo>
                  <a:lnTo>
                    <a:pt x="0" y="4292752"/>
                  </a:lnTo>
                </a:path>
              </a:pathLst>
            </a:custGeom>
            <a:ln w="461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42379" y="2476613"/>
              <a:ext cx="23495" cy="4293235"/>
            </a:xfrm>
            <a:custGeom>
              <a:avLst/>
              <a:gdLst/>
              <a:ahLst/>
              <a:cxnLst/>
              <a:rect l="l" t="t" r="r" b="b"/>
              <a:pathLst>
                <a:path w="23494" h="4293234">
                  <a:moveTo>
                    <a:pt x="0" y="0"/>
                  </a:moveTo>
                  <a:lnTo>
                    <a:pt x="23368" y="0"/>
                  </a:lnTo>
                </a:path>
                <a:path w="23494" h="4293234">
                  <a:moveTo>
                    <a:pt x="0" y="158788"/>
                  </a:moveTo>
                  <a:lnTo>
                    <a:pt x="23368" y="158788"/>
                  </a:lnTo>
                </a:path>
                <a:path w="23494" h="4293234">
                  <a:moveTo>
                    <a:pt x="0" y="318135"/>
                  </a:moveTo>
                  <a:lnTo>
                    <a:pt x="23368" y="318135"/>
                  </a:lnTo>
                </a:path>
                <a:path w="23494" h="4293234">
                  <a:moveTo>
                    <a:pt x="0" y="476808"/>
                  </a:moveTo>
                  <a:lnTo>
                    <a:pt x="23368" y="476808"/>
                  </a:lnTo>
                </a:path>
                <a:path w="23494" h="4293234">
                  <a:moveTo>
                    <a:pt x="0" y="636155"/>
                  </a:moveTo>
                  <a:lnTo>
                    <a:pt x="23368" y="636155"/>
                  </a:lnTo>
                </a:path>
                <a:path w="23494" h="4293234">
                  <a:moveTo>
                    <a:pt x="0" y="794727"/>
                  </a:moveTo>
                  <a:lnTo>
                    <a:pt x="23368" y="794727"/>
                  </a:lnTo>
                </a:path>
                <a:path w="23494" h="4293234">
                  <a:moveTo>
                    <a:pt x="0" y="954062"/>
                  </a:moveTo>
                  <a:lnTo>
                    <a:pt x="23368" y="954062"/>
                  </a:lnTo>
                </a:path>
                <a:path w="23494" h="4293234">
                  <a:moveTo>
                    <a:pt x="0" y="1112634"/>
                  </a:moveTo>
                  <a:lnTo>
                    <a:pt x="23368" y="1112634"/>
                  </a:lnTo>
                </a:path>
                <a:path w="23494" h="4293234">
                  <a:moveTo>
                    <a:pt x="0" y="1271981"/>
                  </a:moveTo>
                  <a:lnTo>
                    <a:pt x="23368" y="1271981"/>
                  </a:lnTo>
                </a:path>
                <a:path w="23494" h="4293234">
                  <a:moveTo>
                    <a:pt x="0" y="1430655"/>
                  </a:moveTo>
                  <a:lnTo>
                    <a:pt x="23368" y="1430655"/>
                  </a:lnTo>
                </a:path>
                <a:path w="23494" h="4293234">
                  <a:moveTo>
                    <a:pt x="0" y="1590001"/>
                  </a:moveTo>
                  <a:lnTo>
                    <a:pt x="23368" y="1590001"/>
                  </a:lnTo>
                </a:path>
                <a:path w="23494" h="4293234">
                  <a:moveTo>
                    <a:pt x="0" y="1748574"/>
                  </a:moveTo>
                  <a:lnTo>
                    <a:pt x="23368" y="1748574"/>
                  </a:lnTo>
                </a:path>
                <a:path w="23494" h="4293234">
                  <a:moveTo>
                    <a:pt x="0" y="1907908"/>
                  </a:moveTo>
                  <a:lnTo>
                    <a:pt x="23368" y="1907908"/>
                  </a:lnTo>
                </a:path>
                <a:path w="23494" h="4293234">
                  <a:moveTo>
                    <a:pt x="0" y="2067255"/>
                  </a:moveTo>
                  <a:lnTo>
                    <a:pt x="23368" y="2067255"/>
                  </a:lnTo>
                </a:path>
                <a:path w="23494" h="4293234">
                  <a:moveTo>
                    <a:pt x="0" y="2225827"/>
                  </a:moveTo>
                  <a:lnTo>
                    <a:pt x="23368" y="2225827"/>
                  </a:lnTo>
                </a:path>
                <a:path w="23494" h="4293234">
                  <a:moveTo>
                    <a:pt x="0" y="2385161"/>
                  </a:moveTo>
                  <a:lnTo>
                    <a:pt x="23368" y="2385161"/>
                  </a:lnTo>
                </a:path>
                <a:path w="23494" h="4293234">
                  <a:moveTo>
                    <a:pt x="0" y="2543848"/>
                  </a:moveTo>
                  <a:lnTo>
                    <a:pt x="23368" y="2543848"/>
                  </a:lnTo>
                </a:path>
                <a:path w="23494" h="4293234">
                  <a:moveTo>
                    <a:pt x="0" y="2703182"/>
                  </a:moveTo>
                  <a:lnTo>
                    <a:pt x="23368" y="2703182"/>
                  </a:lnTo>
                </a:path>
                <a:path w="23494" h="4293234">
                  <a:moveTo>
                    <a:pt x="0" y="2861754"/>
                  </a:moveTo>
                  <a:lnTo>
                    <a:pt x="23368" y="2861754"/>
                  </a:lnTo>
                </a:path>
                <a:path w="23494" h="4293234">
                  <a:moveTo>
                    <a:pt x="0" y="3021101"/>
                  </a:moveTo>
                  <a:lnTo>
                    <a:pt x="23368" y="3021101"/>
                  </a:lnTo>
                </a:path>
                <a:path w="23494" h="4293234">
                  <a:moveTo>
                    <a:pt x="0" y="3179673"/>
                  </a:moveTo>
                  <a:lnTo>
                    <a:pt x="23368" y="3179673"/>
                  </a:lnTo>
                </a:path>
                <a:path w="23494" h="4293234">
                  <a:moveTo>
                    <a:pt x="0" y="3339007"/>
                  </a:moveTo>
                  <a:lnTo>
                    <a:pt x="23368" y="3339007"/>
                  </a:lnTo>
                </a:path>
                <a:path w="23494" h="4293234">
                  <a:moveTo>
                    <a:pt x="0" y="3497694"/>
                  </a:moveTo>
                  <a:lnTo>
                    <a:pt x="23368" y="3497694"/>
                  </a:lnTo>
                </a:path>
                <a:path w="23494" h="4293234">
                  <a:moveTo>
                    <a:pt x="0" y="3657028"/>
                  </a:moveTo>
                  <a:lnTo>
                    <a:pt x="23368" y="3657028"/>
                  </a:lnTo>
                </a:path>
                <a:path w="23494" h="4293234">
                  <a:moveTo>
                    <a:pt x="0" y="3815600"/>
                  </a:moveTo>
                  <a:lnTo>
                    <a:pt x="23368" y="3815600"/>
                  </a:lnTo>
                </a:path>
                <a:path w="23494" h="4293234">
                  <a:moveTo>
                    <a:pt x="0" y="3974947"/>
                  </a:moveTo>
                  <a:lnTo>
                    <a:pt x="23368" y="3974947"/>
                  </a:lnTo>
                </a:path>
                <a:path w="23494" h="4293234">
                  <a:moveTo>
                    <a:pt x="0" y="4133519"/>
                  </a:moveTo>
                  <a:lnTo>
                    <a:pt x="23368" y="4133519"/>
                  </a:lnTo>
                </a:path>
                <a:path w="23494" h="4293234">
                  <a:moveTo>
                    <a:pt x="0" y="4292752"/>
                  </a:moveTo>
                  <a:lnTo>
                    <a:pt x="23368" y="4292752"/>
                  </a:lnTo>
                </a:path>
              </a:pathLst>
            </a:custGeom>
            <a:ln w="461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064649" y="2499664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43360" y="265904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11756" y="2817577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00137" y="2976716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91983" y="3135719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92003" y="3295092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88491" y="3453621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53837" y="3612760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49080" y="3771763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30854" y="3931136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22403" y="4248786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19346" y="4407789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94530" y="4567180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84545" y="4725708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84545" y="4884847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36572" y="5043850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68660" y="5203224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82516" y="5361752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63308" y="5679894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29480" y="5839266"/>
            <a:ext cx="1549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32857" y="6156916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27149" y="6315919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52171" y="6475310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35820" y="6633840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08229" y="2499688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23731" y="265904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78271" y="2817577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82393" y="2976716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84024" y="3135719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65789" y="3295092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00576" y="3453621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93985" y="3612760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75661" y="3771763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86151" y="3931136"/>
            <a:ext cx="1549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073364" y="4248786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64554" y="4407789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43%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12708" y="4567180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36329" y="4725708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01085" y="4884847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71119" y="5043850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674136" y="5203224"/>
            <a:ext cx="1549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139161" y="5361752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137892" y="5679894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215586" y="5839266"/>
            <a:ext cx="1549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730433" y="6156916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26945" y="6315919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75974" y="6475310"/>
            <a:ext cx="1549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679404" y="6633840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42%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308032" y="2499688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225837" y="2659048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31186" y="2817577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27495" y="2976716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37483" y="3135719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219254" y="3295092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276427" y="3453621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304626" y="3612760"/>
            <a:ext cx="11493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071761" y="3771763"/>
            <a:ext cx="15494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000654" y="3931136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96098" y="4248786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12%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990685" y="4407789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25%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63644" y="4567180"/>
            <a:ext cx="1536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997253" y="4725708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061805" y="4884847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080220" y="5043850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19%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950942" y="5203224"/>
            <a:ext cx="1549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502113" y="5361752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54%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119711" y="5679894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17%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131353" y="5839266"/>
            <a:ext cx="1549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16%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942713" y="6156916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28%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845272" y="6315919"/>
            <a:ext cx="15367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34%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969379" y="6475310"/>
            <a:ext cx="1549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26%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888721" y="6633840"/>
            <a:ext cx="15430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FFFFFF"/>
                </a:solidFill>
                <a:latin typeface="Roboto"/>
                <a:cs typeface="Roboto"/>
              </a:rPr>
              <a:t>31%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109699" y="6796920"/>
            <a:ext cx="11430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421997" y="6796920"/>
            <a:ext cx="14986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753050" y="6796920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084375" y="6796920"/>
            <a:ext cx="15049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415427" y="6796920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746752" y="6796920"/>
            <a:ext cx="15049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077805" y="6796920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60%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409129" y="6796920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70%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740182" y="6796920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80%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071507" y="6796920"/>
            <a:ext cx="1511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90%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383602" y="6796920"/>
            <a:ext cx="18986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500" spc="2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64794" y="2448111"/>
            <a:ext cx="1753235" cy="1633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6570" marR="10160" algn="ctr">
              <a:lnSpc>
                <a:spcPct val="105500"/>
              </a:lnSpc>
              <a:spcBef>
                <a:spcPts val="95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Montanou </a:t>
            </a:r>
            <a:r>
              <a:rPr sz="55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(630)</a:t>
            </a:r>
            <a:endParaRPr sz="550">
              <a:latin typeface="Roboto"/>
              <a:cs typeface="Roboto"/>
            </a:endParaRPr>
          </a:p>
          <a:p>
            <a:pPr marL="981710" algn="ctr">
              <a:lnSpc>
                <a:spcPts val="555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Bressuire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Valette</a:t>
            </a:r>
            <a:endParaRPr sz="550">
              <a:latin typeface="Roboto"/>
              <a:cs typeface="Roboto"/>
            </a:endParaRPr>
          </a:p>
          <a:p>
            <a:pPr marL="981710" algn="ctr">
              <a:lnSpc>
                <a:spcPts val="61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(468)</a:t>
            </a:r>
            <a:endParaRPr sz="550">
              <a:latin typeface="Roboto"/>
              <a:cs typeface="Roboto"/>
            </a:endParaRPr>
          </a:p>
          <a:p>
            <a:pPr marL="806450" algn="ctr">
              <a:lnSpc>
                <a:spcPts val="610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Capucins</a:t>
            </a:r>
            <a:endParaRPr sz="550">
              <a:latin typeface="Roboto"/>
              <a:cs typeface="Roboto"/>
            </a:endParaRPr>
          </a:p>
          <a:p>
            <a:pPr marL="807720" algn="ctr">
              <a:lnSpc>
                <a:spcPts val="605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(448)</a:t>
            </a:r>
            <a:endParaRPr sz="550">
              <a:latin typeface="Roboto"/>
              <a:cs typeface="Roboto"/>
            </a:endParaRPr>
          </a:p>
          <a:p>
            <a:pPr marL="878840" algn="ctr">
              <a:lnSpc>
                <a:spcPts val="605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Pau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Ousse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Bois</a:t>
            </a:r>
            <a:endParaRPr sz="550">
              <a:latin typeface="Roboto"/>
              <a:cs typeface="Roboto"/>
            </a:endParaRPr>
          </a:p>
          <a:p>
            <a:pPr marL="880744" algn="ctr">
              <a:lnSpc>
                <a:spcPts val="605"/>
              </a:lnSpc>
              <a:spcBef>
                <a:spcPts val="4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(841)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05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Sainte-Livrade-sur-Lot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 Bastide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Bord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 Lot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(494)</a:t>
            </a:r>
            <a:endParaRPr sz="550">
              <a:latin typeface="Roboto"/>
              <a:cs typeface="Roboto"/>
            </a:endParaRPr>
          </a:p>
          <a:p>
            <a:pPr marL="892810" algn="ctr">
              <a:lnSpc>
                <a:spcPts val="610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550">
              <a:latin typeface="Roboto"/>
              <a:cs typeface="Roboto"/>
            </a:endParaRPr>
          </a:p>
          <a:p>
            <a:pPr marL="892175" algn="ctr">
              <a:lnSpc>
                <a:spcPts val="610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62)</a:t>
            </a:r>
            <a:endParaRPr sz="550">
              <a:latin typeface="Roboto"/>
              <a:cs typeface="Roboto"/>
            </a:endParaRPr>
          </a:p>
          <a:p>
            <a:pPr marL="757555" algn="ctr">
              <a:lnSpc>
                <a:spcPts val="610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Tujac</a:t>
            </a:r>
            <a:endParaRPr sz="550">
              <a:latin typeface="Roboto"/>
              <a:cs typeface="Roboto"/>
            </a:endParaRPr>
          </a:p>
          <a:p>
            <a:pPr marL="757555" algn="ctr">
              <a:lnSpc>
                <a:spcPts val="605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104)</a:t>
            </a:r>
            <a:endParaRPr sz="550">
              <a:latin typeface="Roboto"/>
              <a:cs typeface="Roboto"/>
            </a:endParaRPr>
          </a:p>
          <a:p>
            <a:pPr marL="384175" algn="ctr">
              <a:lnSpc>
                <a:spcPts val="605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Lac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Renardières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Ozon</a:t>
            </a:r>
            <a:endParaRPr sz="550">
              <a:latin typeface="Roboto"/>
              <a:cs typeface="Roboto"/>
            </a:endParaRPr>
          </a:p>
          <a:p>
            <a:pPr marL="383540" algn="ctr">
              <a:lnSpc>
                <a:spcPts val="605"/>
              </a:lnSpc>
              <a:spcBef>
                <a:spcPts val="4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606)</a:t>
            </a:r>
            <a:endParaRPr sz="550">
              <a:latin typeface="Roboto"/>
              <a:cs typeface="Roboto"/>
            </a:endParaRPr>
          </a:p>
          <a:p>
            <a:pPr marL="5715" algn="ctr">
              <a:lnSpc>
                <a:spcPts val="605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Bègles,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Carle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Vernet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Terres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Neuves</a:t>
            </a:r>
            <a:endParaRPr sz="550">
              <a:latin typeface="Roboto"/>
              <a:cs typeface="Roboto"/>
            </a:endParaRPr>
          </a:p>
          <a:p>
            <a:pPr marL="5080" algn="ctr">
              <a:lnSpc>
                <a:spcPts val="61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(601)</a:t>
            </a:r>
            <a:endParaRPr sz="550">
              <a:latin typeface="Roboto"/>
              <a:cs typeface="Roboto"/>
            </a:endParaRPr>
          </a:p>
          <a:p>
            <a:pPr marL="991869" algn="ctr">
              <a:lnSpc>
                <a:spcPts val="610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Talence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endParaRPr sz="550">
              <a:latin typeface="Roboto"/>
              <a:cs typeface="Roboto"/>
            </a:endParaRPr>
          </a:p>
          <a:p>
            <a:pPr marL="992505" algn="ctr">
              <a:lnSpc>
                <a:spcPct val="100000"/>
              </a:lnSpc>
              <a:spcBef>
                <a:spcPts val="4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(800)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62734" y="4196857"/>
            <a:ext cx="1450340" cy="13163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23570" algn="ctr">
              <a:lnSpc>
                <a:spcPct val="100000"/>
              </a:lnSpc>
              <a:spcBef>
                <a:spcPts val="130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Mireuil</a:t>
            </a:r>
            <a:endParaRPr sz="550">
              <a:latin typeface="Roboto"/>
              <a:cs typeface="Roboto"/>
            </a:endParaRPr>
          </a:p>
          <a:p>
            <a:pPr marL="624205" algn="ctr">
              <a:lnSpc>
                <a:spcPts val="605"/>
              </a:lnSpc>
              <a:spcBef>
                <a:spcPts val="40"/>
              </a:spcBef>
            </a:pP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97)</a:t>
            </a:r>
            <a:endParaRPr sz="550">
              <a:latin typeface="Roboto"/>
              <a:cs typeface="Roboto"/>
            </a:endParaRPr>
          </a:p>
          <a:p>
            <a:pPr marL="349885" algn="ctr">
              <a:lnSpc>
                <a:spcPts val="605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Bègles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Paty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Monmousseau</a:t>
            </a:r>
            <a:endParaRPr sz="550">
              <a:latin typeface="Roboto"/>
              <a:cs typeface="Roboto"/>
            </a:endParaRPr>
          </a:p>
          <a:p>
            <a:pPr marL="349250" algn="ctr">
              <a:lnSpc>
                <a:spcPts val="61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(271)</a:t>
            </a:r>
            <a:endParaRPr sz="550">
              <a:latin typeface="Roboto"/>
              <a:cs typeface="Roboto"/>
            </a:endParaRPr>
          </a:p>
          <a:p>
            <a:pPr marL="133350" algn="ctr">
              <a:lnSpc>
                <a:spcPts val="610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Yser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Pont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 Madame</a:t>
            </a:r>
            <a:endParaRPr sz="550">
              <a:latin typeface="Roboto"/>
              <a:cs typeface="Roboto"/>
            </a:endParaRPr>
          </a:p>
          <a:p>
            <a:pPr marL="133985" algn="ctr">
              <a:lnSpc>
                <a:spcPts val="610"/>
              </a:lnSpc>
              <a:spcBef>
                <a:spcPts val="4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(352)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Châteauneuf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Ville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05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(649)</a:t>
            </a:r>
            <a:endParaRPr sz="550">
              <a:latin typeface="Roboto"/>
              <a:cs typeface="Roboto"/>
            </a:endParaRPr>
          </a:p>
          <a:p>
            <a:pPr marL="234315" algn="ctr">
              <a:lnSpc>
                <a:spcPts val="605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Beaulieu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Templiers</a:t>
            </a:r>
            <a:endParaRPr sz="550">
              <a:latin typeface="Roboto"/>
              <a:cs typeface="Roboto"/>
            </a:endParaRPr>
          </a:p>
          <a:p>
            <a:pPr marL="233045" algn="ctr">
              <a:lnSpc>
                <a:spcPts val="605"/>
              </a:lnSpc>
              <a:spcBef>
                <a:spcPts val="4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(450)</a:t>
            </a:r>
            <a:endParaRPr sz="550">
              <a:latin typeface="Roboto"/>
              <a:cs typeface="Roboto"/>
            </a:endParaRPr>
          </a:p>
          <a:p>
            <a:pPr marL="322580" algn="ctr">
              <a:lnSpc>
                <a:spcPts val="605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Maubec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Citadelle</a:t>
            </a:r>
            <a:endParaRPr sz="550">
              <a:latin typeface="Roboto"/>
              <a:cs typeface="Roboto"/>
            </a:endParaRPr>
          </a:p>
          <a:p>
            <a:pPr marL="323215" algn="ctr">
              <a:lnSpc>
                <a:spcPts val="61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(376)</a:t>
            </a:r>
            <a:endParaRPr sz="550">
              <a:latin typeface="Roboto"/>
              <a:cs typeface="Roboto"/>
            </a:endParaRPr>
          </a:p>
          <a:p>
            <a:pPr marL="619760" algn="ctr">
              <a:lnSpc>
                <a:spcPts val="610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Malartic</a:t>
            </a:r>
            <a:endParaRPr sz="550">
              <a:latin typeface="Roboto"/>
              <a:cs typeface="Roboto"/>
            </a:endParaRPr>
          </a:p>
          <a:p>
            <a:pPr marL="619760" algn="ctr">
              <a:lnSpc>
                <a:spcPts val="610"/>
              </a:lnSpc>
              <a:spcBef>
                <a:spcPts val="4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(163)</a:t>
            </a:r>
            <a:endParaRPr sz="550">
              <a:latin typeface="Roboto"/>
              <a:cs typeface="Roboto"/>
            </a:endParaRPr>
          </a:p>
          <a:p>
            <a:pPr marL="494665" algn="ctr">
              <a:lnSpc>
                <a:spcPts val="610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550">
              <a:latin typeface="Roboto"/>
              <a:cs typeface="Roboto"/>
            </a:endParaRPr>
          </a:p>
          <a:p>
            <a:pPr marL="494665" algn="ctr">
              <a:lnSpc>
                <a:spcPct val="10000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874)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66753" y="5628335"/>
            <a:ext cx="1049020" cy="3619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0805" algn="ctr">
              <a:lnSpc>
                <a:spcPct val="100000"/>
              </a:lnSpc>
              <a:spcBef>
                <a:spcPts val="130"/>
              </a:spcBef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50">
              <a:latin typeface="Roboto"/>
              <a:cs typeface="Roboto"/>
            </a:endParaRPr>
          </a:p>
          <a:p>
            <a:pPr marL="85090" algn="ctr">
              <a:lnSpc>
                <a:spcPts val="61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(65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929)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</a:pP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la France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629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799)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49471" y="6105618"/>
            <a:ext cx="1264920" cy="679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2950" marR="8255" indent="-128905">
              <a:lnSpc>
                <a:spcPct val="105500"/>
              </a:lnSpc>
              <a:spcBef>
                <a:spcPts val="95"/>
              </a:spcBef>
            </a:pP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Nou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vel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-A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q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it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aine  (1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217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485)</a:t>
            </a:r>
            <a:endParaRPr sz="550">
              <a:latin typeface="Roboto"/>
              <a:cs typeface="Roboto"/>
            </a:endParaRPr>
          </a:p>
          <a:p>
            <a:pPr marL="234315" algn="ctr">
              <a:lnSpc>
                <a:spcPts val="555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  <a:p>
            <a:pPr marL="230504" algn="ctr">
              <a:lnSpc>
                <a:spcPts val="61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(8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150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289)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10"/>
              </a:lnSpc>
              <a:spcBef>
                <a:spcPts val="35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(4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616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373)</a:t>
            </a:r>
            <a:endParaRPr sz="550">
              <a:latin typeface="Roboto"/>
              <a:cs typeface="Roboto"/>
            </a:endParaRPr>
          </a:p>
          <a:p>
            <a:pPr marL="506095" algn="ctr">
              <a:lnSpc>
                <a:spcPts val="610"/>
              </a:lnSpc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550">
              <a:latin typeface="Roboto"/>
              <a:cs typeface="Roboto"/>
            </a:endParaRPr>
          </a:p>
          <a:p>
            <a:pPr marL="507365" algn="ctr">
              <a:lnSpc>
                <a:spcPct val="100000"/>
              </a:lnSpc>
              <a:spcBef>
                <a:spcPts val="40"/>
              </a:spcBef>
            </a:pP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(12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806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548)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308517" y="192843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43167" y="0"/>
                </a:moveTo>
                <a:lnTo>
                  <a:pt x="0" y="0"/>
                </a:lnTo>
                <a:lnTo>
                  <a:pt x="0" y="43167"/>
                </a:lnTo>
                <a:lnTo>
                  <a:pt x="43167" y="43167"/>
                </a:lnTo>
                <a:lnTo>
                  <a:pt x="43167" y="0"/>
                </a:lnTo>
                <a:close/>
              </a:path>
            </a:pathLst>
          </a:custGeom>
          <a:solidFill>
            <a:srgbClr val="6C2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358812" y="1882320"/>
            <a:ext cx="769620" cy="438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4900"/>
              </a:lnSpc>
              <a:spcBef>
                <a:spcPts val="9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6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population </a:t>
            </a:r>
            <a:r>
              <a:rPr sz="600" b="1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non-scolarisée sans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diplôme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(%)</a:t>
            </a:r>
            <a:endParaRPr sz="600">
              <a:latin typeface="Roboto"/>
              <a:cs typeface="Roboto"/>
            </a:endParaRPr>
          </a:p>
          <a:p>
            <a:pPr marL="21590" algn="just">
              <a:lnSpc>
                <a:spcPct val="100000"/>
              </a:lnSpc>
              <a:spcBef>
                <a:spcPts val="380"/>
              </a:spcBef>
            </a:pP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500" i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10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321519" y="192843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43167" y="0"/>
                </a:moveTo>
                <a:lnTo>
                  <a:pt x="0" y="0"/>
                </a:lnTo>
                <a:lnTo>
                  <a:pt x="0" y="43167"/>
                </a:lnTo>
                <a:lnTo>
                  <a:pt x="43167" y="43167"/>
                </a:lnTo>
                <a:lnTo>
                  <a:pt x="43167" y="0"/>
                </a:lnTo>
                <a:close/>
              </a:path>
            </a:pathLst>
          </a:custGeom>
          <a:solidFill>
            <a:srgbClr val="A03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3372026" y="1882320"/>
            <a:ext cx="944880" cy="313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9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Part de la population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non-scolarisée avec un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diplôme</a:t>
            </a:r>
            <a:r>
              <a:rPr sz="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intermédiaire</a:t>
            </a:r>
            <a:r>
              <a:rPr sz="600" b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(%)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508995" y="192843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43167" y="0"/>
                </a:moveTo>
                <a:lnTo>
                  <a:pt x="0" y="0"/>
                </a:lnTo>
                <a:lnTo>
                  <a:pt x="0" y="43167"/>
                </a:lnTo>
                <a:lnTo>
                  <a:pt x="43167" y="43167"/>
                </a:lnTo>
                <a:lnTo>
                  <a:pt x="43167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4559836" y="1882320"/>
            <a:ext cx="915035" cy="408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800"/>
              </a:lnSpc>
              <a:spcBef>
                <a:spcPts val="9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Part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population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non-scolarisée avec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un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 diplôme de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niveau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bac+2 </a:t>
            </a:r>
            <a:r>
              <a:rPr sz="600" b="1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sup.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(%)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66483" y="1852829"/>
            <a:ext cx="1183005" cy="21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Territoire</a:t>
            </a:r>
            <a:endParaRPr sz="6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600" b="1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10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r>
              <a:rPr sz="6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diplôme)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677758" y="4021736"/>
            <a:ext cx="13398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i="1" spc="-5" dirty="0">
                <a:solidFill>
                  <a:srgbClr val="231F20"/>
                </a:solidFill>
                <a:latin typeface="Roboto"/>
                <a:cs typeface="Roboto"/>
              </a:rPr>
              <a:t>..</a:t>
            </a:r>
            <a:r>
              <a:rPr sz="1050" i="1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endParaRPr sz="1050">
              <a:latin typeface="Roboto"/>
              <a:cs typeface="Robo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594299" y="1085586"/>
            <a:ext cx="1966595" cy="58928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terminé</a:t>
            </a:r>
            <a:r>
              <a:rPr sz="1400"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leurs</a:t>
            </a:r>
            <a:r>
              <a:rPr sz="1400"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études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fichiers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détail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6998976" y="2196729"/>
            <a:ext cx="3470275" cy="3757295"/>
            <a:chOff x="6998976" y="2196729"/>
            <a:chExt cx="3470275" cy="3757295"/>
          </a:xfrm>
        </p:grpSpPr>
        <p:sp>
          <p:nvSpPr>
            <p:cNvPr id="130" name="object 130"/>
            <p:cNvSpPr/>
            <p:nvPr/>
          </p:nvSpPr>
          <p:spPr>
            <a:xfrm>
              <a:off x="7019951" y="2204414"/>
              <a:ext cx="3181985" cy="181610"/>
            </a:xfrm>
            <a:custGeom>
              <a:avLst/>
              <a:gdLst/>
              <a:ahLst/>
              <a:cxnLst/>
              <a:rect l="l" t="t" r="r" b="b"/>
              <a:pathLst>
                <a:path w="3181984" h="181610">
                  <a:moveTo>
                    <a:pt x="2674797" y="124536"/>
                  </a:moveTo>
                  <a:lnTo>
                    <a:pt x="0" y="124536"/>
                  </a:lnTo>
                  <a:lnTo>
                    <a:pt x="0" y="181140"/>
                  </a:lnTo>
                  <a:lnTo>
                    <a:pt x="2674797" y="181140"/>
                  </a:lnTo>
                  <a:lnTo>
                    <a:pt x="2674797" y="124536"/>
                  </a:lnTo>
                  <a:close/>
                </a:path>
                <a:path w="3181984" h="181610">
                  <a:moveTo>
                    <a:pt x="3181769" y="0"/>
                  </a:moveTo>
                  <a:lnTo>
                    <a:pt x="0" y="0"/>
                  </a:lnTo>
                  <a:lnTo>
                    <a:pt x="0" y="56603"/>
                  </a:lnTo>
                  <a:lnTo>
                    <a:pt x="3181769" y="56603"/>
                  </a:lnTo>
                  <a:lnTo>
                    <a:pt x="3181769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19950" y="2260828"/>
              <a:ext cx="2095500" cy="57150"/>
            </a:xfrm>
            <a:custGeom>
              <a:avLst/>
              <a:gdLst/>
              <a:ahLst/>
              <a:cxnLst/>
              <a:rect l="l" t="t" r="r" b="b"/>
              <a:pathLst>
                <a:path w="2095500" h="57150">
                  <a:moveTo>
                    <a:pt x="2094915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2094915" y="56934"/>
                  </a:lnTo>
                  <a:lnTo>
                    <a:pt x="2094915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019950" y="2453500"/>
              <a:ext cx="2627630" cy="57150"/>
            </a:xfrm>
            <a:custGeom>
              <a:avLst/>
              <a:gdLst/>
              <a:ahLst/>
              <a:cxnLst/>
              <a:rect l="l" t="t" r="r" b="b"/>
              <a:pathLst>
                <a:path w="2627629" h="57150">
                  <a:moveTo>
                    <a:pt x="2627566" y="0"/>
                  </a:moveTo>
                  <a:lnTo>
                    <a:pt x="0" y="0"/>
                  </a:lnTo>
                  <a:lnTo>
                    <a:pt x="0" y="56603"/>
                  </a:lnTo>
                  <a:lnTo>
                    <a:pt x="2627566" y="56603"/>
                  </a:lnTo>
                  <a:lnTo>
                    <a:pt x="2627566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19950" y="2385364"/>
              <a:ext cx="1853564" cy="57150"/>
            </a:xfrm>
            <a:custGeom>
              <a:avLst/>
              <a:gdLst/>
              <a:ahLst/>
              <a:cxnLst/>
              <a:rect l="l" t="t" r="r" b="b"/>
              <a:pathLst>
                <a:path w="1853565" h="57150">
                  <a:moveTo>
                    <a:pt x="1853095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1853095" y="56934"/>
                  </a:lnTo>
                  <a:lnTo>
                    <a:pt x="1853095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019950" y="2578036"/>
              <a:ext cx="2574290" cy="57150"/>
            </a:xfrm>
            <a:custGeom>
              <a:avLst/>
              <a:gdLst/>
              <a:ahLst/>
              <a:cxnLst/>
              <a:rect l="l" t="t" r="r" b="b"/>
              <a:pathLst>
                <a:path w="2574290" h="57150">
                  <a:moveTo>
                    <a:pt x="2573769" y="0"/>
                  </a:moveTo>
                  <a:lnTo>
                    <a:pt x="0" y="0"/>
                  </a:lnTo>
                  <a:lnTo>
                    <a:pt x="0" y="56603"/>
                  </a:lnTo>
                  <a:lnTo>
                    <a:pt x="2573769" y="56603"/>
                  </a:lnTo>
                  <a:lnTo>
                    <a:pt x="2573769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019938" y="2509900"/>
              <a:ext cx="1317625" cy="57150"/>
            </a:xfrm>
            <a:custGeom>
              <a:avLst/>
              <a:gdLst/>
              <a:ahLst/>
              <a:cxnLst/>
              <a:rect l="l" t="t" r="r" b="b"/>
              <a:pathLst>
                <a:path w="1317625" h="57150">
                  <a:moveTo>
                    <a:pt x="1317218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1317218" y="56934"/>
                  </a:lnTo>
                  <a:lnTo>
                    <a:pt x="131721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019950" y="2702471"/>
              <a:ext cx="2420620" cy="57150"/>
            </a:xfrm>
            <a:custGeom>
              <a:avLst/>
              <a:gdLst/>
              <a:ahLst/>
              <a:cxnLst/>
              <a:rect l="l" t="t" r="r" b="b"/>
              <a:pathLst>
                <a:path w="2420620" h="57150">
                  <a:moveTo>
                    <a:pt x="2420327" y="0"/>
                  </a:moveTo>
                  <a:lnTo>
                    <a:pt x="0" y="0"/>
                  </a:lnTo>
                  <a:lnTo>
                    <a:pt x="0" y="56603"/>
                  </a:lnTo>
                  <a:lnTo>
                    <a:pt x="2420327" y="56603"/>
                  </a:lnTo>
                  <a:lnTo>
                    <a:pt x="2420327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019938" y="2634437"/>
              <a:ext cx="1946910" cy="57150"/>
            </a:xfrm>
            <a:custGeom>
              <a:avLst/>
              <a:gdLst/>
              <a:ahLst/>
              <a:cxnLst/>
              <a:rect l="l" t="t" r="r" b="b"/>
              <a:pathLst>
                <a:path w="1946909" h="57150">
                  <a:moveTo>
                    <a:pt x="1946478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1946478" y="56934"/>
                  </a:lnTo>
                  <a:lnTo>
                    <a:pt x="194647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019950" y="2827007"/>
              <a:ext cx="2314575" cy="57150"/>
            </a:xfrm>
            <a:custGeom>
              <a:avLst/>
              <a:gdLst/>
              <a:ahLst/>
              <a:cxnLst/>
              <a:rect l="l" t="t" r="r" b="b"/>
              <a:pathLst>
                <a:path w="2314575" h="57150">
                  <a:moveTo>
                    <a:pt x="2314511" y="0"/>
                  </a:moveTo>
                  <a:lnTo>
                    <a:pt x="0" y="0"/>
                  </a:lnTo>
                  <a:lnTo>
                    <a:pt x="0" y="56603"/>
                  </a:lnTo>
                  <a:lnTo>
                    <a:pt x="2314511" y="56603"/>
                  </a:lnTo>
                  <a:lnTo>
                    <a:pt x="231451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019950" y="2758884"/>
              <a:ext cx="870585" cy="57150"/>
            </a:xfrm>
            <a:custGeom>
              <a:avLst/>
              <a:gdLst/>
              <a:ahLst/>
              <a:cxnLst/>
              <a:rect l="l" t="t" r="r" b="b"/>
              <a:pathLst>
                <a:path w="870584" h="57150">
                  <a:moveTo>
                    <a:pt x="870102" y="0"/>
                  </a:moveTo>
                  <a:lnTo>
                    <a:pt x="0" y="0"/>
                  </a:lnTo>
                  <a:lnTo>
                    <a:pt x="0" y="57023"/>
                  </a:lnTo>
                  <a:lnTo>
                    <a:pt x="870102" y="57023"/>
                  </a:lnTo>
                  <a:lnTo>
                    <a:pt x="870102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019950" y="2951556"/>
              <a:ext cx="2298700" cy="57150"/>
            </a:xfrm>
            <a:custGeom>
              <a:avLst/>
              <a:gdLst/>
              <a:ahLst/>
              <a:cxnLst/>
              <a:rect l="l" t="t" r="r" b="b"/>
              <a:pathLst>
                <a:path w="2298700" h="57150">
                  <a:moveTo>
                    <a:pt x="2298141" y="0"/>
                  </a:moveTo>
                  <a:lnTo>
                    <a:pt x="0" y="0"/>
                  </a:lnTo>
                  <a:lnTo>
                    <a:pt x="0" y="56603"/>
                  </a:lnTo>
                  <a:lnTo>
                    <a:pt x="2298141" y="56603"/>
                  </a:lnTo>
                  <a:lnTo>
                    <a:pt x="229814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019938" y="2883420"/>
              <a:ext cx="2622550" cy="57150"/>
            </a:xfrm>
            <a:custGeom>
              <a:avLst/>
              <a:gdLst/>
              <a:ahLst/>
              <a:cxnLst/>
              <a:rect l="l" t="t" r="r" b="b"/>
              <a:pathLst>
                <a:path w="2622550" h="57150">
                  <a:moveTo>
                    <a:pt x="2622181" y="0"/>
                  </a:moveTo>
                  <a:lnTo>
                    <a:pt x="0" y="0"/>
                  </a:lnTo>
                  <a:lnTo>
                    <a:pt x="0" y="57023"/>
                  </a:lnTo>
                  <a:lnTo>
                    <a:pt x="2622181" y="57023"/>
                  </a:lnTo>
                  <a:lnTo>
                    <a:pt x="2622181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019951" y="3076092"/>
              <a:ext cx="2293620" cy="181610"/>
            </a:xfrm>
            <a:custGeom>
              <a:avLst/>
              <a:gdLst/>
              <a:ahLst/>
              <a:cxnLst/>
              <a:rect l="l" t="t" r="r" b="b"/>
              <a:pathLst>
                <a:path w="2293620" h="181610">
                  <a:moveTo>
                    <a:pt x="2248154" y="124536"/>
                  </a:moveTo>
                  <a:lnTo>
                    <a:pt x="0" y="124536"/>
                  </a:lnTo>
                  <a:lnTo>
                    <a:pt x="0" y="181140"/>
                  </a:lnTo>
                  <a:lnTo>
                    <a:pt x="2248154" y="181140"/>
                  </a:lnTo>
                  <a:lnTo>
                    <a:pt x="2248154" y="124536"/>
                  </a:lnTo>
                  <a:close/>
                </a:path>
                <a:path w="2293620" h="181610">
                  <a:moveTo>
                    <a:pt x="2293226" y="0"/>
                  </a:moveTo>
                  <a:lnTo>
                    <a:pt x="0" y="0"/>
                  </a:lnTo>
                  <a:lnTo>
                    <a:pt x="0" y="56603"/>
                  </a:lnTo>
                  <a:lnTo>
                    <a:pt x="2293226" y="56603"/>
                  </a:lnTo>
                  <a:lnTo>
                    <a:pt x="2293226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019950" y="3132505"/>
              <a:ext cx="1918335" cy="57150"/>
            </a:xfrm>
            <a:custGeom>
              <a:avLst/>
              <a:gdLst/>
              <a:ahLst/>
              <a:cxnLst/>
              <a:rect l="l" t="t" r="r" b="b"/>
              <a:pathLst>
                <a:path w="1918334" h="57150">
                  <a:moveTo>
                    <a:pt x="1918055" y="0"/>
                  </a:moveTo>
                  <a:lnTo>
                    <a:pt x="0" y="0"/>
                  </a:lnTo>
                  <a:lnTo>
                    <a:pt x="0" y="57023"/>
                  </a:lnTo>
                  <a:lnTo>
                    <a:pt x="1918055" y="57023"/>
                  </a:lnTo>
                  <a:lnTo>
                    <a:pt x="1918055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019950" y="3325240"/>
              <a:ext cx="2127250" cy="56515"/>
            </a:xfrm>
            <a:custGeom>
              <a:avLst/>
              <a:gdLst/>
              <a:ahLst/>
              <a:cxnLst/>
              <a:rect l="l" t="t" r="r" b="b"/>
              <a:pathLst>
                <a:path w="2127250" h="56514">
                  <a:moveTo>
                    <a:pt x="2126665" y="0"/>
                  </a:moveTo>
                  <a:lnTo>
                    <a:pt x="0" y="0"/>
                  </a:lnTo>
                  <a:lnTo>
                    <a:pt x="0" y="56337"/>
                  </a:lnTo>
                  <a:lnTo>
                    <a:pt x="2126665" y="56337"/>
                  </a:lnTo>
                  <a:lnTo>
                    <a:pt x="2126665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019951" y="3257041"/>
              <a:ext cx="1853564" cy="181610"/>
            </a:xfrm>
            <a:custGeom>
              <a:avLst/>
              <a:gdLst/>
              <a:ahLst/>
              <a:cxnLst/>
              <a:rect l="l" t="t" r="r" b="b"/>
              <a:pathLst>
                <a:path w="1853565" h="181610">
                  <a:moveTo>
                    <a:pt x="1303299" y="124536"/>
                  </a:moveTo>
                  <a:lnTo>
                    <a:pt x="0" y="124536"/>
                  </a:lnTo>
                  <a:lnTo>
                    <a:pt x="0" y="181470"/>
                  </a:lnTo>
                  <a:lnTo>
                    <a:pt x="1303299" y="181470"/>
                  </a:lnTo>
                  <a:lnTo>
                    <a:pt x="1303299" y="124536"/>
                  </a:lnTo>
                  <a:close/>
                </a:path>
                <a:path w="1853565" h="181610">
                  <a:moveTo>
                    <a:pt x="1853095" y="0"/>
                  </a:moveTo>
                  <a:lnTo>
                    <a:pt x="0" y="0"/>
                  </a:lnTo>
                  <a:lnTo>
                    <a:pt x="0" y="56946"/>
                  </a:lnTo>
                  <a:lnTo>
                    <a:pt x="1853095" y="56946"/>
                  </a:lnTo>
                  <a:lnTo>
                    <a:pt x="1853095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019951" y="3574313"/>
              <a:ext cx="932180" cy="180975"/>
            </a:xfrm>
            <a:custGeom>
              <a:avLst/>
              <a:gdLst/>
              <a:ahLst/>
              <a:cxnLst/>
              <a:rect l="l" t="t" r="r" b="b"/>
              <a:pathLst>
                <a:path w="932179" h="180975">
                  <a:moveTo>
                    <a:pt x="931735" y="124536"/>
                  </a:moveTo>
                  <a:lnTo>
                    <a:pt x="0" y="124536"/>
                  </a:lnTo>
                  <a:lnTo>
                    <a:pt x="0" y="180873"/>
                  </a:lnTo>
                  <a:lnTo>
                    <a:pt x="931735" y="180873"/>
                  </a:lnTo>
                  <a:lnTo>
                    <a:pt x="931735" y="124536"/>
                  </a:lnTo>
                  <a:close/>
                </a:path>
                <a:path w="932179" h="180975">
                  <a:moveTo>
                    <a:pt x="931735" y="0"/>
                  </a:moveTo>
                  <a:lnTo>
                    <a:pt x="0" y="0"/>
                  </a:lnTo>
                  <a:lnTo>
                    <a:pt x="0" y="56337"/>
                  </a:lnTo>
                  <a:lnTo>
                    <a:pt x="931735" y="56337"/>
                  </a:lnTo>
                  <a:lnTo>
                    <a:pt x="931735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019950" y="3630650"/>
              <a:ext cx="815975" cy="57150"/>
            </a:xfrm>
            <a:custGeom>
              <a:avLst/>
              <a:gdLst/>
              <a:ahLst/>
              <a:cxnLst/>
              <a:rect l="l" t="t" r="r" b="b"/>
              <a:pathLst>
                <a:path w="815975" h="57150">
                  <a:moveTo>
                    <a:pt x="815822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815822" y="56934"/>
                  </a:lnTo>
                  <a:lnTo>
                    <a:pt x="815822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019950" y="3823398"/>
              <a:ext cx="923925" cy="56515"/>
            </a:xfrm>
            <a:custGeom>
              <a:avLst/>
              <a:gdLst/>
              <a:ahLst/>
              <a:cxnLst/>
              <a:rect l="l" t="t" r="r" b="b"/>
              <a:pathLst>
                <a:path w="923925" h="56514">
                  <a:moveTo>
                    <a:pt x="923798" y="0"/>
                  </a:moveTo>
                  <a:lnTo>
                    <a:pt x="0" y="0"/>
                  </a:lnTo>
                  <a:lnTo>
                    <a:pt x="0" y="56337"/>
                  </a:lnTo>
                  <a:lnTo>
                    <a:pt x="923798" y="56337"/>
                  </a:lnTo>
                  <a:lnTo>
                    <a:pt x="923798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19950" y="3755199"/>
              <a:ext cx="815975" cy="57150"/>
            </a:xfrm>
            <a:custGeom>
              <a:avLst/>
              <a:gdLst/>
              <a:ahLst/>
              <a:cxnLst/>
              <a:rect l="l" t="t" r="r" b="b"/>
              <a:pathLst>
                <a:path w="815975" h="57150">
                  <a:moveTo>
                    <a:pt x="815822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815822" y="56934"/>
                  </a:lnTo>
                  <a:lnTo>
                    <a:pt x="815822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19938" y="3947934"/>
              <a:ext cx="866775" cy="56515"/>
            </a:xfrm>
            <a:custGeom>
              <a:avLst/>
              <a:gdLst/>
              <a:ahLst/>
              <a:cxnLst/>
              <a:rect l="l" t="t" r="r" b="b"/>
              <a:pathLst>
                <a:path w="866775" h="56514">
                  <a:moveTo>
                    <a:pt x="866190" y="0"/>
                  </a:moveTo>
                  <a:lnTo>
                    <a:pt x="0" y="0"/>
                  </a:lnTo>
                  <a:lnTo>
                    <a:pt x="0" y="56248"/>
                  </a:lnTo>
                  <a:lnTo>
                    <a:pt x="866190" y="56248"/>
                  </a:lnTo>
                  <a:lnTo>
                    <a:pt x="866190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019950" y="3879735"/>
              <a:ext cx="939800" cy="57150"/>
            </a:xfrm>
            <a:custGeom>
              <a:avLst/>
              <a:gdLst/>
              <a:ahLst/>
              <a:cxnLst/>
              <a:rect l="l" t="t" r="r" b="b"/>
              <a:pathLst>
                <a:path w="939800" h="57150">
                  <a:moveTo>
                    <a:pt x="939673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939673" y="56934"/>
                  </a:lnTo>
                  <a:lnTo>
                    <a:pt x="939673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019950" y="4072470"/>
              <a:ext cx="810260" cy="56515"/>
            </a:xfrm>
            <a:custGeom>
              <a:avLst/>
              <a:gdLst/>
              <a:ahLst/>
              <a:cxnLst/>
              <a:rect l="l" t="t" r="r" b="b"/>
              <a:pathLst>
                <a:path w="810259" h="56514">
                  <a:moveTo>
                    <a:pt x="809840" y="0"/>
                  </a:moveTo>
                  <a:lnTo>
                    <a:pt x="0" y="0"/>
                  </a:lnTo>
                  <a:lnTo>
                    <a:pt x="0" y="56248"/>
                  </a:lnTo>
                  <a:lnTo>
                    <a:pt x="809840" y="56248"/>
                  </a:lnTo>
                  <a:lnTo>
                    <a:pt x="809840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019938" y="4004170"/>
              <a:ext cx="1205865" cy="57150"/>
            </a:xfrm>
            <a:custGeom>
              <a:avLst/>
              <a:gdLst/>
              <a:ahLst/>
              <a:cxnLst/>
              <a:rect l="l" t="t" r="r" b="b"/>
              <a:pathLst>
                <a:path w="1205865" h="57150">
                  <a:moveTo>
                    <a:pt x="1205318" y="0"/>
                  </a:moveTo>
                  <a:lnTo>
                    <a:pt x="0" y="0"/>
                  </a:lnTo>
                  <a:lnTo>
                    <a:pt x="0" y="57023"/>
                  </a:lnTo>
                  <a:lnTo>
                    <a:pt x="1205318" y="57023"/>
                  </a:lnTo>
                  <a:lnTo>
                    <a:pt x="120531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019950" y="4197006"/>
              <a:ext cx="795655" cy="56515"/>
            </a:xfrm>
            <a:custGeom>
              <a:avLst/>
              <a:gdLst/>
              <a:ahLst/>
              <a:cxnLst/>
              <a:rect l="l" t="t" r="r" b="b"/>
              <a:pathLst>
                <a:path w="795654" h="56514">
                  <a:moveTo>
                    <a:pt x="795248" y="0"/>
                  </a:moveTo>
                  <a:lnTo>
                    <a:pt x="0" y="0"/>
                  </a:lnTo>
                  <a:lnTo>
                    <a:pt x="0" y="56248"/>
                  </a:lnTo>
                  <a:lnTo>
                    <a:pt x="795248" y="56248"/>
                  </a:lnTo>
                  <a:lnTo>
                    <a:pt x="795248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019950" y="4128719"/>
              <a:ext cx="913765" cy="57150"/>
            </a:xfrm>
            <a:custGeom>
              <a:avLst/>
              <a:gdLst/>
              <a:ahLst/>
              <a:cxnLst/>
              <a:rect l="l" t="t" r="r" b="b"/>
              <a:pathLst>
                <a:path w="913765" h="57150">
                  <a:moveTo>
                    <a:pt x="913218" y="0"/>
                  </a:moveTo>
                  <a:lnTo>
                    <a:pt x="0" y="0"/>
                  </a:lnTo>
                  <a:lnTo>
                    <a:pt x="0" y="57023"/>
                  </a:lnTo>
                  <a:lnTo>
                    <a:pt x="913218" y="57023"/>
                  </a:lnTo>
                  <a:lnTo>
                    <a:pt x="91321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19950" y="4321543"/>
              <a:ext cx="789940" cy="56515"/>
            </a:xfrm>
            <a:custGeom>
              <a:avLst/>
              <a:gdLst/>
              <a:ahLst/>
              <a:cxnLst/>
              <a:rect l="l" t="t" r="r" b="b"/>
              <a:pathLst>
                <a:path w="789940" h="56514">
                  <a:moveTo>
                    <a:pt x="789368" y="0"/>
                  </a:moveTo>
                  <a:lnTo>
                    <a:pt x="0" y="0"/>
                  </a:lnTo>
                  <a:lnTo>
                    <a:pt x="0" y="56248"/>
                  </a:lnTo>
                  <a:lnTo>
                    <a:pt x="789368" y="56248"/>
                  </a:lnTo>
                  <a:lnTo>
                    <a:pt x="789368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019938" y="4253255"/>
              <a:ext cx="907415" cy="57150"/>
            </a:xfrm>
            <a:custGeom>
              <a:avLst/>
              <a:gdLst/>
              <a:ahLst/>
              <a:cxnLst/>
              <a:rect l="l" t="t" r="r" b="b"/>
              <a:pathLst>
                <a:path w="907415" h="57150">
                  <a:moveTo>
                    <a:pt x="907249" y="0"/>
                  </a:moveTo>
                  <a:lnTo>
                    <a:pt x="0" y="0"/>
                  </a:lnTo>
                  <a:lnTo>
                    <a:pt x="0" y="57023"/>
                  </a:lnTo>
                  <a:lnTo>
                    <a:pt x="907249" y="57023"/>
                  </a:lnTo>
                  <a:lnTo>
                    <a:pt x="907249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019938" y="4445990"/>
              <a:ext cx="770255" cy="56515"/>
            </a:xfrm>
            <a:custGeom>
              <a:avLst/>
              <a:gdLst/>
              <a:ahLst/>
              <a:cxnLst/>
              <a:rect l="l" t="t" r="r" b="b"/>
              <a:pathLst>
                <a:path w="770254" h="56514">
                  <a:moveTo>
                    <a:pt x="770166" y="0"/>
                  </a:moveTo>
                  <a:lnTo>
                    <a:pt x="0" y="0"/>
                  </a:lnTo>
                  <a:lnTo>
                    <a:pt x="0" y="56337"/>
                  </a:lnTo>
                  <a:lnTo>
                    <a:pt x="770166" y="56337"/>
                  </a:lnTo>
                  <a:lnTo>
                    <a:pt x="770166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19950" y="4377791"/>
              <a:ext cx="719455" cy="57150"/>
            </a:xfrm>
            <a:custGeom>
              <a:avLst/>
              <a:gdLst/>
              <a:ahLst/>
              <a:cxnLst/>
              <a:rect l="l" t="t" r="r" b="b"/>
              <a:pathLst>
                <a:path w="719454" h="57150">
                  <a:moveTo>
                    <a:pt x="719112" y="0"/>
                  </a:moveTo>
                  <a:lnTo>
                    <a:pt x="0" y="0"/>
                  </a:lnTo>
                  <a:lnTo>
                    <a:pt x="0" y="57022"/>
                  </a:lnTo>
                  <a:lnTo>
                    <a:pt x="719112" y="57022"/>
                  </a:lnTo>
                  <a:lnTo>
                    <a:pt x="719112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19938" y="4570526"/>
              <a:ext cx="760095" cy="56515"/>
            </a:xfrm>
            <a:custGeom>
              <a:avLst/>
              <a:gdLst/>
              <a:ahLst/>
              <a:cxnLst/>
              <a:rect l="l" t="t" r="r" b="b"/>
              <a:pathLst>
                <a:path w="760095" h="56514">
                  <a:moveTo>
                    <a:pt x="759485" y="0"/>
                  </a:moveTo>
                  <a:lnTo>
                    <a:pt x="0" y="0"/>
                  </a:lnTo>
                  <a:lnTo>
                    <a:pt x="0" y="56337"/>
                  </a:lnTo>
                  <a:lnTo>
                    <a:pt x="759485" y="56337"/>
                  </a:lnTo>
                  <a:lnTo>
                    <a:pt x="759485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019938" y="4502327"/>
              <a:ext cx="806450" cy="57150"/>
            </a:xfrm>
            <a:custGeom>
              <a:avLst/>
              <a:gdLst/>
              <a:ahLst/>
              <a:cxnLst/>
              <a:rect l="l" t="t" r="r" b="b"/>
              <a:pathLst>
                <a:path w="806450" h="57150">
                  <a:moveTo>
                    <a:pt x="805929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805929" y="56934"/>
                  </a:lnTo>
                  <a:lnTo>
                    <a:pt x="805929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9938" y="4695062"/>
              <a:ext cx="742950" cy="56515"/>
            </a:xfrm>
            <a:custGeom>
              <a:avLst/>
              <a:gdLst/>
              <a:ahLst/>
              <a:cxnLst/>
              <a:rect l="l" t="t" r="r" b="b"/>
              <a:pathLst>
                <a:path w="742950" h="56514">
                  <a:moveTo>
                    <a:pt x="742924" y="0"/>
                  </a:moveTo>
                  <a:lnTo>
                    <a:pt x="0" y="0"/>
                  </a:lnTo>
                  <a:lnTo>
                    <a:pt x="0" y="56337"/>
                  </a:lnTo>
                  <a:lnTo>
                    <a:pt x="742924" y="56337"/>
                  </a:lnTo>
                  <a:lnTo>
                    <a:pt x="742924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9951" y="4626863"/>
              <a:ext cx="894715" cy="180975"/>
            </a:xfrm>
            <a:custGeom>
              <a:avLst/>
              <a:gdLst/>
              <a:ahLst/>
              <a:cxnLst/>
              <a:rect l="l" t="t" r="r" b="b"/>
              <a:pathLst>
                <a:path w="894715" h="180975">
                  <a:moveTo>
                    <a:pt x="853541" y="0"/>
                  </a:moveTo>
                  <a:lnTo>
                    <a:pt x="0" y="0"/>
                  </a:lnTo>
                  <a:lnTo>
                    <a:pt x="0" y="56349"/>
                  </a:lnTo>
                  <a:lnTo>
                    <a:pt x="853541" y="56349"/>
                  </a:lnTo>
                  <a:lnTo>
                    <a:pt x="853541" y="0"/>
                  </a:lnTo>
                  <a:close/>
                </a:path>
                <a:path w="894715" h="180975">
                  <a:moveTo>
                    <a:pt x="894600" y="124548"/>
                  </a:moveTo>
                  <a:lnTo>
                    <a:pt x="0" y="124548"/>
                  </a:lnTo>
                  <a:lnTo>
                    <a:pt x="0" y="180886"/>
                  </a:lnTo>
                  <a:lnTo>
                    <a:pt x="894600" y="180886"/>
                  </a:lnTo>
                  <a:lnTo>
                    <a:pt x="894600" y="124548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019938" y="4944147"/>
              <a:ext cx="1289050" cy="180975"/>
            </a:xfrm>
            <a:custGeom>
              <a:avLst/>
              <a:gdLst/>
              <a:ahLst/>
              <a:cxnLst/>
              <a:rect l="l" t="t" r="r" b="b"/>
              <a:pathLst>
                <a:path w="1289050" h="180975">
                  <a:moveTo>
                    <a:pt x="700595" y="124536"/>
                  </a:moveTo>
                  <a:lnTo>
                    <a:pt x="0" y="124536"/>
                  </a:lnTo>
                  <a:lnTo>
                    <a:pt x="0" y="180873"/>
                  </a:lnTo>
                  <a:lnTo>
                    <a:pt x="700595" y="180873"/>
                  </a:lnTo>
                  <a:lnTo>
                    <a:pt x="700595" y="124536"/>
                  </a:lnTo>
                  <a:close/>
                </a:path>
                <a:path w="1289050" h="180975">
                  <a:moveTo>
                    <a:pt x="1288808" y="0"/>
                  </a:moveTo>
                  <a:lnTo>
                    <a:pt x="12" y="0"/>
                  </a:lnTo>
                  <a:lnTo>
                    <a:pt x="12" y="56337"/>
                  </a:lnTo>
                  <a:lnTo>
                    <a:pt x="1288808" y="56337"/>
                  </a:lnTo>
                  <a:lnTo>
                    <a:pt x="1288808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019951" y="5000485"/>
              <a:ext cx="1209040" cy="180975"/>
            </a:xfrm>
            <a:custGeom>
              <a:avLst/>
              <a:gdLst/>
              <a:ahLst/>
              <a:cxnLst/>
              <a:rect l="l" t="t" r="r" b="b"/>
              <a:pathLst>
                <a:path w="1209040" h="180975">
                  <a:moveTo>
                    <a:pt x="666102" y="124536"/>
                  </a:moveTo>
                  <a:lnTo>
                    <a:pt x="0" y="124536"/>
                  </a:lnTo>
                  <a:lnTo>
                    <a:pt x="0" y="180784"/>
                  </a:lnTo>
                  <a:lnTo>
                    <a:pt x="666102" y="180784"/>
                  </a:lnTo>
                  <a:lnTo>
                    <a:pt x="666102" y="124536"/>
                  </a:lnTo>
                  <a:close/>
                </a:path>
                <a:path w="1209040" h="180975">
                  <a:moveTo>
                    <a:pt x="1208646" y="0"/>
                  </a:moveTo>
                  <a:lnTo>
                    <a:pt x="0" y="0"/>
                  </a:lnTo>
                  <a:lnTo>
                    <a:pt x="0" y="56248"/>
                  </a:lnTo>
                  <a:lnTo>
                    <a:pt x="1208646" y="56248"/>
                  </a:lnTo>
                  <a:lnTo>
                    <a:pt x="1208646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019938" y="5317756"/>
              <a:ext cx="812165" cy="180975"/>
            </a:xfrm>
            <a:custGeom>
              <a:avLst/>
              <a:gdLst/>
              <a:ahLst/>
              <a:cxnLst/>
              <a:rect l="l" t="t" r="r" b="b"/>
              <a:pathLst>
                <a:path w="812165" h="180975">
                  <a:moveTo>
                    <a:pt x="743610" y="123863"/>
                  </a:moveTo>
                  <a:lnTo>
                    <a:pt x="0" y="123863"/>
                  </a:lnTo>
                  <a:lnTo>
                    <a:pt x="0" y="180797"/>
                  </a:lnTo>
                  <a:lnTo>
                    <a:pt x="743610" y="180797"/>
                  </a:lnTo>
                  <a:lnTo>
                    <a:pt x="743610" y="123863"/>
                  </a:lnTo>
                  <a:close/>
                </a:path>
                <a:path w="812165" h="180975">
                  <a:moveTo>
                    <a:pt x="811809" y="0"/>
                  </a:moveTo>
                  <a:lnTo>
                    <a:pt x="0" y="0"/>
                  </a:lnTo>
                  <a:lnTo>
                    <a:pt x="0" y="56248"/>
                  </a:lnTo>
                  <a:lnTo>
                    <a:pt x="811809" y="56248"/>
                  </a:lnTo>
                  <a:lnTo>
                    <a:pt x="811809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19950" y="5374004"/>
              <a:ext cx="763905" cy="56515"/>
            </a:xfrm>
            <a:custGeom>
              <a:avLst/>
              <a:gdLst/>
              <a:ahLst/>
              <a:cxnLst/>
              <a:rect l="l" t="t" r="r" b="b"/>
              <a:pathLst>
                <a:path w="763904" h="56514">
                  <a:moveTo>
                    <a:pt x="763498" y="0"/>
                  </a:moveTo>
                  <a:lnTo>
                    <a:pt x="0" y="0"/>
                  </a:lnTo>
                  <a:lnTo>
                    <a:pt x="0" y="56337"/>
                  </a:lnTo>
                  <a:lnTo>
                    <a:pt x="763498" y="56337"/>
                  </a:lnTo>
                  <a:lnTo>
                    <a:pt x="763498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019938" y="5566155"/>
              <a:ext cx="680085" cy="57150"/>
            </a:xfrm>
            <a:custGeom>
              <a:avLst/>
              <a:gdLst/>
              <a:ahLst/>
              <a:cxnLst/>
              <a:rect l="l" t="t" r="r" b="b"/>
              <a:pathLst>
                <a:path w="680084" h="57150">
                  <a:moveTo>
                    <a:pt x="680021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680021" y="56934"/>
                  </a:lnTo>
                  <a:lnTo>
                    <a:pt x="68002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019938" y="5498541"/>
              <a:ext cx="707390" cy="56515"/>
            </a:xfrm>
            <a:custGeom>
              <a:avLst/>
              <a:gdLst/>
              <a:ahLst/>
              <a:cxnLst/>
              <a:rect l="l" t="t" r="r" b="b"/>
              <a:pathLst>
                <a:path w="707390" h="56514">
                  <a:moveTo>
                    <a:pt x="707161" y="0"/>
                  </a:moveTo>
                  <a:lnTo>
                    <a:pt x="0" y="0"/>
                  </a:lnTo>
                  <a:lnTo>
                    <a:pt x="0" y="56337"/>
                  </a:lnTo>
                  <a:lnTo>
                    <a:pt x="707161" y="56337"/>
                  </a:lnTo>
                  <a:lnTo>
                    <a:pt x="707161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019938" y="5690692"/>
              <a:ext cx="749300" cy="57150"/>
            </a:xfrm>
            <a:custGeom>
              <a:avLst/>
              <a:gdLst/>
              <a:ahLst/>
              <a:cxnLst/>
              <a:rect l="l" t="t" r="r" b="b"/>
              <a:pathLst>
                <a:path w="749300" h="57150">
                  <a:moveTo>
                    <a:pt x="748906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748906" y="56934"/>
                  </a:lnTo>
                  <a:lnTo>
                    <a:pt x="748906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19950" y="5623090"/>
              <a:ext cx="632460" cy="56515"/>
            </a:xfrm>
            <a:custGeom>
              <a:avLst/>
              <a:gdLst/>
              <a:ahLst/>
              <a:cxnLst/>
              <a:rect l="l" t="t" r="r" b="b"/>
              <a:pathLst>
                <a:path w="632459" h="56514">
                  <a:moveTo>
                    <a:pt x="632294" y="0"/>
                  </a:moveTo>
                  <a:lnTo>
                    <a:pt x="0" y="0"/>
                  </a:lnTo>
                  <a:lnTo>
                    <a:pt x="0" y="56337"/>
                  </a:lnTo>
                  <a:lnTo>
                    <a:pt x="632294" y="56337"/>
                  </a:lnTo>
                  <a:lnTo>
                    <a:pt x="632294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19938" y="5815228"/>
              <a:ext cx="725170" cy="57150"/>
            </a:xfrm>
            <a:custGeom>
              <a:avLst/>
              <a:gdLst/>
              <a:ahLst/>
              <a:cxnLst/>
              <a:rect l="l" t="t" r="r" b="b"/>
              <a:pathLst>
                <a:path w="725170" h="57150">
                  <a:moveTo>
                    <a:pt x="725093" y="0"/>
                  </a:moveTo>
                  <a:lnTo>
                    <a:pt x="0" y="0"/>
                  </a:lnTo>
                  <a:lnTo>
                    <a:pt x="0" y="56934"/>
                  </a:lnTo>
                  <a:lnTo>
                    <a:pt x="725093" y="56934"/>
                  </a:lnTo>
                  <a:lnTo>
                    <a:pt x="725093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019938" y="5747626"/>
              <a:ext cx="701040" cy="180975"/>
            </a:xfrm>
            <a:custGeom>
              <a:avLst/>
              <a:gdLst/>
              <a:ahLst/>
              <a:cxnLst/>
              <a:rect l="l" t="t" r="r" b="b"/>
              <a:pathLst>
                <a:path w="701040" h="180975">
                  <a:moveTo>
                    <a:pt x="678751" y="124536"/>
                  </a:moveTo>
                  <a:lnTo>
                    <a:pt x="12" y="124536"/>
                  </a:lnTo>
                  <a:lnTo>
                    <a:pt x="12" y="180873"/>
                  </a:lnTo>
                  <a:lnTo>
                    <a:pt x="678751" y="180873"/>
                  </a:lnTo>
                  <a:lnTo>
                    <a:pt x="678751" y="124536"/>
                  </a:lnTo>
                  <a:close/>
                </a:path>
                <a:path w="701040" h="180975">
                  <a:moveTo>
                    <a:pt x="700595" y="0"/>
                  </a:moveTo>
                  <a:lnTo>
                    <a:pt x="0" y="0"/>
                  </a:lnTo>
                  <a:lnTo>
                    <a:pt x="0" y="56337"/>
                  </a:lnTo>
                  <a:lnTo>
                    <a:pt x="700595" y="56337"/>
                  </a:lnTo>
                  <a:lnTo>
                    <a:pt x="700595" y="0"/>
                  </a:lnTo>
                  <a:close/>
                </a:path>
              </a:pathLst>
            </a:custGeom>
            <a:solidFill>
              <a:srgbClr val="F1B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019945" y="5934383"/>
              <a:ext cx="3447415" cy="19685"/>
            </a:xfrm>
            <a:custGeom>
              <a:avLst/>
              <a:gdLst/>
              <a:ahLst/>
              <a:cxnLst/>
              <a:rect l="l" t="t" r="r" b="b"/>
              <a:pathLst>
                <a:path w="3447415" h="19685">
                  <a:moveTo>
                    <a:pt x="0" y="0"/>
                  </a:moveTo>
                  <a:lnTo>
                    <a:pt x="3447211" y="0"/>
                  </a:lnTo>
                </a:path>
                <a:path w="3447415" h="19685">
                  <a:moveTo>
                    <a:pt x="0" y="0"/>
                  </a:moveTo>
                  <a:lnTo>
                    <a:pt x="0" y="19202"/>
                  </a:lnTo>
                </a:path>
                <a:path w="3447415" h="19685">
                  <a:moveTo>
                    <a:pt x="344906" y="0"/>
                  </a:moveTo>
                  <a:lnTo>
                    <a:pt x="344906" y="19202"/>
                  </a:lnTo>
                </a:path>
                <a:path w="3447415" h="19685">
                  <a:moveTo>
                    <a:pt x="689330" y="0"/>
                  </a:moveTo>
                  <a:lnTo>
                    <a:pt x="689330" y="19202"/>
                  </a:lnTo>
                </a:path>
                <a:path w="3447415" h="19685">
                  <a:moveTo>
                    <a:pt x="1034427" y="0"/>
                  </a:moveTo>
                  <a:lnTo>
                    <a:pt x="1034427" y="19202"/>
                  </a:lnTo>
                </a:path>
                <a:path w="3447415" h="19685">
                  <a:moveTo>
                    <a:pt x="1378851" y="0"/>
                  </a:moveTo>
                  <a:lnTo>
                    <a:pt x="1378851" y="19202"/>
                  </a:lnTo>
                </a:path>
                <a:path w="3447415" h="19685">
                  <a:moveTo>
                    <a:pt x="1723263" y="0"/>
                  </a:moveTo>
                  <a:lnTo>
                    <a:pt x="1723263" y="19202"/>
                  </a:lnTo>
                </a:path>
                <a:path w="3447415" h="19685">
                  <a:moveTo>
                    <a:pt x="2068372" y="0"/>
                  </a:moveTo>
                  <a:lnTo>
                    <a:pt x="2068372" y="19202"/>
                  </a:lnTo>
                </a:path>
                <a:path w="3447415" h="19685">
                  <a:moveTo>
                    <a:pt x="2412885" y="0"/>
                  </a:moveTo>
                  <a:lnTo>
                    <a:pt x="2412885" y="19202"/>
                  </a:lnTo>
                </a:path>
                <a:path w="3447415" h="19685">
                  <a:moveTo>
                    <a:pt x="2757982" y="0"/>
                  </a:moveTo>
                  <a:lnTo>
                    <a:pt x="2757982" y="19202"/>
                  </a:lnTo>
                </a:path>
                <a:path w="3447415" h="19685">
                  <a:moveTo>
                    <a:pt x="3102406" y="0"/>
                  </a:moveTo>
                  <a:lnTo>
                    <a:pt x="3102406" y="19202"/>
                  </a:lnTo>
                </a:path>
                <a:path w="3447415" h="19685">
                  <a:moveTo>
                    <a:pt x="3447211" y="0"/>
                  </a:moveTo>
                  <a:lnTo>
                    <a:pt x="3447211" y="19202"/>
                  </a:lnTo>
                </a:path>
              </a:pathLst>
            </a:custGeom>
            <a:ln w="4140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019945" y="2198799"/>
              <a:ext cx="0" cy="3735704"/>
            </a:xfrm>
            <a:custGeom>
              <a:avLst/>
              <a:gdLst/>
              <a:ahLst/>
              <a:cxnLst/>
              <a:rect l="l" t="t" r="r" b="b"/>
              <a:pathLst>
                <a:path h="3735704">
                  <a:moveTo>
                    <a:pt x="0" y="0"/>
                  </a:moveTo>
                  <a:lnTo>
                    <a:pt x="0" y="3735578"/>
                  </a:lnTo>
                </a:path>
              </a:pathLst>
            </a:custGeom>
            <a:ln w="414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998976" y="2198799"/>
              <a:ext cx="21590" cy="3735704"/>
            </a:xfrm>
            <a:custGeom>
              <a:avLst/>
              <a:gdLst/>
              <a:ahLst/>
              <a:cxnLst/>
              <a:rect l="l" t="t" r="r" b="b"/>
              <a:pathLst>
                <a:path w="21590" h="3735704">
                  <a:moveTo>
                    <a:pt x="0" y="0"/>
                  </a:moveTo>
                  <a:lnTo>
                    <a:pt x="20967" y="0"/>
                  </a:lnTo>
                </a:path>
                <a:path w="21590" h="3735704">
                  <a:moveTo>
                    <a:pt x="0" y="124244"/>
                  </a:moveTo>
                  <a:lnTo>
                    <a:pt x="20967" y="124244"/>
                  </a:lnTo>
                </a:path>
                <a:path w="21590" h="3735704">
                  <a:moveTo>
                    <a:pt x="0" y="248780"/>
                  </a:moveTo>
                  <a:lnTo>
                    <a:pt x="20967" y="248780"/>
                  </a:lnTo>
                </a:path>
                <a:path w="21590" h="3735704">
                  <a:moveTo>
                    <a:pt x="0" y="373329"/>
                  </a:moveTo>
                  <a:lnTo>
                    <a:pt x="20967" y="373329"/>
                  </a:lnTo>
                </a:path>
                <a:path w="21590" h="3735704">
                  <a:moveTo>
                    <a:pt x="0" y="497865"/>
                  </a:moveTo>
                  <a:lnTo>
                    <a:pt x="20967" y="497865"/>
                  </a:lnTo>
                </a:path>
                <a:path w="21590" h="3735704">
                  <a:moveTo>
                    <a:pt x="0" y="622401"/>
                  </a:moveTo>
                  <a:lnTo>
                    <a:pt x="20967" y="622401"/>
                  </a:lnTo>
                </a:path>
                <a:path w="21590" h="3735704">
                  <a:moveTo>
                    <a:pt x="0" y="746937"/>
                  </a:moveTo>
                  <a:lnTo>
                    <a:pt x="20967" y="746937"/>
                  </a:lnTo>
                </a:path>
                <a:path w="21590" h="3735704">
                  <a:moveTo>
                    <a:pt x="0" y="871474"/>
                  </a:moveTo>
                  <a:lnTo>
                    <a:pt x="20967" y="871474"/>
                  </a:lnTo>
                </a:path>
                <a:path w="21590" h="3735704">
                  <a:moveTo>
                    <a:pt x="0" y="996022"/>
                  </a:moveTo>
                  <a:lnTo>
                    <a:pt x="20967" y="996022"/>
                  </a:lnTo>
                </a:path>
                <a:path w="21590" h="3735704">
                  <a:moveTo>
                    <a:pt x="0" y="1120559"/>
                  </a:moveTo>
                  <a:lnTo>
                    <a:pt x="20967" y="1120559"/>
                  </a:lnTo>
                </a:path>
                <a:path w="21590" h="3735704">
                  <a:moveTo>
                    <a:pt x="0" y="1244993"/>
                  </a:moveTo>
                  <a:lnTo>
                    <a:pt x="20967" y="1244993"/>
                  </a:lnTo>
                </a:path>
                <a:path w="21590" h="3735704">
                  <a:moveTo>
                    <a:pt x="0" y="1369542"/>
                  </a:moveTo>
                  <a:lnTo>
                    <a:pt x="20967" y="1369542"/>
                  </a:lnTo>
                </a:path>
                <a:path w="21590" h="3735704">
                  <a:moveTo>
                    <a:pt x="0" y="1494078"/>
                  </a:moveTo>
                  <a:lnTo>
                    <a:pt x="20967" y="1494078"/>
                  </a:lnTo>
                </a:path>
                <a:path w="21590" h="3735704">
                  <a:moveTo>
                    <a:pt x="0" y="1618615"/>
                  </a:moveTo>
                  <a:lnTo>
                    <a:pt x="20967" y="1618615"/>
                  </a:lnTo>
                </a:path>
                <a:path w="21590" h="3735704">
                  <a:moveTo>
                    <a:pt x="0" y="1743151"/>
                  </a:moveTo>
                  <a:lnTo>
                    <a:pt x="20967" y="1743151"/>
                  </a:lnTo>
                </a:path>
                <a:path w="21590" h="3735704">
                  <a:moveTo>
                    <a:pt x="0" y="1867687"/>
                  </a:moveTo>
                  <a:lnTo>
                    <a:pt x="20967" y="1867687"/>
                  </a:lnTo>
                </a:path>
                <a:path w="21590" h="3735704">
                  <a:moveTo>
                    <a:pt x="0" y="1992236"/>
                  </a:moveTo>
                  <a:lnTo>
                    <a:pt x="20967" y="1992236"/>
                  </a:lnTo>
                </a:path>
                <a:path w="21590" h="3735704">
                  <a:moveTo>
                    <a:pt x="0" y="2116772"/>
                  </a:moveTo>
                  <a:lnTo>
                    <a:pt x="20967" y="2116772"/>
                  </a:lnTo>
                </a:path>
                <a:path w="21590" h="3735704">
                  <a:moveTo>
                    <a:pt x="0" y="2241308"/>
                  </a:moveTo>
                  <a:lnTo>
                    <a:pt x="20967" y="2241308"/>
                  </a:lnTo>
                </a:path>
                <a:path w="21590" h="3735704">
                  <a:moveTo>
                    <a:pt x="0" y="2365844"/>
                  </a:moveTo>
                  <a:lnTo>
                    <a:pt x="20967" y="2365844"/>
                  </a:lnTo>
                </a:path>
                <a:path w="21590" h="3735704">
                  <a:moveTo>
                    <a:pt x="0" y="2490292"/>
                  </a:moveTo>
                  <a:lnTo>
                    <a:pt x="20967" y="2490292"/>
                  </a:lnTo>
                </a:path>
                <a:path w="21590" h="3735704">
                  <a:moveTo>
                    <a:pt x="0" y="2614828"/>
                  </a:moveTo>
                  <a:lnTo>
                    <a:pt x="20967" y="2614828"/>
                  </a:lnTo>
                </a:path>
                <a:path w="21590" h="3735704">
                  <a:moveTo>
                    <a:pt x="0" y="2739364"/>
                  </a:moveTo>
                  <a:lnTo>
                    <a:pt x="20967" y="2739364"/>
                  </a:lnTo>
                </a:path>
                <a:path w="21590" h="3735704">
                  <a:moveTo>
                    <a:pt x="0" y="2863913"/>
                  </a:moveTo>
                  <a:lnTo>
                    <a:pt x="20967" y="2863913"/>
                  </a:lnTo>
                </a:path>
                <a:path w="21590" h="3735704">
                  <a:moveTo>
                    <a:pt x="0" y="2988449"/>
                  </a:moveTo>
                  <a:lnTo>
                    <a:pt x="20967" y="2988449"/>
                  </a:lnTo>
                </a:path>
                <a:path w="21590" h="3735704">
                  <a:moveTo>
                    <a:pt x="0" y="3112985"/>
                  </a:moveTo>
                  <a:lnTo>
                    <a:pt x="20967" y="3112985"/>
                  </a:lnTo>
                </a:path>
                <a:path w="21590" h="3735704">
                  <a:moveTo>
                    <a:pt x="0" y="3237522"/>
                  </a:moveTo>
                  <a:lnTo>
                    <a:pt x="20967" y="3237522"/>
                  </a:lnTo>
                </a:path>
                <a:path w="21590" h="3735704">
                  <a:moveTo>
                    <a:pt x="0" y="3362058"/>
                  </a:moveTo>
                  <a:lnTo>
                    <a:pt x="20967" y="3362058"/>
                  </a:lnTo>
                </a:path>
                <a:path w="21590" h="3735704">
                  <a:moveTo>
                    <a:pt x="0" y="3486607"/>
                  </a:moveTo>
                  <a:lnTo>
                    <a:pt x="20967" y="3486607"/>
                  </a:lnTo>
                </a:path>
                <a:path w="21590" h="3735704">
                  <a:moveTo>
                    <a:pt x="0" y="3611143"/>
                  </a:moveTo>
                  <a:lnTo>
                    <a:pt x="20967" y="3611143"/>
                  </a:lnTo>
                </a:path>
                <a:path w="21590" h="3735704">
                  <a:moveTo>
                    <a:pt x="0" y="3735578"/>
                  </a:moveTo>
                  <a:lnTo>
                    <a:pt x="20967" y="3735578"/>
                  </a:lnTo>
                </a:path>
              </a:pathLst>
            </a:custGeom>
            <a:ln w="414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10222823" y="2184473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92%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9715750" y="2309344"/>
            <a:ext cx="129539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78%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9668519" y="2433551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76%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9614648" y="2558189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75%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9461120" y="2682551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70%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9355301" y="2807190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9339095" y="2932040"/>
            <a:ext cx="129539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9334097" y="3056247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9288919" y="3180885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65%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9167142" y="3305303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62%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7972543" y="3678942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27%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964265" y="3803813"/>
            <a:ext cx="130810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27%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7906650" y="3928019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850192" y="4052658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7800140" y="4550716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8329728" y="4924410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7740859" y="5049303"/>
            <a:ext cx="129539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852366" y="5298047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789361" y="5671997"/>
            <a:ext cx="130810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765355" y="5796106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21%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9135678" y="2241442"/>
            <a:ext cx="130810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61%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8894143" y="2365548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54%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8357952" y="2490186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38%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8987031" y="2614604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56%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7910852" y="2739243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9663327" y="2864136"/>
            <a:ext cx="129539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76%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8958520" y="3112881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56%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8893642" y="3237299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54%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8344355" y="3361937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38%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7856367" y="3554304"/>
            <a:ext cx="246379" cy="1485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8270">
              <a:lnSpc>
                <a:spcPts val="465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27%</a:t>
            </a:r>
            <a:endParaRPr sz="400">
              <a:latin typeface="Roboto"/>
              <a:cs typeface="Roboto"/>
            </a:endParaRPr>
          </a:p>
          <a:p>
            <a:pPr marL="12700">
              <a:lnSpc>
                <a:spcPts val="465"/>
              </a:lnSpc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7856367" y="3735632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7980015" y="3859994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27%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8245964" y="3984632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35%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7953977" y="4109528"/>
            <a:ext cx="130810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7835884" y="4177021"/>
            <a:ext cx="241935" cy="1485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65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400">
              <a:latin typeface="Roboto"/>
              <a:cs typeface="Roboto"/>
            </a:endParaRPr>
          </a:p>
          <a:p>
            <a:pPr marL="123825">
              <a:lnSpc>
                <a:spcPts val="465"/>
              </a:lnSpc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7759962" y="4301658"/>
            <a:ext cx="200025" cy="1485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1915">
              <a:lnSpc>
                <a:spcPts val="465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400">
              <a:latin typeface="Roboto"/>
              <a:cs typeface="Roboto"/>
            </a:endParaRPr>
          </a:p>
          <a:p>
            <a:pPr marL="12700">
              <a:lnSpc>
                <a:spcPts val="465"/>
              </a:lnSpc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21%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7810526" y="4426510"/>
            <a:ext cx="166370" cy="1479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59"/>
              </a:lnSpc>
              <a:spcBef>
                <a:spcPts val="130"/>
              </a:spcBef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400">
              <a:latin typeface="Roboto"/>
              <a:cs typeface="Roboto"/>
            </a:endParaRPr>
          </a:p>
          <a:p>
            <a:pPr marL="48260">
              <a:lnSpc>
                <a:spcPts val="459"/>
              </a:lnSpc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7894011" y="4607373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25%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7783192" y="4675354"/>
            <a:ext cx="281940" cy="1485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65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400">
              <a:latin typeface="Roboto"/>
              <a:cs typeface="Roboto"/>
            </a:endParaRPr>
          </a:p>
          <a:p>
            <a:pPr marL="164465">
              <a:lnSpc>
                <a:spcPts val="465"/>
              </a:lnSpc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26%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8249108" y="4981065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35%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7706754" y="5105483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7804153" y="5354484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747694" y="5422465"/>
            <a:ext cx="167005" cy="1485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895">
              <a:lnSpc>
                <a:spcPts val="465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400">
              <a:latin typeface="Roboto"/>
              <a:cs typeface="Roboto"/>
            </a:endParaRPr>
          </a:p>
          <a:p>
            <a:pPr marL="12700">
              <a:lnSpc>
                <a:spcPts val="465"/>
              </a:lnSpc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21%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7672954" y="5547103"/>
            <a:ext cx="177800" cy="1485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0325">
              <a:lnSpc>
                <a:spcPts val="465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400">
              <a:latin typeface="Roboto"/>
              <a:cs typeface="Roboto"/>
            </a:endParaRPr>
          </a:p>
          <a:p>
            <a:pPr marL="12700">
              <a:lnSpc>
                <a:spcPts val="465"/>
              </a:lnSpc>
            </a:pPr>
            <a:r>
              <a:rPr sz="400" b="1" spc="15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7740859" y="5728203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7719013" y="5852841"/>
            <a:ext cx="1301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b="1" spc="20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400">
              <a:latin typeface="Roboto"/>
              <a:cs typeface="Roboto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6968149" y="5957682"/>
            <a:ext cx="10541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295894" y="5957682"/>
            <a:ext cx="13843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7640694" y="5957682"/>
            <a:ext cx="13843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7985433" y="5957682"/>
            <a:ext cx="13843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8330416" y="5957682"/>
            <a:ext cx="13779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8675154" y="5957682"/>
            <a:ext cx="13779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9019954" y="5957682"/>
            <a:ext cx="13843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9364694" y="5957682"/>
            <a:ext cx="13843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9709493" y="5957682"/>
            <a:ext cx="138430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0054415" y="5957682"/>
            <a:ext cx="13779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0382100" y="5957682"/>
            <a:ext cx="17335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450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450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5836048" y="2156635"/>
            <a:ext cx="1138555" cy="12712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4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Bressuire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Valette</a:t>
            </a:r>
            <a:endParaRPr sz="500">
              <a:latin typeface="Roboto"/>
              <a:cs typeface="Roboto"/>
            </a:endParaRPr>
          </a:p>
          <a:p>
            <a:pPr marL="64769" marR="7620" indent="273685" algn="r">
              <a:lnSpc>
                <a:spcPct val="163400"/>
              </a:lnSpc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Beaudésert </a:t>
            </a:r>
            <a:r>
              <a:rPr sz="5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Limoges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Val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L'Aurence Sud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Petit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Marseille</a:t>
            </a:r>
            <a:endParaRPr sz="5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3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Agen,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Pont-du-Casse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Montanou</a:t>
            </a:r>
            <a:endParaRPr sz="500">
              <a:latin typeface="Roboto"/>
              <a:cs typeface="Roboto"/>
            </a:endParaRPr>
          </a:p>
          <a:p>
            <a:pPr marL="179070" marR="5715" indent="107950" algn="r">
              <a:lnSpc>
                <a:spcPct val="163400"/>
              </a:lnSpc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Bergerac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Quartier Nord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Coutras - Quartier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Du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centre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Sablard</a:t>
            </a:r>
            <a:endParaRPr sz="500">
              <a:latin typeface="Roboto"/>
              <a:cs typeface="Roboto"/>
            </a:endParaRPr>
          </a:p>
          <a:p>
            <a:pPr marR="8255" algn="r">
              <a:lnSpc>
                <a:spcPct val="100000"/>
              </a:lnSpc>
              <a:spcBef>
                <a:spcPts val="3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Manoeuvre</a:t>
            </a: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  <a:spcBef>
                <a:spcPts val="3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Cognac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Crouin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5650027" y="3527800"/>
            <a:ext cx="1362075" cy="5232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R="46355" algn="r">
              <a:lnSpc>
                <a:spcPct val="100000"/>
              </a:lnSpc>
              <a:spcBef>
                <a:spcPts val="47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Cuyès</a:t>
            </a:r>
            <a:endParaRPr sz="500">
              <a:latin typeface="Roboto"/>
              <a:cs typeface="Roboto"/>
            </a:endParaRPr>
          </a:p>
          <a:p>
            <a:pPr marL="513080" marR="42545" indent="267970" algn="r">
              <a:lnSpc>
                <a:spcPts val="980"/>
              </a:lnSpc>
              <a:spcBef>
                <a:spcPts val="9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Gond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Caillou</a:t>
            </a:r>
            <a:endParaRPr sz="5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285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Bègles,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Carle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Vernet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Terres…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5807131" y="4070187"/>
            <a:ext cx="121348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Coulounieix-Chamiers,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Périgueux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 -…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5634494" y="4150397"/>
            <a:ext cx="1340485" cy="647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" marR="5080" indent="165735" algn="r">
              <a:lnSpc>
                <a:spcPct val="163400"/>
              </a:lnSpc>
              <a:spcBef>
                <a:spcPts val="9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Coulounieix-Chamiers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Chamiers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Châtellerault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Châteauneuf Centre Ville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Couronne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L'Etang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Moines</a:t>
            </a:r>
            <a:endParaRPr sz="500">
              <a:latin typeface="Roboto"/>
              <a:cs typeface="Roboto"/>
            </a:endParaRPr>
          </a:p>
          <a:p>
            <a:pPr marR="10160" algn="r">
              <a:lnSpc>
                <a:spcPct val="100000"/>
              </a:lnSpc>
              <a:spcBef>
                <a:spcPts val="3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courses</a:t>
            </a:r>
            <a:endParaRPr sz="500">
              <a:latin typeface="Roboto"/>
              <a:cs typeface="Roboto"/>
            </a:endParaRPr>
          </a:p>
          <a:p>
            <a:pPr marR="9525" algn="r">
              <a:lnSpc>
                <a:spcPct val="100000"/>
              </a:lnSpc>
              <a:spcBef>
                <a:spcPts val="3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5121" y="4896500"/>
            <a:ext cx="948690" cy="2755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  <a:p>
            <a:pPr marR="7620" algn="r">
              <a:lnSpc>
                <a:spcPct val="100000"/>
              </a:lnSpc>
              <a:spcBef>
                <a:spcPts val="3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657559" y="5270208"/>
            <a:ext cx="1354455" cy="6489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43815" algn="r">
              <a:lnSpc>
                <a:spcPct val="100000"/>
              </a:lnSpc>
              <a:spcBef>
                <a:spcPts val="48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3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Communes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ayant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un…</a:t>
            </a:r>
            <a:endParaRPr sz="500">
              <a:latin typeface="Roboto"/>
              <a:cs typeface="Roboto"/>
            </a:endParaRPr>
          </a:p>
          <a:p>
            <a:pPr marL="402590">
              <a:lnSpc>
                <a:spcPct val="100000"/>
              </a:lnSpc>
              <a:spcBef>
                <a:spcPts val="3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marR="42545" algn="r">
              <a:lnSpc>
                <a:spcPct val="100000"/>
              </a:lnSpc>
              <a:spcBef>
                <a:spcPts val="380"/>
              </a:spcBef>
            </a:pP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comportant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00">
              <a:latin typeface="Roboto"/>
              <a:cs typeface="Roboto"/>
            </a:endParaRPr>
          </a:p>
          <a:p>
            <a:pPr marR="43180" algn="r">
              <a:lnSpc>
                <a:spcPct val="100000"/>
              </a:lnSpc>
              <a:spcBef>
                <a:spcPts val="380"/>
              </a:spcBef>
            </a:pP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Roboto"/>
                <a:cs typeface="Roboto"/>
              </a:rPr>
              <a:t>m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ét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500" spc="10" dirty="0">
                <a:solidFill>
                  <a:srgbClr val="231F20"/>
                </a:solidFill>
                <a:latin typeface="Roboto"/>
                <a:cs typeface="Roboto"/>
              </a:rPr>
              <a:t>o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politaine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7941983" y="188371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8760" y="0"/>
                </a:moveTo>
                <a:lnTo>
                  <a:pt x="0" y="0"/>
                </a:lnTo>
                <a:lnTo>
                  <a:pt x="0" y="38760"/>
                </a:lnTo>
                <a:lnTo>
                  <a:pt x="38760" y="38760"/>
                </a:lnTo>
                <a:lnTo>
                  <a:pt x="38760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7834435" y="1822074"/>
            <a:ext cx="461009" cy="21907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259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450" i="1" spc="5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450" i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450" i="1" spc="10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450">
              <a:latin typeface="Roboto"/>
              <a:cs typeface="Roboto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8411235" y="188371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38760" y="0"/>
                </a:moveTo>
                <a:lnTo>
                  <a:pt x="0" y="0"/>
                </a:lnTo>
                <a:lnTo>
                  <a:pt x="0" y="38760"/>
                </a:lnTo>
                <a:lnTo>
                  <a:pt x="38760" y="38760"/>
                </a:lnTo>
                <a:lnTo>
                  <a:pt x="38760" y="0"/>
                </a:lnTo>
                <a:close/>
              </a:path>
            </a:pathLst>
          </a:custGeom>
          <a:solidFill>
            <a:srgbClr val="F1B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8455269" y="1840644"/>
            <a:ext cx="19050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2008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8241563" y="3400036"/>
            <a:ext cx="116839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i="1" spc="-5" dirty="0">
                <a:solidFill>
                  <a:srgbClr val="231F20"/>
                </a:solidFill>
                <a:latin typeface="Calibri"/>
                <a:cs typeface="Calibri"/>
              </a:rPr>
              <a:t>...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D64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50568" y="0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 txBox="1">
            <a:spLocks noGrp="1"/>
          </p:cNvSpPr>
          <p:nvPr>
            <p:ph type="title"/>
          </p:nvPr>
        </p:nvSpPr>
        <p:spPr>
          <a:xfrm>
            <a:off x="2318991" y="54772"/>
            <a:ext cx="3515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Développement</a:t>
            </a:r>
            <a:r>
              <a:rPr spc="-20" dirty="0"/>
              <a:t> </a:t>
            </a:r>
            <a:r>
              <a:rPr dirty="0"/>
              <a:t>économique</a:t>
            </a:r>
            <a:r>
              <a:rPr spc="-20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emploi</a:t>
            </a:r>
          </a:p>
        </p:txBody>
      </p:sp>
      <p:sp>
        <p:nvSpPr>
          <p:cNvPr id="253" name="object 253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55" name="object 255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52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56" name="object 25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7300" y="318168"/>
            <a:ext cx="100101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Quelles</a:t>
            </a:r>
            <a:r>
              <a:rPr sz="28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sont</a:t>
            </a:r>
            <a:r>
              <a:rPr sz="2800" b="1" spc="-14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les</a:t>
            </a:r>
            <a:r>
              <a:rPr sz="28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spécificités</a:t>
            </a:r>
            <a:r>
              <a:rPr sz="2800" b="1" spc="-15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des</a:t>
            </a:r>
            <a:r>
              <a:rPr sz="28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demandeurs</a:t>
            </a:r>
            <a:r>
              <a:rPr sz="2800" b="1" spc="-15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d’emploi</a:t>
            </a:r>
            <a:r>
              <a:rPr sz="2800" b="1" spc="-15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dans</a:t>
            </a:r>
            <a:r>
              <a:rPr sz="2800" b="1" spc="-15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les</a:t>
            </a:r>
            <a:endParaRPr sz="28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9996805" algn="l"/>
              </a:tabLst>
            </a:pPr>
            <a:r>
              <a:rPr sz="2800" b="1" u="heavy" dirty="0">
                <a:solidFill>
                  <a:srgbClr val="005F73"/>
                </a:solidFill>
                <a:uFill>
                  <a:solidFill>
                    <a:srgbClr val="D64427"/>
                  </a:solidFill>
                </a:uFill>
                <a:latin typeface="Roboto"/>
                <a:cs typeface="Roboto"/>
              </a:rPr>
              <a:t>QP?	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774" y="1202158"/>
            <a:ext cx="3025140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Évolution</a:t>
            </a:r>
            <a:r>
              <a:rPr sz="14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DEFM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catégorie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ABC</a:t>
            </a:r>
            <a:endParaRPr sz="1400">
              <a:latin typeface="Roboto"/>
              <a:cs typeface="Roboto"/>
            </a:endParaRPr>
          </a:p>
          <a:p>
            <a:pPr marL="1778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Pôle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Emploi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4ème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trimestre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2021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9049" y="1949157"/>
            <a:ext cx="5027930" cy="1442720"/>
            <a:chOff x="369049" y="1949157"/>
            <a:chExt cx="5027930" cy="1442720"/>
          </a:xfrm>
        </p:grpSpPr>
        <p:sp>
          <p:nvSpPr>
            <p:cNvPr id="16" name="object 16"/>
            <p:cNvSpPr/>
            <p:nvPr/>
          </p:nvSpPr>
          <p:spPr>
            <a:xfrm>
              <a:off x="369049" y="1949157"/>
              <a:ext cx="5027930" cy="626110"/>
            </a:xfrm>
            <a:custGeom>
              <a:avLst/>
              <a:gdLst/>
              <a:ahLst/>
              <a:cxnLst/>
              <a:rect l="l" t="t" r="r" b="b"/>
              <a:pathLst>
                <a:path w="5027930" h="626110">
                  <a:moveTo>
                    <a:pt x="5027612" y="0"/>
                  </a:moveTo>
                  <a:lnTo>
                    <a:pt x="0" y="0"/>
                  </a:lnTo>
                  <a:lnTo>
                    <a:pt x="0" y="625906"/>
                  </a:lnTo>
                  <a:lnTo>
                    <a:pt x="5027612" y="625906"/>
                  </a:lnTo>
                  <a:lnTo>
                    <a:pt x="5027612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2565" y="2591663"/>
              <a:ext cx="102577" cy="3318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56532" y="2573553"/>
              <a:ext cx="0" cy="814705"/>
            </a:xfrm>
            <a:custGeom>
              <a:avLst/>
              <a:gdLst/>
              <a:ahLst/>
              <a:cxnLst/>
              <a:rect l="l" t="t" r="r" b="b"/>
              <a:pathLst>
                <a:path h="814704">
                  <a:moveTo>
                    <a:pt x="0" y="0"/>
                  </a:moveTo>
                  <a:lnTo>
                    <a:pt x="0" y="814590"/>
                  </a:lnTo>
                </a:path>
              </a:pathLst>
            </a:custGeom>
            <a:ln w="6019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9778" y="2591651"/>
              <a:ext cx="10566" cy="3319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230723" y="2573553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32" y="79946"/>
                  </a:moveTo>
                  <a:lnTo>
                    <a:pt x="0" y="79946"/>
                  </a:lnTo>
                  <a:lnTo>
                    <a:pt x="0" y="81457"/>
                  </a:lnTo>
                  <a:lnTo>
                    <a:pt x="6032" y="81457"/>
                  </a:lnTo>
                  <a:lnTo>
                    <a:pt x="6032" y="79946"/>
                  </a:lnTo>
                  <a:close/>
                </a:path>
                <a:path w="6350" h="81914">
                  <a:moveTo>
                    <a:pt x="6032" y="57327"/>
                  </a:moveTo>
                  <a:lnTo>
                    <a:pt x="0" y="57327"/>
                  </a:lnTo>
                  <a:lnTo>
                    <a:pt x="0" y="73914"/>
                  </a:lnTo>
                  <a:lnTo>
                    <a:pt x="6032" y="73914"/>
                  </a:lnTo>
                  <a:lnTo>
                    <a:pt x="6032" y="57327"/>
                  </a:lnTo>
                  <a:close/>
                </a:path>
                <a:path w="6350" h="81914">
                  <a:moveTo>
                    <a:pt x="6032" y="34696"/>
                  </a:moveTo>
                  <a:lnTo>
                    <a:pt x="0" y="34696"/>
                  </a:lnTo>
                  <a:lnTo>
                    <a:pt x="0" y="51295"/>
                  </a:lnTo>
                  <a:lnTo>
                    <a:pt x="6032" y="51295"/>
                  </a:lnTo>
                  <a:lnTo>
                    <a:pt x="6032" y="34696"/>
                  </a:lnTo>
                  <a:close/>
                </a:path>
                <a:path w="6350" h="81914">
                  <a:moveTo>
                    <a:pt x="6032" y="12065"/>
                  </a:moveTo>
                  <a:lnTo>
                    <a:pt x="0" y="12065"/>
                  </a:lnTo>
                  <a:lnTo>
                    <a:pt x="0" y="28663"/>
                  </a:lnTo>
                  <a:lnTo>
                    <a:pt x="6032" y="28663"/>
                  </a:lnTo>
                  <a:lnTo>
                    <a:pt x="6032" y="12065"/>
                  </a:lnTo>
                  <a:close/>
                </a:path>
                <a:path w="6350" h="81914">
                  <a:moveTo>
                    <a:pt x="6032" y="0"/>
                  </a:moveTo>
                  <a:lnTo>
                    <a:pt x="0" y="0"/>
                  </a:lnTo>
                  <a:lnTo>
                    <a:pt x="0" y="6032"/>
                  </a:lnTo>
                  <a:lnTo>
                    <a:pt x="6032" y="6032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2565" y="2673121"/>
              <a:ext cx="79946" cy="331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39778" y="2673121"/>
              <a:ext cx="99567" cy="3318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30723" y="2655023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32" y="66370"/>
                  </a:moveTo>
                  <a:lnTo>
                    <a:pt x="0" y="66370"/>
                  </a:lnTo>
                  <a:lnTo>
                    <a:pt x="0" y="81457"/>
                  </a:lnTo>
                  <a:lnTo>
                    <a:pt x="6032" y="81457"/>
                  </a:lnTo>
                  <a:lnTo>
                    <a:pt x="6032" y="66370"/>
                  </a:lnTo>
                  <a:close/>
                </a:path>
                <a:path w="6350" h="81914">
                  <a:moveTo>
                    <a:pt x="6032" y="43726"/>
                  </a:moveTo>
                  <a:lnTo>
                    <a:pt x="0" y="43726"/>
                  </a:lnTo>
                  <a:lnTo>
                    <a:pt x="0" y="60325"/>
                  </a:lnTo>
                  <a:lnTo>
                    <a:pt x="6032" y="60325"/>
                  </a:lnTo>
                  <a:lnTo>
                    <a:pt x="6032" y="43726"/>
                  </a:lnTo>
                  <a:close/>
                </a:path>
                <a:path w="6350" h="81914">
                  <a:moveTo>
                    <a:pt x="6032" y="21107"/>
                  </a:moveTo>
                  <a:lnTo>
                    <a:pt x="0" y="21107"/>
                  </a:lnTo>
                  <a:lnTo>
                    <a:pt x="0" y="37706"/>
                  </a:lnTo>
                  <a:lnTo>
                    <a:pt x="6032" y="37706"/>
                  </a:lnTo>
                  <a:lnTo>
                    <a:pt x="6032" y="21107"/>
                  </a:lnTo>
                  <a:close/>
                </a:path>
                <a:path w="6350" h="81914">
                  <a:moveTo>
                    <a:pt x="6032" y="0"/>
                  </a:moveTo>
                  <a:lnTo>
                    <a:pt x="0" y="0"/>
                  </a:lnTo>
                  <a:lnTo>
                    <a:pt x="0" y="15074"/>
                  </a:lnTo>
                  <a:lnTo>
                    <a:pt x="6032" y="15074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62565" y="2754579"/>
              <a:ext cx="46761" cy="33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18645" y="2754579"/>
              <a:ext cx="9055" cy="3318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230723" y="2736468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32" y="75438"/>
                  </a:moveTo>
                  <a:lnTo>
                    <a:pt x="0" y="75438"/>
                  </a:lnTo>
                  <a:lnTo>
                    <a:pt x="0" y="81470"/>
                  </a:lnTo>
                  <a:lnTo>
                    <a:pt x="6032" y="81470"/>
                  </a:lnTo>
                  <a:lnTo>
                    <a:pt x="6032" y="75438"/>
                  </a:lnTo>
                  <a:close/>
                </a:path>
                <a:path w="6350" h="81914">
                  <a:moveTo>
                    <a:pt x="6032" y="52806"/>
                  </a:moveTo>
                  <a:lnTo>
                    <a:pt x="0" y="52806"/>
                  </a:lnTo>
                  <a:lnTo>
                    <a:pt x="0" y="69405"/>
                  </a:lnTo>
                  <a:lnTo>
                    <a:pt x="6032" y="69405"/>
                  </a:lnTo>
                  <a:lnTo>
                    <a:pt x="6032" y="52806"/>
                  </a:lnTo>
                  <a:close/>
                </a:path>
                <a:path w="6350" h="81914">
                  <a:moveTo>
                    <a:pt x="6032" y="30162"/>
                  </a:moveTo>
                  <a:lnTo>
                    <a:pt x="0" y="30162"/>
                  </a:lnTo>
                  <a:lnTo>
                    <a:pt x="0" y="46761"/>
                  </a:lnTo>
                  <a:lnTo>
                    <a:pt x="6032" y="46761"/>
                  </a:lnTo>
                  <a:lnTo>
                    <a:pt x="6032" y="30162"/>
                  </a:lnTo>
                  <a:close/>
                </a:path>
                <a:path w="6350" h="81914">
                  <a:moveTo>
                    <a:pt x="6032" y="7543"/>
                  </a:moveTo>
                  <a:lnTo>
                    <a:pt x="0" y="7543"/>
                  </a:lnTo>
                  <a:lnTo>
                    <a:pt x="0" y="24142"/>
                  </a:lnTo>
                  <a:lnTo>
                    <a:pt x="6032" y="24142"/>
                  </a:lnTo>
                  <a:lnTo>
                    <a:pt x="6032" y="7543"/>
                  </a:lnTo>
                  <a:close/>
                </a:path>
                <a:path w="6350" h="81914">
                  <a:moveTo>
                    <a:pt x="6032" y="0"/>
                  </a:moveTo>
                  <a:lnTo>
                    <a:pt x="0" y="0"/>
                  </a:lnTo>
                  <a:lnTo>
                    <a:pt x="0" y="1511"/>
                  </a:lnTo>
                  <a:lnTo>
                    <a:pt x="6032" y="1511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62565" y="2836037"/>
              <a:ext cx="40728" cy="331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39778" y="2836037"/>
              <a:ext cx="105600" cy="3318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230723" y="2817939"/>
              <a:ext cx="6350" cy="33655"/>
            </a:xfrm>
            <a:custGeom>
              <a:avLst/>
              <a:gdLst/>
              <a:ahLst/>
              <a:cxnLst/>
              <a:rect l="l" t="t" r="r" b="b"/>
              <a:pathLst>
                <a:path w="6350" h="33655">
                  <a:moveTo>
                    <a:pt x="6032" y="16598"/>
                  </a:moveTo>
                  <a:lnTo>
                    <a:pt x="0" y="16598"/>
                  </a:lnTo>
                  <a:lnTo>
                    <a:pt x="0" y="33185"/>
                  </a:lnTo>
                  <a:lnTo>
                    <a:pt x="6032" y="33185"/>
                  </a:lnTo>
                  <a:lnTo>
                    <a:pt x="6032" y="16598"/>
                  </a:lnTo>
                  <a:close/>
                </a:path>
                <a:path w="6350" h="33655">
                  <a:moveTo>
                    <a:pt x="6032" y="0"/>
                  </a:moveTo>
                  <a:lnTo>
                    <a:pt x="0" y="0"/>
                  </a:lnTo>
                  <a:lnTo>
                    <a:pt x="0" y="10566"/>
                  </a:lnTo>
                  <a:lnTo>
                    <a:pt x="6032" y="10566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62565" y="2917495"/>
              <a:ext cx="24142" cy="331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02504" y="2857157"/>
              <a:ext cx="134251" cy="9352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230723" y="2902419"/>
              <a:ext cx="6350" cy="78740"/>
            </a:xfrm>
            <a:custGeom>
              <a:avLst/>
              <a:gdLst/>
              <a:ahLst/>
              <a:cxnLst/>
              <a:rect l="l" t="t" r="r" b="b"/>
              <a:pathLst>
                <a:path w="6350" h="78739">
                  <a:moveTo>
                    <a:pt x="6032" y="67881"/>
                  </a:moveTo>
                  <a:lnTo>
                    <a:pt x="0" y="67881"/>
                  </a:lnTo>
                  <a:lnTo>
                    <a:pt x="0" y="78435"/>
                  </a:lnTo>
                  <a:lnTo>
                    <a:pt x="6032" y="78435"/>
                  </a:lnTo>
                  <a:lnTo>
                    <a:pt x="6032" y="67881"/>
                  </a:lnTo>
                  <a:close/>
                </a:path>
                <a:path w="6350" h="78739">
                  <a:moveTo>
                    <a:pt x="6032" y="45250"/>
                  </a:moveTo>
                  <a:lnTo>
                    <a:pt x="0" y="45250"/>
                  </a:lnTo>
                  <a:lnTo>
                    <a:pt x="0" y="61849"/>
                  </a:lnTo>
                  <a:lnTo>
                    <a:pt x="6032" y="61849"/>
                  </a:lnTo>
                  <a:lnTo>
                    <a:pt x="6032" y="45250"/>
                  </a:lnTo>
                  <a:close/>
                </a:path>
                <a:path w="6350" h="78739">
                  <a:moveTo>
                    <a:pt x="6032" y="22618"/>
                  </a:moveTo>
                  <a:lnTo>
                    <a:pt x="0" y="22618"/>
                  </a:lnTo>
                  <a:lnTo>
                    <a:pt x="0" y="39217"/>
                  </a:lnTo>
                  <a:lnTo>
                    <a:pt x="6032" y="39217"/>
                  </a:lnTo>
                  <a:lnTo>
                    <a:pt x="6032" y="22618"/>
                  </a:lnTo>
                  <a:close/>
                </a:path>
                <a:path w="6350" h="78739">
                  <a:moveTo>
                    <a:pt x="6032" y="0"/>
                  </a:moveTo>
                  <a:lnTo>
                    <a:pt x="0" y="0"/>
                  </a:lnTo>
                  <a:lnTo>
                    <a:pt x="0" y="16586"/>
                  </a:lnTo>
                  <a:lnTo>
                    <a:pt x="6032" y="16586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62565" y="2998952"/>
              <a:ext cx="18097" cy="331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39778" y="2998952"/>
              <a:ext cx="57327" cy="3318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230723" y="2980854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32" y="79946"/>
                  </a:moveTo>
                  <a:lnTo>
                    <a:pt x="0" y="79946"/>
                  </a:lnTo>
                  <a:lnTo>
                    <a:pt x="0" y="81457"/>
                  </a:lnTo>
                  <a:lnTo>
                    <a:pt x="6032" y="81457"/>
                  </a:lnTo>
                  <a:lnTo>
                    <a:pt x="6032" y="79946"/>
                  </a:lnTo>
                  <a:close/>
                </a:path>
                <a:path w="6350" h="81914">
                  <a:moveTo>
                    <a:pt x="6032" y="57327"/>
                  </a:moveTo>
                  <a:lnTo>
                    <a:pt x="0" y="57327"/>
                  </a:lnTo>
                  <a:lnTo>
                    <a:pt x="0" y="73914"/>
                  </a:lnTo>
                  <a:lnTo>
                    <a:pt x="6032" y="73914"/>
                  </a:lnTo>
                  <a:lnTo>
                    <a:pt x="6032" y="57327"/>
                  </a:lnTo>
                  <a:close/>
                </a:path>
                <a:path w="6350" h="81914">
                  <a:moveTo>
                    <a:pt x="6032" y="34696"/>
                  </a:moveTo>
                  <a:lnTo>
                    <a:pt x="0" y="34696"/>
                  </a:lnTo>
                  <a:lnTo>
                    <a:pt x="0" y="51295"/>
                  </a:lnTo>
                  <a:lnTo>
                    <a:pt x="6032" y="51295"/>
                  </a:lnTo>
                  <a:lnTo>
                    <a:pt x="6032" y="34696"/>
                  </a:lnTo>
                  <a:close/>
                </a:path>
                <a:path w="6350" h="81914">
                  <a:moveTo>
                    <a:pt x="6032" y="12065"/>
                  </a:moveTo>
                  <a:lnTo>
                    <a:pt x="0" y="12065"/>
                  </a:lnTo>
                  <a:lnTo>
                    <a:pt x="0" y="28663"/>
                  </a:lnTo>
                  <a:lnTo>
                    <a:pt x="6032" y="28663"/>
                  </a:lnTo>
                  <a:lnTo>
                    <a:pt x="6032" y="12065"/>
                  </a:lnTo>
                  <a:close/>
                </a:path>
                <a:path w="6350" h="81914">
                  <a:moveTo>
                    <a:pt x="6032" y="0"/>
                  </a:moveTo>
                  <a:lnTo>
                    <a:pt x="0" y="0"/>
                  </a:lnTo>
                  <a:lnTo>
                    <a:pt x="0" y="6032"/>
                  </a:lnTo>
                  <a:lnTo>
                    <a:pt x="6032" y="6032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62565" y="3080410"/>
              <a:ext cx="7543" cy="3318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11114" y="3080423"/>
              <a:ext cx="16598" cy="3318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230723" y="3062312"/>
              <a:ext cx="6350" cy="38100"/>
            </a:xfrm>
            <a:custGeom>
              <a:avLst/>
              <a:gdLst/>
              <a:ahLst/>
              <a:cxnLst/>
              <a:rect l="l" t="t" r="r" b="b"/>
              <a:pathLst>
                <a:path w="6350" h="38100">
                  <a:moveTo>
                    <a:pt x="6032" y="21120"/>
                  </a:moveTo>
                  <a:lnTo>
                    <a:pt x="0" y="21120"/>
                  </a:lnTo>
                  <a:lnTo>
                    <a:pt x="0" y="37719"/>
                  </a:lnTo>
                  <a:lnTo>
                    <a:pt x="6032" y="37719"/>
                  </a:lnTo>
                  <a:lnTo>
                    <a:pt x="6032" y="21120"/>
                  </a:lnTo>
                  <a:close/>
                </a:path>
                <a:path w="6350" h="38100">
                  <a:moveTo>
                    <a:pt x="6032" y="0"/>
                  </a:moveTo>
                  <a:lnTo>
                    <a:pt x="0" y="0"/>
                  </a:lnTo>
                  <a:lnTo>
                    <a:pt x="0" y="15087"/>
                  </a:lnTo>
                  <a:lnTo>
                    <a:pt x="6032" y="1508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44468" y="3161868"/>
              <a:ext cx="6032" cy="3318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30723" y="3106064"/>
              <a:ext cx="95033" cy="8900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230723" y="3143770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32" y="75438"/>
                  </a:moveTo>
                  <a:lnTo>
                    <a:pt x="0" y="75438"/>
                  </a:lnTo>
                  <a:lnTo>
                    <a:pt x="0" y="81470"/>
                  </a:lnTo>
                  <a:lnTo>
                    <a:pt x="6032" y="81470"/>
                  </a:lnTo>
                  <a:lnTo>
                    <a:pt x="6032" y="75438"/>
                  </a:lnTo>
                  <a:close/>
                </a:path>
                <a:path w="6350" h="81914">
                  <a:moveTo>
                    <a:pt x="6032" y="52793"/>
                  </a:moveTo>
                  <a:lnTo>
                    <a:pt x="0" y="52793"/>
                  </a:lnTo>
                  <a:lnTo>
                    <a:pt x="0" y="69392"/>
                  </a:lnTo>
                  <a:lnTo>
                    <a:pt x="6032" y="69392"/>
                  </a:lnTo>
                  <a:lnTo>
                    <a:pt x="6032" y="52793"/>
                  </a:lnTo>
                  <a:close/>
                </a:path>
                <a:path w="6350" h="81914">
                  <a:moveTo>
                    <a:pt x="6032" y="30175"/>
                  </a:moveTo>
                  <a:lnTo>
                    <a:pt x="0" y="30175"/>
                  </a:lnTo>
                  <a:lnTo>
                    <a:pt x="0" y="46761"/>
                  </a:lnTo>
                  <a:lnTo>
                    <a:pt x="6032" y="46761"/>
                  </a:lnTo>
                  <a:lnTo>
                    <a:pt x="6032" y="30175"/>
                  </a:lnTo>
                  <a:close/>
                </a:path>
                <a:path w="6350" h="81914">
                  <a:moveTo>
                    <a:pt x="6032" y="7543"/>
                  </a:moveTo>
                  <a:lnTo>
                    <a:pt x="0" y="7543"/>
                  </a:lnTo>
                  <a:lnTo>
                    <a:pt x="0" y="24142"/>
                  </a:lnTo>
                  <a:lnTo>
                    <a:pt x="6032" y="24142"/>
                  </a:lnTo>
                  <a:lnTo>
                    <a:pt x="6032" y="7543"/>
                  </a:lnTo>
                  <a:close/>
                </a:path>
                <a:path w="6350" h="81914">
                  <a:moveTo>
                    <a:pt x="6032" y="0"/>
                  </a:moveTo>
                  <a:lnTo>
                    <a:pt x="0" y="0"/>
                  </a:lnTo>
                  <a:lnTo>
                    <a:pt x="0" y="1511"/>
                  </a:lnTo>
                  <a:lnTo>
                    <a:pt x="6032" y="1511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1445" y="3243338"/>
              <a:ext cx="9055" cy="331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77929" y="3243338"/>
              <a:ext cx="49783" cy="3318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230723" y="3225241"/>
              <a:ext cx="6350" cy="78740"/>
            </a:xfrm>
            <a:custGeom>
              <a:avLst/>
              <a:gdLst/>
              <a:ahLst/>
              <a:cxnLst/>
              <a:rect l="l" t="t" r="r" b="b"/>
              <a:pathLst>
                <a:path w="6350" h="78739">
                  <a:moveTo>
                    <a:pt x="6032" y="61836"/>
                  </a:moveTo>
                  <a:lnTo>
                    <a:pt x="0" y="61836"/>
                  </a:lnTo>
                  <a:lnTo>
                    <a:pt x="0" y="78435"/>
                  </a:lnTo>
                  <a:lnTo>
                    <a:pt x="6032" y="78435"/>
                  </a:lnTo>
                  <a:lnTo>
                    <a:pt x="6032" y="61836"/>
                  </a:lnTo>
                  <a:close/>
                </a:path>
                <a:path w="6350" h="78739">
                  <a:moveTo>
                    <a:pt x="6032" y="39204"/>
                  </a:moveTo>
                  <a:lnTo>
                    <a:pt x="0" y="39204"/>
                  </a:lnTo>
                  <a:lnTo>
                    <a:pt x="0" y="55803"/>
                  </a:lnTo>
                  <a:lnTo>
                    <a:pt x="6032" y="55803"/>
                  </a:lnTo>
                  <a:lnTo>
                    <a:pt x="6032" y="39204"/>
                  </a:lnTo>
                  <a:close/>
                </a:path>
                <a:path w="6350" h="78739">
                  <a:moveTo>
                    <a:pt x="6032" y="16586"/>
                  </a:moveTo>
                  <a:lnTo>
                    <a:pt x="0" y="16586"/>
                  </a:lnTo>
                  <a:lnTo>
                    <a:pt x="0" y="33172"/>
                  </a:lnTo>
                  <a:lnTo>
                    <a:pt x="6032" y="33172"/>
                  </a:lnTo>
                  <a:lnTo>
                    <a:pt x="6032" y="16586"/>
                  </a:lnTo>
                  <a:close/>
                </a:path>
                <a:path w="6350" h="78739">
                  <a:moveTo>
                    <a:pt x="6032" y="0"/>
                  </a:moveTo>
                  <a:lnTo>
                    <a:pt x="0" y="0"/>
                  </a:lnTo>
                  <a:lnTo>
                    <a:pt x="0" y="10553"/>
                  </a:lnTo>
                  <a:lnTo>
                    <a:pt x="6032" y="10553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38435" y="3324784"/>
              <a:ext cx="12064" cy="3319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86971" y="3324796"/>
              <a:ext cx="40728" cy="3318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230723" y="3309708"/>
              <a:ext cx="6350" cy="78740"/>
            </a:xfrm>
            <a:custGeom>
              <a:avLst/>
              <a:gdLst/>
              <a:ahLst/>
              <a:cxnLst/>
              <a:rect l="l" t="t" r="r" b="b"/>
              <a:pathLst>
                <a:path w="6350" h="78739">
                  <a:moveTo>
                    <a:pt x="6032" y="67881"/>
                  </a:moveTo>
                  <a:lnTo>
                    <a:pt x="0" y="67881"/>
                  </a:lnTo>
                  <a:lnTo>
                    <a:pt x="0" y="78435"/>
                  </a:lnTo>
                  <a:lnTo>
                    <a:pt x="6032" y="78435"/>
                  </a:lnTo>
                  <a:lnTo>
                    <a:pt x="6032" y="67881"/>
                  </a:lnTo>
                  <a:close/>
                </a:path>
                <a:path w="6350" h="78739">
                  <a:moveTo>
                    <a:pt x="6032" y="45250"/>
                  </a:moveTo>
                  <a:lnTo>
                    <a:pt x="0" y="45250"/>
                  </a:lnTo>
                  <a:lnTo>
                    <a:pt x="0" y="61849"/>
                  </a:lnTo>
                  <a:lnTo>
                    <a:pt x="6032" y="61849"/>
                  </a:lnTo>
                  <a:lnTo>
                    <a:pt x="6032" y="45250"/>
                  </a:lnTo>
                  <a:close/>
                </a:path>
                <a:path w="6350" h="78739">
                  <a:moveTo>
                    <a:pt x="6032" y="22618"/>
                  </a:moveTo>
                  <a:lnTo>
                    <a:pt x="0" y="22618"/>
                  </a:lnTo>
                  <a:lnTo>
                    <a:pt x="0" y="39217"/>
                  </a:lnTo>
                  <a:lnTo>
                    <a:pt x="6032" y="39217"/>
                  </a:lnTo>
                  <a:lnTo>
                    <a:pt x="6032" y="22618"/>
                  </a:lnTo>
                  <a:close/>
                </a:path>
                <a:path w="6350" h="78739">
                  <a:moveTo>
                    <a:pt x="6032" y="0"/>
                  </a:moveTo>
                  <a:lnTo>
                    <a:pt x="0" y="0"/>
                  </a:lnTo>
                  <a:lnTo>
                    <a:pt x="0" y="16586"/>
                  </a:lnTo>
                  <a:lnTo>
                    <a:pt x="6032" y="16586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3445522" y="3469982"/>
            <a:ext cx="419734" cy="784860"/>
            <a:chOff x="3445522" y="3469982"/>
            <a:chExt cx="419734" cy="784860"/>
          </a:xfrm>
        </p:grpSpPr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64699" y="3488093"/>
              <a:ext cx="185851" cy="3318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753523" y="3469982"/>
              <a:ext cx="6350" cy="38100"/>
            </a:xfrm>
            <a:custGeom>
              <a:avLst/>
              <a:gdLst/>
              <a:ahLst/>
              <a:cxnLst/>
              <a:rect l="l" t="t" r="r" b="b"/>
              <a:pathLst>
                <a:path w="6350" h="38100">
                  <a:moveTo>
                    <a:pt x="6019" y="21120"/>
                  </a:moveTo>
                  <a:lnTo>
                    <a:pt x="0" y="21120"/>
                  </a:lnTo>
                  <a:lnTo>
                    <a:pt x="0" y="37719"/>
                  </a:lnTo>
                  <a:lnTo>
                    <a:pt x="6019" y="37719"/>
                  </a:lnTo>
                  <a:lnTo>
                    <a:pt x="6019" y="21120"/>
                  </a:lnTo>
                  <a:close/>
                </a:path>
                <a:path w="6350" h="38100">
                  <a:moveTo>
                    <a:pt x="6019" y="0"/>
                  </a:moveTo>
                  <a:lnTo>
                    <a:pt x="0" y="0"/>
                  </a:lnTo>
                  <a:lnTo>
                    <a:pt x="0" y="15087"/>
                  </a:lnTo>
                  <a:lnTo>
                    <a:pt x="6019" y="15087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60178" y="3513734"/>
              <a:ext cx="199364" cy="8900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753523" y="3551440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19" y="75438"/>
                  </a:moveTo>
                  <a:lnTo>
                    <a:pt x="0" y="75438"/>
                  </a:lnTo>
                  <a:lnTo>
                    <a:pt x="0" y="81470"/>
                  </a:lnTo>
                  <a:lnTo>
                    <a:pt x="6019" y="81470"/>
                  </a:lnTo>
                  <a:lnTo>
                    <a:pt x="6019" y="75438"/>
                  </a:lnTo>
                  <a:close/>
                </a:path>
                <a:path w="6350" h="81914">
                  <a:moveTo>
                    <a:pt x="6019" y="52793"/>
                  </a:moveTo>
                  <a:lnTo>
                    <a:pt x="0" y="52793"/>
                  </a:lnTo>
                  <a:lnTo>
                    <a:pt x="0" y="69392"/>
                  </a:lnTo>
                  <a:lnTo>
                    <a:pt x="6019" y="69392"/>
                  </a:lnTo>
                  <a:lnTo>
                    <a:pt x="6019" y="52793"/>
                  </a:lnTo>
                  <a:close/>
                </a:path>
                <a:path w="6350" h="81914">
                  <a:moveTo>
                    <a:pt x="6019" y="30187"/>
                  </a:moveTo>
                  <a:lnTo>
                    <a:pt x="0" y="30187"/>
                  </a:lnTo>
                  <a:lnTo>
                    <a:pt x="0" y="46761"/>
                  </a:lnTo>
                  <a:lnTo>
                    <a:pt x="6019" y="46761"/>
                  </a:lnTo>
                  <a:lnTo>
                    <a:pt x="6019" y="30187"/>
                  </a:lnTo>
                  <a:close/>
                </a:path>
                <a:path w="6350" h="81914">
                  <a:moveTo>
                    <a:pt x="6019" y="7543"/>
                  </a:moveTo>
                  <a:lnTo>
                    <a:pt x="0" y="7543"/>
                  </a:lnTo>
                  <a:lnTo>
                    <a:pt x="0" y="24142"/>
                  </a:lnTo>
                  <a:lnTo>
                    <a:pt x="6019" y="24142"/>
                  </a:lnTo>
                  <a:lnTo>
                    <a:pt x="6019" y="7543"/>
                  </a:lnTo>
                  <a:close/>
                </a:path>
                <a:path w="6350" h="81914">
                  <a:moveTo>
                    <a:pt x="6019" y="0"/>
                  </a:moveTo>
                  <a:lnTo>
                    <a:pt x="0" y="0"/>
                  </a:lnTo>
                  <a:lnTo>
                    <a:pt x="0" y="1511"/>
                  </a:lnTo>
                  <a:lnTo>
                    <a:pt x="6019" y="1511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43579" y="3651008"/>
              <a:ext cx="206971" cy="3318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753523" y="3632898"/>
              <a:ext cx="6350" cy="33655"/>
            </a:xfrm>
            <a:custGeom>
              <a:avLst/>
              <a:gdLst/>
              <a:ahLst/>
              <a:cxnLst/>
              <a:rect l="l" t="t" r="r" b="b"/>
              <a:pathLst>
                <a:path w="6350" h="33654">
                  <a:moveTo>
                    <a:pt x="6019" y="16611"/>
                  </a:moveTo>
                  <a:lnTo>
                    <a:pt x="0" y="16611"/>
                  </a:lnTo>
                  <a:lnTo>
                    <a:pt x="0" y="33197"/>
                  </a:lnTo>
                  <a:lnTo>
                    <a:pt x="6019" y="33197"/>
                  </a:lnTo>
                  <a:lnTo>
                    <a:pt x="6019" y="16611"/>
                  </a:lnTo>
                  <a:close/>
                </a:path>
                <a:path w="6350" h="33654">
                  <a:moveTo>
                    <a:pt x="6019" y="0"/>
                  </a:moveTo>
                  <a:lnTo>
                    <a:pt x="0" y="0"/>
                  </a:lnTo>
                  <a:lnTo>
                    <a:pt x="0" y="10566"/>
                  </a:lnTo>
                  <a:lnTo>
                    <a:pt x="6019" y="10566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37546" y="3672115"/>
              <a:ext cx="221996" cy="9353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753523" y="3717391"/>
              <a:ext cx="6350" cy="39370"/>
            </a:xfrm>
            <a:custGeom>
              <a:avLst/>
              <a:gdLst/>
              <a:ahLst/>
              <a:cxnLst/>
              <a:rect l="l" t="t" r="r" b="b"/>
              <a:pathLst>
                <a:path w="6350" h="39370">
                  <a:moveTo>
                    <a:pt x="6019" y="22618"/>
                  </a:moveTo>
                  <a:lnTo>
                    <a:pt x="0" y="22618"/>
                  </a:lnTo>
                  <a:lnTo>
                    <a:pt x="0" y="39217"/>
                  </a:lnTo>
                  <a:lnTo>
                    <a:pt x="6019" y="39217"/>
                  </a:lnTo>
                  <a:lnTo>
                    <a:pt x="6019" y="22618"/>
                  </a:lnTo>
                  <a:close/>
                </a:path>
                <a:path w="6350" h="39370">
                  <a:moveTo>
                    <a:pt x="6019" y="0"/>
                  </a:moveTo>
                  <a:lnTo>
                    <a:pt x="0" y="0"/>
                  </a:lnTo>
                  <a:lnTo>
                    <a:pt x="0" y="16586"/>
                  </a:lnTo>
                  <a:lnTo>
                    <a:pt x="6019" y="16586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37546" y="3762641"/>
              <a:ext cx="221996" cy="8446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753523" y="3795851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19" y="79921"/>
                  </a:moveTo>
                  <a:lnTo>
                    <a:pt x="0" y="79921"/>
                  </a:lnTo>
                  <a:lnTo>
                    <a:pt x="0" y="81432"/>
                  </a:lnTo>
                  <a:lnTo>
                    <a:pt x="6019" y="81432"/>
                  </a:lnTo>
                  <a:lnTo>
                    <a:pt x="6019" y="79921"/>
                  </a:lnTo>
                  <a:close/>
                </a:path>
                <a:path w="6350" h="81914">
                  <a:moveTo>
                    <a:pt x="6019" y="57302"/>
                  </a:moveTo>
                  <a:lnTo>
                    <a:pt x="0" y="57302"/>
                  </a:lnTo>
                  <a:lnTo>
                    <a:pt x="0" y="73888"/>
                  </a:lnTo>
                  <a:lnTo>
                    <a:pt x="6019" y="73888"/>
                  </a:lnTo>
                  <a:lnTo>
                    <a:pt x="6019" y="57302"/>
                  </a:lnTo>
                  <a:close/>
                </a:path>
                <a:path w="6350" h="81914">
                  <a:moveTo>
                    <a:pt x="6019" y="34671"/>
                  </a:moveTo>
                  <a:lnTo>
                    <a:pt x="0" y="34671"/>
                  </a:lnTo>
                  <a:lnTo>
                    <a:pt x="0" y="51269"/>
                  </a:lnTo>
                  <a:lnTo>
                    <a:pt x="6019" y="51269"/>
                  </a:lnTo>
                  <a:lnTo>
                    <a:pt x="6019" y="34671"/>
                  </a:lnTo>
                  <a:close/>
                </a:path>
                <a:path w="6350" h="81914">
                  <a:moveTo>
                    <a:pt x="6019" y="12039"/>
                  </a:moveTo>
                  <a:lnTo>
                    <a:pt x="0" y="12039"/>
                  </a:lnTo>
                  <a:lnTo>
                    <a:pt x="0" y="28638"/>
                  </a:lnTo>
                  <a:lnTo>
                    <a:pt x="6019" y="28638"/>
                  </a:lnTo>
                  <a:lnTo>
                    <a:pt x="6019" y="12039"/>
                  </a:lnTo>
                  <a:close/>
                </a:path>
                <a:path w="6350" h="81914">
                  <a:moveTo>
                    <a:pt x="6019" y="0"/>
                  </a:moveTo>
                  <a:lnTo>
                    <a:pt x="0" y="0"/>
                  </a:lnTo>
                  <a:lnTo>
                    <a:pt x="0" y="6007"/>
                  </a:lnTo>
                  <a:lnTo>
                    <a:pt x="6019" y="6007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37546" y="3895394"/>
              <a:ext cx="213004" cy="3318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753523" y="3877284"/>
              <a:ext cx="6350" cy="38100"/>
            </a:xfrm>
            <a:custGeom>
              <a:avLst/>
              <a:gdLst/>
              <a:ahLst/>
              <a:cxnLst/>
              <a:rect l="l" t="t" r="r" b="b"/>
              <a:pathLst>
                <a:path w="6350" h="38100">
                  <a:moveTo>
                    <a:pt x="6019" y="21120"/>
                  </a:moveTo>
                  <a:lnTo>
                    <a:pt x="0" y="21120"/>
                  </a:lnTo>
                  <a:lnTo>
                    <a:pt x="0" y="37719"/>
                  </a:lnTo>
                  <a:lnTo>
                    <a:pt x="6019" y="37719"/>
                  </a:lnTo>
                  <a:lnTo>
                    <a:pt x="6019" y="21120"/>
                  </a:lnTo>
                  <a:close/>
                </a:path>
                <a:path w="6350" h="38100">
                  <a:moveTo>
                    <a:pt x="6019" y="0"/>
                  </a:moveTo>
                  <a:lnTo>
                    <a:pt x="0" y="0"/>
                  </a:lnTo>
                  <a:lnTo>
                    <a:pt x="0" y="15087"/>
                  </a:lnTo>
                  <a:lnTo>
                    <a:pt x="6019" y="15087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17938" y="3921035"/>
              <a:ext cx="241604" cy="8900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753523" y="3958742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19" y="75425"/>
                  </a:moveTo>
                  <a:lnTo>
                    <a:pt x="0" y="75425"/>
                  </a:lnTo>
                  <a:lnTo>
                    <a:pt x="0" y="81457"/>
                  </a:lnTo>
                  <a:lnTo>
                    <a:pt x="6019" y="81457"/>
                  </a:lnTo>
                  <a:lnTo>
                    <a:pt x="6019" y="75425"/>
                  </a:lnTo>
                  <a:close/>
                </a:path>
                <a:path w="6350" h="81914">
                  <a:moveTo>
                    <a:pt x="6019" y="52793"/>
                  </a:moveTo>
                  <a:lnTo>
                    <a:pt x="0" y="52793"/>
                  </a:lnTo>
                  <a:lnTo>
                    <a:pt x="0" y="69392"/>
                  </a:lnTo>
                  <a:lnTo>
                    <a:pt x="6019" y="69392"/>
                  </a:lnTo>
                  <a:lnTo>
                    <a:pt x="6019" y="52793"/>
                  </a:lnTo>
                  <a:close/>
                </a:path>
                <a:path w="6350" h="81914">
                  <a:moveTo>
                    <a:pt x="6019" y="30175"/>
                  </a:moveTo>
                  <a:lnTo>
                    <a:pt x="0" y="30175"/>
                  </a:lnTo>
                  <a:lnTo>
                    <a:pt x="0" y="46761"/>
                  </a:lnTo>
                  <a:lnTo>
                    <a:pt x="6019" y="46761"/>
                  </a:lnTo>
                  <a:lnTo>
                    <a:pt x="6019" y="30175"/>
                  </a:lnTo>
                  <a:close/>
                </a:path>
                <a:path w="6350" h="81914">
                  <a:moveTo>
                    <a:pt x="6019" y="7543"/>
                  </a:moveTo>
                  <a:lnTo>
                    <a:pt x="0" y="7543"/>
                  </a:lnTo>
                  <a:lnTo>
                    <a:pt x="0" y="24142"/>
                  </a:lnTo>
                  <a:lnTo>
                    <a:pt x="6019" y="24142"/>
                  </a:lnTo>
                  <a:lnTo>
                    <a:pt x="6019" y="7543"/>
                  </a:lnTo>
                  <a:close/>
                </a:path>
                <a:path w="6350" h="81914">
                  <a:moveTo>
                    <a:pt x="6019" y="0"/>
                  </a:moveTo>
                  <a:lnTo>
                    <a:pt x="0" y="0"/>
                  </a:lnTo>
                  <a:lnTo>
                    <a:pt x="0" y="1511"/>
                  </a:lnTo>
                  <a:lnTo>
                    <a:pt x="6019" y="1511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45522" y="4058310"/>
              <a:ext cx="419671" cy="3318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71176" y="4139768"/>
              <a:ext cx="279374" cy="3318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753523" y="4124680"/>
              <a:ext cx="6350" cy="39370"/>
            </a:xfrm>
            <a:custGeom>
              <a:avLst/>
              <a:gdLst/>
              <a:ahLst/>
              <a:cxnLst/>
              <a:rect l="l" t="t" r="r" b="b"/>
              <a:pathLst>
                <a:path w="6350" h="39370">
                  <a:moveTo>
                    <a:pt x="6019" y="22618"/>
                  </a:moveTo>
                  <a:lnTo>
                    <a:pt x="0" y="22618"/>
                  </a:lnTo>
                  <a:lnTo>
                    <a:pt x="0" y="39217"/>
                  </a:lnTo>
                  <a:lnTo>
                    <a:pt x="6019" y="39217"/>
                  </a:lnTo>
                  <a:lnTo>
                    <a:pt x="6019" y="22618"/>
                  </a:lnTo>
                  <a:close/>
                </a:path>
                <a:path w="6350" h="39370">
                  <a:moveTo>
                    <a:pt x="6019" y="0"/>
                  </a:moveTo>
                  <a:lnTo>
                    <a:pt x="0" y="0"/>
                  </a:lnTo>
                  <a:lnTo>
                    <a:pt x="0" y="16586"/>
                  </a:lnTo>
                  <a:lnTo>
                    <a:pt x="6019" y="16586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45522" y="4169930"/>
              <a:ext cx="314020" cy="84480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4957305" y="3469982"/>
            <a:ext cx="419734" cy="784860"/>
            <a:chOff x="4957305" y="3469982"/>
            <a:chExt cx="419734" cy="784860"/>
          </a:xfrm>
        </p:grpSpPr>
        <p:pic>
          <p:nvPicPr>
            <p:cNvPr id="68" name="object 6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34178" y="3488093"/>
              <a:ext cx="93522" cy="3318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230723" y="3469982"/>
              <a:ext cx="6350" cy="38100"/>
            </a:xfrm>
            <a:custGeom>
              <a:avLst/>
              <a:gdLst/>
              <a:ahLst/>
              <a:cxnLst/>
              <a:rect l="l" t="t" r="r" b="b"/>
              <a:pathLst>
                <a:path w="6350" h="38100">
                  <a:moveTo>
                    <a:pt x="6032" y="21120"/>
                  </a:moveTo>
                  <a:lnTo>
                    <a:pt x="0" y="21120"/>
                  </a:lnTo>
                  <a:lnTo>
                    <a:pt x="0" y="37719"/>
                  </a:lnTo>
                  <a:lnTo>
                    <a:pt x="6032" y="37719"/>
                  </a:lnTo>
                  <a:lnTo>
                    <a:pt x="6032" y="21120"/>
                  </a:lnTo>
                  <a:close/>
                </a:path>
                <a:path w="6350" h="38100">
                  <a:moveTo>
                    <a:pt x="6032" y="0"/>
                  </a:moveTo>
                  <a:lnTo>
                    <a:pt x="0" y="0"/>
                  </a:lnTo>
                  <a:lnTo>
                    <a:pt x="0" y="15087"/>
                  </a:lnTo>
                  <a:lnTo>
                    <a:pt x="6032" y="1508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28145" y="3513734"/>
              <a:ext cx="108610" cy="8900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230723" y="3551440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32" y="75438"/>
                  </a:moveTo>
                  <a:lnTo>
                    <a:pt x="0" y="75438"/>
                  </a:lnTo>
                  <a:lnTo>
                    <a:pt x="0" y="81470"/>
                  </a:lnTo>
                  <a:lnTo>
                    <a:pt x="6032" y="81470"/>
                  </a:lnTo>
                  <a:lnTo>
                    <a:pt x="6032" y="75438"/>
                  </a:lnTo>
                  <a:close/>
                </a:path>
                <a:path w="6350" h="81914">
                  <a:moveTo>
                    <a:pt x="6032" y="52793"/>
                  </a:moveTo>
                  <a:lnTo>
                    <a:pt x="0" y="52793"/>
                  </a:lnTo>
                  <a:lnTo>
                    <a:pt x="0" y="69392"/>
                  </a:lnTo>
                  <a:lnTo>
                    <a:pt x="6032" y="69392"/>
                  </a:lnTo>
                  <a:lnTo>
                    <a:pt x="6032" y="52793"/>
                  </a:lnTo>
                  <a:close/>
                </a:path>
                <a:path w="6350" h="81914">
                  <a:moveTo>
                    <a:pt x="6032" y="30187"/>
                  </a:moveTo>
                  <a:lnTo>
                    <a:pt x="0" y="30187"/>
                  </a:lnTo>
                  <a:lnTo>
                    <a:pt x="0" y="46761"/>
                  </a:lnTo>
                  <a:lnTo>
                    <a:pt x="6032" y="46761"/>
                  </a:lnTo>
                  <a:lnTo>
                    <a:pt x="6032" y="30187"/>
                  </a:lnTo>
                  <a:close/>
                </a:path>
                <a:path w="6350" h="81914">
                  <a:moveTo>
                    <a:pt x="6032" y="7543"/>
                  </a:moveTo>
                  <a:lnTo>
                    <a:pt x="0" y="7543"/>
                  </a:lnTo>
                  <a:lnTo>
                    <a:pt x="0" y="24142"/>
                  </a:lnTo>
                  <a:lnTo>
                    <a:pt x="6032" y="24142"/>
                  </a:lnTo>
                  <a:lnTo>
                    <a:pt x="6032" y="7543"/>
                  </a:lnTo>
                  <a:close/>
                </a:path>
                <a:path w="6350" h="81914">
                  <a:moveTo>
                    <a:pt x="6032" y="0"/>
                  </a:moveTo>
                  <a:lnTo>
                    <a:pt x="0" y="0"/>
                  </a:lnTo>
                  <a:lnTo>
                    <a:pt x="0" y="1511"/>
                  </a:lnTo>
                  <a:lnTo>
                    <a:pt x="6032" y="1511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69306" y="3651008"/>
              <a:ext cx="158394" cy="3318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230723" y="3632898"/>
              <a:ext cx="6350" cy="33655"/>
            </a:xfrm>
            <a:custGeom>
              <a:avLst/>
              <a:gdLst/>
              <a:ahLst/>
              <a:cxnLst/>
              <a:rect l="l" t="t" r="r" b="b"/>
              <a:pathLst>
                <a:path w="6350" h="33654">
                  <a:moveTo>
                    <a:pt x="6032" y="16611"/>
                  </a:moveTo>
                  <a:lnTo>
                    <a:pt x="0" y="16611"/>
                  </a:lnTo>
                  <a:lnTo>
                    <a:pt x="0" y="33197"/>
                  </a:lnTo>
                  <a:lnTo>
                    <a:pt x="6032" y="33197"/>
                  </a:lnTo>
                  <a:lnTo>
                    <a:pt x="6032" y="16611"/>
                  </a:lnTo>
                  <a:close/>
                </a:path>
                <a:path w="6350" h="33654">
                  <a:moveTo>
                    <a:pt x="6032" y="0"/>
                  </a:moveTo>
                  <a:lnTo>
                    <a:pt x="0" y="0"/>
                  </a:lnTo>
                  <a:lnTo>
                    <a:pt x="0" y="10566"/>
                  </a:lnTo>
                  <a:lnTo>
                    <a:pt x="6032" y="10566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27078" y="3672115"/>
              <a:ext cx="209677" cy="9353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230723" y="3717391"/>
              <a:ext cx="6350" cy="39370"/>
            </a:xfrm>
            <a:custGeom>
              <a:avLst/>
              <a:gdLst/>
              <a:ahLst/>
              <a:cxnLst/>
              <a:rect l="l" t="t" r="r" b="b"/>
              <a:pathLst>
                <a:path w="6350" h="39370">
                  <a:moveTo>
                    <a:pt x="6032" y="22618"/>
                  </a:moveTo>
                  <a:lnTo>
                    <a:pt x="0" y="22618"/>
                  </a:lnTo>
                  <a:lnTo>
                    <a:pt x="0" y="39217"/>
                  </a:lnTo>
                  <a:lnTo>
                    <a:pt x="6032" y="39217"/>
                  </a:lnTo>
                  <a:lnTo>
                    <a:pt x="6032" y="22618"/>
                  </a:lnTo>
                  <a:close/>
                </a:path>
                <a:path w="6350" h="39370">
                  <a:moveTo>
                    <a:pt x="6032" y="0"/>
                  </a:moveTo>
                  <a:lnTo>
                    <a:pt x="0" y="0"/>
                  </a:lnTo>
                  <a:lnTo>
                    <a:pt x="0" y="16586"/>
                  </a:lnTo>
                  <a:lnTo>
                    <a:pt x="6032" y="16586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51208" y="3762641"/>
              <a:ext cx="185547" cy="8446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230723" y="3795851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32" y="79921"/>
                  </a:moveTo>
                  <a:lnTo>
                    <a:pt x="0" y="79921"/>
                  </a:lnTo>
                  <a:lnTo>
                    <a:pt x="0" y="81432"/>
                  </a:lnTo>
                  <a:lnTo>
                    <a:pt x="6032" y="81432"/>
                  </a:lnTo>
                  <a:lnTo>
                    <a:pt x="6032" y="79921"/>
                  </a:lnTo>
                  <a:close/>
                </a:path>
                <a:path w="6350" h="81914">
                  <a:moveTo>
                    <a:pt x="6032" y="57302"/>
                  </a:moveTo>
                  <a:lnTo>
                    <a:pt x="0" y="57302"/>
                  </a:lnTo>
                  <a:lnTo>
                    <a:pt x="0" y="73888"/>
                  </a:lnTo>
                  <a:lnTo>
                    <a:pt x="6032" y="73888"/>
                  </a:lnTo>
                  <a:lnTo>
                    <a:pt x="6032" y="57302"/>
                  </a:lnTo>
                  <a:close/>
                </a:path>
                <a:path w="6350" h="81914">
                  <a:moveTo>
                    <a:pt x="6032" y="34671"/>
                  </a:moveTo>
                  <a:lnTo>
                    <a:pt x="0" y="34671"/>
                  </a:lnTo>
                  <a:lnTo>
                    <a:pt x="0" y="51269"/>
                  </a:lnTo>
                  <a:lnTo>
                    <a:pt x="6032" y="51269"/>
                  </a:lnTo>
                  <a:lnTo>
                    <a:pt x="6032" y="34671"/>
                  </a:lnTo>
                  <a:close/>
                </a:path>
                <a:path w="6350" h="81914">
                  <a:moveTo>
                    <a:pt x="6032" y="12039"/>
                  </a:moveTo>
                  <a:lnTo>
                    <a:pt x="0" y="12039"/>
                  </a:lnTo>
                  <a:lnTo>
                    <a:pt x="0" y="28638"/>
                  </a:lnTo>
                  <a:lnTo>
                    <a:pt x="6032" y="28638"/>
                  </a:lnTo>
                  <a:lnTo>
                    <a:pt x="6032" y="12039"/>
                  </a:lnTo>
                  <a:close/>
                </a:path>
                <a:path w="6350" h="81914">
                  <a:moveTo>
                    <a:pt x="6032" y="0"/>
                  </a:moveTo>
                  <a:lnTo>
                    <a:pt x="0" y="0"/>
                  </a:lnTo>
                  <a:lnTo>
                    <a:pt x="0" y="6007"/>
                  </a:lnTo>
                  <a:lnTo>
                    <a:pt x="6032" y="600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66296" y="3895394"/>
              <a:ext cx="161404" cy="3318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230723" y="3877284"/>
              <a:ext cx="6350" cy="38100"/>
            </a:xfrm>
            <a:custGeom>
              <a:avLst/>
              <a:gdLst/>
              <a:ahLst/>
              <a:cxnLst/>
              <a:rect l="l" t="t" r="r" b="b"/>
              <a:pathLst>
                <a:path w="6350" h="38100">
                  <a:moveTo>
                    <a:pt x="6032" y="21120"/>
                  </a:moveTo>
                  <a:lnTo>
                    <a:pt x="0" y="21120"/>
                  </a:lnTo>
                  <a:lnTo>
                    <a:pt x="0" y="37719"/>
                  </a:lnTo>
                  <a:lnTo>
                    <a:pt x="6032" y="37719"/>
                  </a:lnTo>
                  <a:lnTo>
                    <a:pt x="6032" y="21120"/>
                  </a:lnTo>
                  <a:close/>
                </a:path>
                <a:path w="6350" h="38100">
                  <a:moveTo>
                    <a:pt x="6032" y="0"/>
                  </a:moveTo>
                  <a:lnTo>
                    <a:pt x="0" y="0"/>
                  </a:lnTo>
                  <a:lnTo>
                    <a:pt x="0" y="15087"/>
                  </a:lnTo>
                  <a:lnTo>
                    <a:pt x="6032" y="1508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070817" y="3921035"/>
              <a:ext cx="165938" cy="8900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230723" y="3958742"/>
              <a:ext cx="6350" cy="81915"/>
            </a:xfrm>
            <a:custGeom>
              <a:avLst/>
              <a:gdLst/>
              <a:ahLst/>
              <a:cxnLst/>
              <a:rect l="l" t="t" r="r" b="b"/>
              <a:pathLst>
                <a:path w="6350" h="81914">
                  <a:moveTo>
                    <a:pt x="6032" y="75425"/>
                  </a:moveTo>
                  <a:lnTo>
                    <a:pt x="0" y="75425"/>
                  </a:lnTo>
                  <a:lnTo>
                    <a:pt x="0" y="81457"/>
                  </a:lnTo>
                  <a:lnTo>
                    <a:pt x="6032" y="81457"/>
                  </a:lnTo>
                  <a:lnTo>
                    <a:pt x="6032" y="75425"/>
                  </a:lnTo>
                  <a:close/>
                </a:path>
                <a:path w="6350" h="81914">
                  <a:moveTo>
                    <a:pt x="6032" y="52793"/>
                  </a:moveTo>
                  <a:lnTo>
                    <a:pt x="0" y="52793"/>
                  </a:lnTo>
                  <a:lnTo>
                    <a:pt x="0" y="69392"/>
                  </a:lnTo>
                  <a:lnTo>
                    <a:pt x="6032" y="69392"/>
                  </a:lnTo>
                  <a:lnTo>
                    <a:pt x="6032" y="52793"/>
                  </a:lnTo>
                  <a:close/>
                </a:path>
                <a:path w="6350" h="81914">
                  <a:moveTo>
                    <a:pt x="6032" y="30175"/>
                  </a:moveTo>
                  <a:lnTo>
                    <a:pt x="0" y="30175"/>
                  </a:lnTo>
                  <a:lnTo>
                    <a:pt x="0" y="46761"/>
                  </a:lnTo>
                  <a:lnTo>
                    <a:pt x="6032" y="46761"/>
                  </a:lnTo>
                  <a:lnTo>
                    <a:pt x="6032" y="30175"/>
                  </a:lnTo>
                  <a:close/>
                </a:path>
                <a:path w="6350" h="81914">
                  <a:moveTo>
                    <a:pt x="6032" y="7543"/>
                  </a:moveTo>
                  <a:lnTo>
                    <a:pt x="0" y="7543"/>
                  </a:lnTo>
                  <a:lnTo>
                    <a:pt x="0" y="24142"/>
                  </a:lnTo>
                  <a:lnTo>
                    <a:pt x="6032" y="24142"/>
                  </a:lnTo>
                  <a:lnTo>
                    <a:pt x="6032" y="7543"/>
                  </a:lnTo>
                  <a:close/>
                </a:path>
                <a:path w="6350" h="81914">
                  <a:moveTo>
                    <a:pt x="6032" y="0"/>
                  </a:moveTo>
                  <a:lnTo>
                    <a:pt x="0" y="0"/>
                  </a:lnTo>
                  <a:lnTo>
                    <a:pt x="0" y="1511"/>
                  </a:lnTo>
                  <a:lnTo>
                    <a:pt x="6032" y="1511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957305" y="4058310"/>
              <a:ext cx="419671" cy="3318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052720" y="4139768"/>
              <a:ext cx="174993" cy="3318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230723" y="4124680"/>
              <a:ext cx="6350" cy="39370"/>
            </a:xfrm>
            <a:custGeom>
              <a:avLst/>
              <a:gdLst/>
              <a:ahLst/>
              <a:cxnLst/>
              <a:rect l="l" t="t" r="r" b="b"/>
              <a:pathLst>
                <a:path w="6350" h="39370">
                  <a:moveTo>
                    <a:pt x="6032" y="22618"/>
                  </a:moveTo>
                  <a:lnTo>
                    <a:pt x="0" y="22618"/>
                  </a:lnTo>
                  <a:lnTo>
                    <a:pt x="0" y="39217"/>
                  </a:lnTo>
                  <a:lnTo>
                    <a:pt x="6032" y="39217"/>
                  </a:lnTo>
                  <a:lnTo>
                    <a:pt x="6032" y="22618"/>
                  </a:lnTo>
                  <a:close/>
                </a:path>
                <a:path w="6350" h="39370">
                  <a:moveTo>
                    <a:pt x="6032" y="0"/>
                  </a:moveTo>
                  <a:lnTo>
                    <a:pt x="0" y="0"/>
                  </a:lnTo>
                  <a:lnTo>
                    <a:pt x="0" y="16586"/>
                  </a:lnTo>
                  <a:lnTo>
                    <a:pt x="6032" y="16586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57305" y="4169930"/>
              <a:ext cx="279450" cy="84480"/>
            </a:xfrm>
            <a:prstGeom prst="rect">
              <a:avLst/>
            </a:prstGeom>
          </p:spPr>
        </p:pic>
      </p:grpSp>
      <p:sp>
        <p:nvSpPr>
          <p:cNvPr id="86" name="object 86"/>
          <p:cNvSpPr/>
          <p:nvPr/>
        </p:nvSpPr>
        <p:spPr>
          <a:xfrm>
            <a:off x="3753523" y="420312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19" y="0"/>
                </a:moveTo>
                <a:lnTo>
                  <a:pt x="0" y="0"/>
                </a:lnTo>
                <a:lnTo>
                  <a:pt x="0" y="6032"/>
                </a:lnTo>
                <a:lnTo>
                  <a:pt x="6019" y="6032"/>
                </a:lnTo>
                <a:lnTo>
                  <a:pt x="60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30723" y="420312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32" y="0"/>
                </a:moveTo>
                <a:lnTo>
                  <a:pt x="0" y="0"/>
                </a:lnTo>
                <a:lnTo>
                  <a:pt x="0" y="6032"/>
                </a:lnTo>
                <a:lnTo>
                  <a:pt x="6032" y="6032"/>
                </a:lnTo>
                <a:lnTo>
                  <a:pt x="60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157402" y="2381344"/>
            <a:ext cx="9969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50" b="1" spc="-15" dirty="0">
                <a:solidFill>
                  <a:srgbClr val="FFFFFF"/>
                </a:solidFill>
                <a:latin typeface="Roboto"/>
                <a:cs typeface="Roboto"/>
              </a:rPr>
              <a:t>Nb</a:t>
            </a:r>
            <a:endParaRPr sz="55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669236" y="2381344"/>
            <a:ext cx="9969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50" b="1" spc="-15" dirty="0">
                <a:solidFill>
                  <a:srgbClr val="FFFFFF"/>
                </a:solidFill>
                <a:latin typeface="Roboto"/>
                <a:cs typeface="Roboto"/>
              </a:rPr>
              <a:t>Nb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43319" y="2381344"/>
            <a:ext cx="6413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082255" y="2556933"/>
            <a:ext cx="181610" cy="1885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+2,5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+24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952524" y="2725284"/>
            <a:ext cx="1377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82255" y="2806743"/>
            <a:ext cx="1816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+25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949130" y="2888203"/>
            <a:ext cx="1746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082255" y="2969662"/>
            <a:ext cx="1816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+13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570353" y="2556933"/>
            <a:ext cx="181610" cy="595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+18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+13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+7,7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+6,8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+3,8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+2,8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+1,1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952524" y="3051121"/>
            <a:ext cx="1377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082255" y="3132580"/>
            <a:ext cx="1816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+20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65403" y="2556933"/>
            <a:ext cx="1492885" cy="84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245">
              <a:lnSpc>
                <a:spcPct val="106900"/>
              </a:lnSpc>
              <a:spcBef>
                <a:spcPts val="10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 Villeneuve-sur-Lot - Bastide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Tonneins 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Coeur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00">
              <a:latin typeface="Roboto"/>
              <a:cs typeface="Roboto"/>
            </a:endParaRPr>
          </a:p>
          <a:p>
            <a:pPr marL="12700" marR="5080">
              <a:lnSpc>
                <a:spcPct val="1069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 Bègles, Bordeaux - Carle Vernet - Terres Neuves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Limoges - Bellevue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Rodrigues 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500">
              <a:latin typeface="Roboto"/>
              <a:cs typeface="Roboto"/>
            </a:endParaRPr>
          </a:p>
          <a:p>
            <a:pPr marL="12700" marR="480695">
              <a:lnSpc>
                <a:spcPct val="1069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 Pessac - Châtaigneraie - Arago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500">
              <a:latin typeface="Roboto"/>
              <a:cs typeface="Roboto"/>
            </a:endParaRPr>
          </a:p>
          <a:p>
            <a:pPr marL="12700" marR="247015">
              <a:lnSpc>
                <a:spcPct val="1069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 Châtellerault - Châteauneuf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Centre Ville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 Mireuil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 Le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Petit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Marseille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598623" y="2553918"/>
            <a:ext cx="133985" cy="8401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337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112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196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237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216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290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182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269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562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101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138669" y="2553918"/>
            <a:ext cx="133350" cy="8401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+52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+13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+14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+15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+8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+8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+2</a:t>
            </a:r>
            <a:endParaRPr sz="500">
              <a:latin typeface="Roboto"/>
              <a:cs typeface="Roboto"/>
            </a:endParaRPr>
          </a:p>
          <a:p>
            <a:pPr marL="1968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</a:t>
            </a:r>
            <a:endParaRPr sz="500">
              <a:latin typeface="Roboto"/>
              <a:cs typeface="Roboto"/>
            </a:endParaRPr>
          </a:p>
          <a:p>
            <a:pPr marL="1968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-9</a:t>
            </a:r>
            <a:endParaRPr sz="500">
              <a:latin typeface="Roboto"/>
              <a:cs typeface="Roboto"/>
            </a:endParaRPr>
          </a:p>
          <a:p>
            <a:pPr marL="19685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440370" y="3127150"/>
            <a:ext cx="137795" cy="2698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139060" y="2553918"/>
            <a:ext cx="133985" cy="8401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83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74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104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155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639886" y="2553918"/>
            <a:ext cx="144145" cy="8401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+2</a:t>
            </a:r>
            <a:endParaRPr sz="500">
              <a:latin typeface="Roboto"/>
              <a:cs typeface="Roboto"/>
            </a:endParaRPr>
          </a:p>
          <a:p>
            <a:pPr marL="4127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+8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</a:t>
            </a:r>
            <a:endParaRPr sz="500">
              <a:latin typeface="Roboto"/>
              <a:cs typeface="Roboto"/>
            </a:endParaRPr>
          </a:p>
          <a:p>
            <a:pPr marL="2286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+12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-11</a:t>
            </a:r>
            <a:endParaRPr sz="500">
              <a:latin typeface="Roboto"/>
              <a:cs typeface="Roboto"/>
            </a:endParaRPr>
          </a:p>
          <a:p>
            <a:pPr marL="4127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+9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-2</a:t>
            </a:r>
            <a:endParaRPr sz="500">
              <a:latin typeface="Roboto"/>
              <a:cs typeface="Roboto"/>
            </a:endParaRPr>
          </a:p>
          <a:p>
            <a:pPr marL="2286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+18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-21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949130" y="3208611"/>
            <a:ext cx="174625" cy="1885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-11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65403" y="3453366"/>
            <a:ext cx="1765935" cy="7588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Beaubreuil</a:t>
            </a:r>
            <a:endParaRPr sz="500">
              <a:latin typeface="Roboto"/>
              <a:cs typeface="Roboto"/>
            </a:endParaRPr>
          </a:p>
          <a:p>
            <a:pPr marL="12700" marR="5080">
              <a:lnSpc>
                <a:spcPct val="1069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Bordeaux, Cenon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Benauge 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Henri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Sellier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Léo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Lagrange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Poitiers - Bel Air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 Maubec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 Citadelle</a:t>
            </a:r>
            <a:endParaRPr sz="500">
              <a:latin typeface="Roboto"/>
              <a:cs typeface="Roboto"/>
            </a:endParaRPr>
          </a:p>
          <a:p>
            <a:pPr marL="12700" marR="628015">
              <a:lnSpc>
                <a:spcPct val="1069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 Brive-la-Gaillarde - Les Chapélies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 Niort -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Pontreau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Colline Saint André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Beaudésert</a:t>
            </a:r>
            <a:endParaRPr sz="500">
              <a:latin typeface="Roboto"/>
              <a:cs typeface="Roboto"/>
            </a:endParaRPr>
          </a:p>
          <a:p>
            <a:pPr marL="12700" marR="721995">
              <a:lnSpc>
                <a:spcPct val="1069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 Poitiers - Beaulieu les Templiers </a:t>
            </a:r>
            <a:r>
              <a:rPr sz="500" spc="-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Bassens - Quartier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L'Avenir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598623" y="3450349"/>
            <a:ext cx="133985" cy="7588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401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278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88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139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142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147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75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110007" y="3450349"/>
            <a:ext cx="162560" cy="7588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-175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-125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-45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-50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-74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-76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-46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-111</a:t>
            </a:r>
            <a:endParaRPr sz="500">
              <a:latin typeface="Roboto"/>
              <a:cs typeface="Roboto"/>
            </a:endParaRPr>
          </a:p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-63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437354" y="3453366"/>
            <a:ext cx="174625" cy="6775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-31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-43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139060" y="3450349"/>
            <a:ext cx="133985" cy="7588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112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69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24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36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endParaRPr sz="500">
              <a:latin typeface="Roboto"/>
              <a:cs typeface="Roboto"/>
            </a:endParaRPr>
          </a:p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639886" y="3450349"/>
            <a:ext cx="126364" cy="75882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-33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-22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-27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-29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-13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-27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-14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949130" y="3453366"/>
            <a:ext cx="174625" cy="6775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-22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-24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-48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-42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-39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437354" y="4110471"/>
            <a:ext cx="1746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-45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949130" y="4110471"/>
            <a:ext cx="17462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-42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</p:txBody>
      </p:sp>
      <p:graphicFrame>
        <p:nvGraphicFramePr>
          <p:cNvPr id="115" name="object 115"/>
          <p:cNvGraphicFramePr>
            <a:graphicFrameLocks noGrp="1"/>
          </p:cNvGraphicFramePr>
          <p:nvPr/>
        </p:nvGraphicFramePr>
        <p:xfrm>
          <a:off x="366033" y="4215180"/>
          <a:ext cx="5028564" cy="476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399">
                <a:tc>
                  <a:txBody>
                    <a:bodyPr/>
                    <a:lstStyle/>
                    <a:p>
                      <a:pPr marL="8890">
                        <a:lnSpc>
                          <a:spcPts val="445"/>
                        </a:lnSpc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 Coulounieix-Chamiers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Chamiers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ts val="445"/>
                        </a:lnSpc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445"/>
                        </a:lnSpc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-89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445"/>
                        </a:lnSpc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-50,3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445"/>
                        </a:lnSpc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445"/>
                        </a:lnSpc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-26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445"/>
                        </a:lnSpc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-66,7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57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20"/>
                        </a:spcBef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 Nouvelle-Aquitaine</a:t>
                      </a:r>
                      <a:r>
                        <a:rPr sz="5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(estimé)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254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540"/>
                        </a:lnSpc>
                      </a:pP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19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06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ts val="540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530"/>
                        </a:lnSpc>
                        <a:spcBef>
                          <a:spcPts val="10"/>
                        </a:spcBef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-12,5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ts val="540"/>
                        </a:lnSpc>
                      </a:pP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ts val="540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-469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ts val="530"/>
                        </a:lnSpc>
                        <a:spcBef>
                          <a:spcPts val="10"/>
                        </a:spcBef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-8,8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70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20"/>
                        </a:spcBef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 France</a:t>
                      </a:r>
                      <a:r>
                        <a:rPr sz="5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254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ts val="540"/>
                        </a:lnSpc>
                      </a:pP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ts val="540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72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36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530"/>
                        </a:lnSpc>
                        <a:spcBef>
                          <a:spcPts val="10"/>
                        </a:spcBef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-13,8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ts val="540"/>
                        </a:lnSpc>
                      </a:pP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ts val="540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lnSpc>
                          <a:spcPts val="530"/>
                        </a:lnSpc>
                        <a:spcBef>
                          <a:spcPts val="10"/>
                        </a:spcBef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-10,3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57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20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254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540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255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560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540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-57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620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530"/>
                        </a:lnSpc>
                        <a:spcBef>
                          <a:spcPts val="10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-18,4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540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70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660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540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-14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980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530"/>
                        </a:lnSpc>
                        <a:spcBef>
                          <a:spcPts val="10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-17,5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57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20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5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5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254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540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500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848</a:t>
                      </a:r>
                      <a:r>
                        <a:rPr sz="5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600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540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-281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520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530"/>
                        </a:lnSpc>
                        <a:spcBef>
                          <a:spcPts val="10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-13,2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540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446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150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540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-62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080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530"/>
                        </a:lnSpc>
                        <a:spcBef>
                          <a:spcPts val="10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-12,2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57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20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5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254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540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500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075</a:t>
                      </a:r>
                      <a:r>
                        <a:rPr sz="5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490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540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-542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420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530"/>
                        </a:lnSpc>
                        <a:spcBef>
                          <a:spcPts val="10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-15,0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540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782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830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540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-147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660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530"/>
                        </a:lnSpc>
                        <a:spcBef>
                          <a:spcPts val="10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-15,9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6" name="object 116"/>
          <p:cNvSpPr txBox="1"/>
          <p:nvPr/>
        </p:nvSpPr>
        <p:spPr>
          <a:xfrm>
            <a:off x="365403" y="4680687"/>
            <a:ext cx="1913889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* Non</a:t>
            </a: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disponible</a:t>
            </a:r>
            <a:r>
              <a:rPr sz="5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communes</a:t>
            </a: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de moins</a:t>
            </a: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000</a:t>
            </a:r>
            <a:r>
              <a:rPr sz="500" i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habitants.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829425" y="3298895"/>
            <a:ext cx="1111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198982" y="2194289"/>
            <a:ext cx="36195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rritoir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es*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415413" y="2051273"/>
            <a:ext cx="528320" cy="3956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40"/>
              </a:spcBef>
            </a:pP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DEFM</a:t>
            </a:r>
            <a:endParaRPr sz="550">
              <a:latin typeface="Roboto"/>
              <a:cs typeface="Roboto"/>
            </a:endParaRPr>
          </a:p>
          <a:p>
            <a:pPr marL="82550" marR="85725" algn="ctr">
              <a:lnSpc>
                <a:spcPct val="106200"/>
              </a:lnSpc>
            </a:pP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ca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tégori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A  au</a:t>
            </a:r>
            <a:endParaRPr sz="550">
              <a:latin typeface="Roboto"/>
              <a:cs typeface="Roboto"/>
            </a:endParaRPr>
          </a:p>
          <a:p>
            <a:pPr marR="5080" algn="ctr">
              <a:lnSpc>
                <a:spcPct val="100000"/>
              </a:lnSpc>
              <a:spcBef>
                <a:spcPts val="150"/>
              </a:spcBef>
            </a:pP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25" b="1" baseline="39682" dirty="0">
                <a:solidFill>
                  <a:srgbClr val="FFFFFF"/>
                </a:solidFill>
                <a:latin typeface="Roboto"/>
                <a:cs typeface="Roboto"/>
              </a:rPr>
              <a:t>è</a:t>
            </a:r>
            <a:r>
              <a:rPr sz="525" b="1" spc="15" baseline="39682" dirty="0">
                <a:solidFill>
                  <a:srgbClr val="FFFFFF"/>
                </a:solidFill>
                <a:latin typeface="Roboto"/>
                <a:cs typeface="Roboto"/>
              </a:rPr>
              <a:t>me</a:t>
            </a:r>
            <a:r>
              <a:rPr sz="525" b="1" spc="60" baseline="39682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tri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m.</a:t>
            </a:r>
            <a:r>
              <a:rPr sz="5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2021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916665" y="2007501"/>
            <a:ext cx="54864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0480" algn="ctr">
              <a:lnSpc>
                <a:spcPct val="106200"/>
              </a:lnSpc>
              <a:spcBef>
                <a:spcPts val="100"/>
              </a:spcBef>
            </a:pPr>
            <a:r>
              <a:rPr sz="550" b="1" spc="-15" dirty="0">
                <a:solidFill>
                  <a:srgbClr val="FFFFFF"/>
                </a:solidFill>
                <a:latin typeface="Roboto"/>
                <a:cs typeface="Roboto"/>
              </a:rPr>
              <a:t>D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EFM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 d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oins  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de 26 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ans 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 ca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tégori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es 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AB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C  au</a:t>
            </a:r>
            <a:endParaRPr sz="550">
              <a:latin typeface="Roboto"/>
              <a:cs typeface="Roboto"/>
            </a:endParaRPr>
          </a:p>
          <a:p>
            <a:pPr marR="3810" algn="ctr">
              <a:lnSpc>
                <a:spcPct val="100000"/>
              </a:lnSpc>
              <a:spcBef>
                <a:spcPts val="145"/>
              </a:spcBef>
            </a:pP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25" b="1" baseline="39682" dirty="0">
                <a:solidFill>
                  <a:srgbClr val="FFFFFF"/>
                </a:solidFill>
                <a:latin typeface="Roboto"/>
                <a:cs typeface="Roboto"/>
              </a:rPr>
              <a:t>è</a:t>
            </a:r>
            <a:r>
              <a:rPr sz="525" b="1" spc="15" baseline="39682" dirty="0">
                <a:solidFill>
                  <a:srgbClr val="FFFFFF"/>
                </a:solidFill>
                <a:latin typeface="Roboto"/>
                <a:cs typeface="Roboto"/>
              </a:rPr>
              <a:t>me</a:t>
            </a:r>
            <a:r>
              <a:rPr sz="525" b="1" spc="60" baseline="39682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tri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m.</a:t>
            </a:r>
            <a:r>
              <a:rPr sz="5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2021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946463" y="1989471"/>
            <a:ext cx="967740" cy="31051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Evolution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45"/>
              </a:lnSpc>
              <a:spcBef>
                <a:spcPts val="150"/>
              </a:spcBef>
            </a:pP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25" b="1" baseline="39682" dirty="0">
                <a:solidFill>
                  <a:srgbClr val="FFFFFF"/>
                </a:solidFill>
                <a:latin typeface="Roboto"/>
                <a:cs typeface="Roboto"/>
              </a:rPr>
              <a:t>è</a:t>
            </a:r>
            <a:r>
              <a:rPr sz="525" b="1" spc="15" baseline="39682" dirty="0">
                <a:solidFill>
                  <a:srgbClr val="FFFFFF"/>
                </a:solidFill>
                <a:latin typeface="Roboto"/>
                <a:cs typeface="Roboto"/>
              </a:rPr>
              <a:t>me</a:t>
            </a:r>
            <a:r>
              <a:rPr sz="525" b="1" spc="60" baseline="39682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tri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m.</a:t>
            </a:r>
            <a:r>
              <a:rPr sz="5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2016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/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2021</a:t>
            </a:r>
            <a:endParaRPr sz="550">
              <a:latin typeface="Roboto"/>
              <a:cs typeface="Roboto"/>
            </a:endParaRPr>
          </a:p>
          <a:p>
            <a:pPr marR="5080" algn="ctr">
              <a:lnSpc>
                <a:spcPts val="645"/>
              </a:lnSpc>
              <a:tabLst>
                <a:tab pos="903605" algn="l"/>
              </a:tabLst>
            </a:pPr>
            <a:r>
              <a:rPr sz="55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cs typeface="Roboto"/>
              </a:rPr>
              <a:t> 	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589447" y="1989470"/>
            <a:ext cx="713740" cy="2311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245"/>
              </a:spcBef>
            </a:pP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Evolution</a:t>
            </a:r>
            <a:endParaRPr sz="550">
              <a:latin typeface="Roboto"/>
              <a:cs typeface="Roboto"/>
            </a:endParaRPr>
          </a:p>
          <a:p>
            <a:pPr marR="5080" algn="ctr">
              <a:lnSpc>
                <a:spcPct val="100000"/>
              </a:lnSpc>
              <a:spcBef>
                <a:spcPts val="150"/>
              </a:spcBef>
            </a:pP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525" b="1" baseline="39682" dirty="0">
                <a:solidFill>
                  <a:srgbClr val="FFFFFF"/>
                </a:solidFill>
                <a:latin typeface="Roboto"/>
                <a:cs typeface="Roboto"/>
              </a:rPr>
              <a:t>è</a:t>
            </a:r>
            <a:r>
              <a:rPr sz="525" b="1" spc="15" baseline="39682" dirty="0">
                <a:solidFill>
                  <a:srgbClr val="FFFFFF"/>
                </a:solidFill>
                <a:latin typeface="Roboto"/>
                <a:cs typeface="Roboto"/>
              </a:rPr>
              <a:t>me</a:t>
            </a:r>
            <a:r>
              <a:rPr sz="525" b="1" spc="60" baseline="39682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tri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m.</a:t>
            </a:r>
            <a:r>
              <a:rPr sz="5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2016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/</a:t>
            </a: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2021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371471" y="1940000"/>
            <a:ext cx="3032760" cy="1451610"/>
          </a:xfrm>
          <a:custGeom>
            <a:avLst/>
            <a:gdLst/>
            <a:ahLst/>
            <a:cxnLst/>
            <a:rect l="l" t="t" r="r" b="b"/>
            <a:pathLst>
              <a:path w="3032760" h="1451610">
                <a:moveTo>
                  <a:pt x="603402" y="1445145"/>
                </a:moveTo>
                <a:lnTo>
                  <a:pt x="0" y="1445145"/>
                </a:lnTo>
                <a:lnTo>
                  <a:pt x="0" y="1451165"/>
                </a:lnTo>
                <a:lnTo>
                  <a:pt x="603402" y="1451165"/>
                </a:lnTo>
                <a:lnTo>
                  <a:pt x="603402" y="1445145"/>
                </a:lnTo>
                <a:close/>
              </a:path>
              <a:path w="3032760" h="1451610">
                <a:moveTo>
                  <a:pt x="1520837" y="0"/>
                </a:moveTo>
                <a:lnTo>
                  <a:pt x="1504238" y="0"/>
                </a:lnTo>
                <a:lnTo>
                  <a:pt x="1504238" y="635063"/>
                </a:lnTo>
                <a:lnTo>
                  <a:pt x="1520837" y="635063"/>
                </a:lnTo>
                <a:lnTo>
                  <a:pt x="1520837" y="0"/>
                </a:lnTo>
                <a:close/>
              </a:path>
              <a:path w="3032760" h="1451610">
                <a:moveTo>
                  <a:pt x="3016059" y="355993"/>
                </a:moveTo>
                <a:lnTo>
                  <a:pt x="2112162" y="355993"/>
                </a:lnTo>
                <a:lnTo>
                  <a:pt x="2112162" y="362026"/>
                </a:lnTo>
                <a:lnTo>
                  <a:pt x="3016059" y="362026"/>
                </a:lnTo>
                <a:lnTo>
                  <a:pt x="3016059" y="355993"/>
                </a:lnTo>
                <a:close/>
              </a:path>
              <a:path w="3032760" h="1451610">
                <a:moveTo>
                  <a:pt x="3032722" y="355993"/>
                </a:moveTo>
                <a:lnTo>
                  <a:pt x="3016135" y="355993"/>
                </a:lnTo>
                <a:lnTo>
                  <a:pt x="3016135" y="635063"/>
                </a:lnTo>
                <a:lnTo>
                  <a:pt x="3032722" y="635063"/>
                </a:lnTo>
                <a:lnTo>
                  <a:pt x="3032722" y="355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3396627" y="2367475"/>
            <a:ext cx="465455" cy="2120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204"/>
              </a:spcBef>
            </a:pP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%</a:t>
            </a:r>
            <a:endParaRPr sz="550">
              <a:latin typeface="Roboto"/>
              <a:cs typeface="Roboto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500" i="1" dirty="0">
                <a:solidFill>
                  <a:srgbClr val="FFFFFF"/>
                </a:solidFill>
                <a:latin typeface="Roboto"/>
                <a:cs typeface="Roboto"/>
              </a:rPr>
              <a:t>(t</a:t>
            </a:r>
            <a:r>
              <a:rPr sz="500" i="1" spc="-5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500" i="1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500" i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FFFFFF"/>
                </a:solidFill>
                <a:latin typeface="Roboto"/>
                <a:cs typeface="Roboto"/>
              </a:rPr>
              <a:t>décro</a:t>
            </a:r>
            <a:r>
              <a:rPr sz="500" i="1" dirty="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500" i="1" spc="-5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500" i="1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500" i="1" spc="-5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500" i="1" dirty="0">
                <a:solidFill>
                  <a:srgbClr val="FFFFFF"/>
                </a:solidFill>
                <a:latin typeface="Roboto"/>
                <a:cs typeface="Roboto"/>
              </a:rPr>
              <a:t>t)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476161" y="1309282"/>
            <a:ext cx="3625215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Caractéristiques</a:t>
            </a:r>
            <a:r>
              <a:rPr sz="1400"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DEFM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Pôle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Emploi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(données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annuelles)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31/12/2020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5462955" y="1898510"/>
            <a:ext cx="4956175" cy="1495425"/>
            <a:chOff x="5462955" y="1898510"/>
            <a:chExt cx="4956175" cy="1495425"/>
          </a:xfrm>
        </p:grpSpPr>
        <p:sp>
          <p:nvSpPr>
            <p:cNvPr id="127" name="object 127"/>
            <p:cNvSpPr/>
            <p:nvPr/>
          </p:nvSpPr>
          <p:spPr>
            <a:xfrm>
              <a:off x="5462955" y="1898510"/>
              <a:ext cx="4956175" cy="720090"/>
            </a:xfrm>
            <a:custGeom>
              <a:avLst/>
              <a:gdLst/>
              <a:ahLst/>
              <a:cxnLst/>
              <a:rect l="l" t="t" r="r" b="b"/>
              <a:pathLst>
                <a:path w="4956175" h="720089">
                  <a:moveTo>
                    <a:pt x="4955705" y="0"/>
                  </a:moveTo>
                  <a:lnTo>
                    <a:pt x="0" y="0"/>
                  </a:lnTo>
                  <a:lnTo>
                    <a:pt x="0" y="719594"/>
                  </a:lnTo>
                  <a:lnTo>
                    <a:pt x="4955705" y="719594"/>
                  </a:lnTo>
                  <a:lnTo>
                    <a:pt x="4955705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057273" y="2634538"/>
              <a:ext cx="437515" cy="3285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51824" y="2634538"/>
              <a:ext cx="238912" cy="3285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246120" y="2634538"/>
              <a:ext cx="128409" cy="3285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840417" y="2634538"/>
              <a:ext cx="284010" cy="3285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57273" y="2715170"/>
              <a:ext cx="427062" cy="3285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057273" y="2795802"/>
              <a:ext cx="409143" cy="3285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57273" y="2876435"/>
              <a:ext cx="404660" cy="3285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057273" y="2957067"/>
              <a:ext cx="403161" cy="3285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057273" y="3037699"/>
              <a:ext cx="403161" cy="3285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057273" y="3118332"/>
              <a:ext cx="398691" cy="3285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057273" y="3198964"/>
              <a:ext cx="394208" cy="3285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057273" y="3279596"/>
              <a:ext cx="391223" cy="3285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057273" y="3360610"/>
              <a:ext cx="389724" cy="32854"/>
            </a:xfrm>
            <a:prstGeom prst="rect">
              <a:avLst/>
            </a:prstGeom>
          </p:spPr>
        </p:pic>
      </p:grpSp>
      <p:pic>
        <p:nvPicPr>
          <p:cNvPr id="141" name="object 14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651824" y="2715170"/>
            <a:ext cx="276237" cy="32854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9246120" y="2715170"/>
            <a:ext cx="131406" cy="32854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9840417" y="2715170"/>
            <a:ext cx="236220" cy="32854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651824" y="2795802"/>
            <a:ext cx="294157" cy="32854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246120" y="2795802"/>
            <a:ext cx="171716" cy="32854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9840417" y="2795802"/>
            <a:ext cx="249669" cy="32854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651824" y="2876435"/>
            <a:ext cx="276237" cy="32854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9246120" y="2876435"/>
            <a:ext cx="47777" cy="32854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9840417" y="2876435"/>
            <a:ext cx="161264" cy="32854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8651824" y="2957067"/>
            <a:ext cx="244881" cy="32854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9246120" y="2957067"/>
            <a:ext cx="191135" cy="32854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9840417" y="2957067"/>
            <a:ext cx="276542" cy="32854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9246120" y="3037700"/>
            <a:ext cx="165747" cy="32854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651824" y="3037700"/>
            <a:ext cx="276237" cy="32854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9840417" y="3037700"/>
            <a:ext cx="260121" cy="32854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9246120" y="3118332"/>
            <a:ext cx="189636" cy="32854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8651824" y="3118332"/>
            <a:ext cx="246380" cy="32854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9840417" y="3118332"/>
            <a:ext cx="200393" cy="32854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8651824" y="3198964"/>
            <a:ext cx="277736" cy="32854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9246120" y="3198964"/>
            <a:ext cx="209054" cy="32854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840417" y="3198964"/>
            <a:ext cx="230251" cy="32854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8651824" y="3279596"/>
            <a:ext cx="325513" cy="32854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9246120" y="3279596"/>
            <a:ext cx="132892" cy="32854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9840417" y="3279596"/>
            <a:ext cx="172021" cy="32854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8651824" y="3360609"/>
            <a:ext cx="256832" cy="32854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9246120" y="3360609"/>
            <a:ext cx="150812" cy="32854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9840417" y="3360609"/>
            <a:ext cx="236220" cy="32854"/>
          </a:xfrm>
          <a:prstGeom prst="rect">
            <a:avLst/>
          </a:prstGeom>
        </p:spPr>
      </p:pic>
      <p:grpSp>
        <p:nvGrpSpPr>
          <p:cNvPr id="168" name="object 168"/>
          <p:cNvGrpSpPr/>
          <p:nvPr/>
        </p:nvGrpSpPr>
        <p:grpSpPr>
          <a:xfrm>
            <a:off x="8057274" y="3521874"/>
            <a:ext cx="333375" cy="758825"/>
            <a:chOff x="8057274" y="3521874"/>
            <a:chExt cx="333375" cy="758825"/>
          </a:xfrm>
        </p:grpSpPr>
        <p:pic>
          <p:nvPicPr>
            <p:cNvPr id="169" name="object 16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057274" y="3521874"/>
              <a:ext cx="332981" cy="32854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057274" y="3602507"/>
              <a:ext cx="332981" cy="32854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057274" y="3683139"/>
              <a:ext cx="331495" cy="32854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57274" y="3763771"/>
              <a:ext cx="329996" cy="32854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057274" y="3844404"/>
              <a:ext cx="328510" cy="32854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057274" y="3925036"/>
              <a:ext cx="328510" cy="32854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057274" y="4005668"/>
              <a:ext cx="324027" cy="32854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057274" y="4086301"/>
              <a:ext cx="315061" cy="32854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057274" y="4166933"/>
              <a:ext cx="312077" cy="32854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057274" y="4247565"/>
              <a:ext cx="309092" cy="32854"/>
            </a:xfrm>
            <a:prstGeom prst="rect">
              <a:avLst/>
            </a:prstGeom>
          </p:spPr>
        </p:pic>
      </p:grpSp>
      <p:pic>
        <p:nvPicPr>
          <p:cNvPr id="179" name="object 179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8651824" y="3521874"/>
            <a:ext cx="262801" cy="32854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9246120" y="3521874"/>
            <a:ext cx="276237" cy="32854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9840417" y="3521874"/>
            <a:ext cx="149326" cy="32854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8651824" y="3602507"/>
            <a:ext cx="279234" cy="32854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9246120" y="3602507"/>
            <a:ext cx="106019" cy="32854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9840417" y="3602507"/>
            <a:ext cx="176491" cy="32854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9246120" y="3683139"/>
            <a:ext cx="195605" cy="32854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9840417" y="3683139"/>
            <a:ext cx="116471" cy="32854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246120" y="3763771"/>
            <a:ext cx="312077" cy="32854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9840417" y="3763771"/>
            <a:ext cx="225767" cy="32854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8651824" y="3844404"/>
            <a:ext cx="289687" cy="32854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9246120" y="3844404"/>
            <a:ext cx="141859" cy="32854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9840417" y="3844404"/>
            <a:ext cx="161264" cy="32854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8651824" y="3925036"/>
            <a:ext cx="271767" cy="32854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9246120" y="3925036"/>
            <a:ext cx="291172" cy="32854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9840417" y="3925036"/>
            <a:ext cx="191427" cy="32854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9246120" y="4005668"/>
            <a:ext cx="165747" cy="32854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9840417" y="4005668"/>
            <a:ext cx="153797" cy="32854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8651824" y="4086300"/>
            <a:ext cx="264299" cy="32854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9246120" y="4086300"/>
            <a:ext cx="207556" cy="32854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9840417" y="4086300"/>
            <a:ext cx="155295" cy="32854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8651824" y="4166933"/>
            <a:ext cx="292671" cy="32854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9246120" y="4166933"/>
            <a:ext cx="180682" cy="32854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840417" y="4166933"/>
            <a:ext cx="179489" cy="32854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9246120" y="4247565"/>
            <a:ext cx="268782" cy="32854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8651824" y="4247565"/>
            <a:ext cx="249364" cy="32854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9840417" y="4247565"/>
            <a:ext cx="149326" cy="32854"/>
          </a:xfrm>
          <a:prstGeom prst="rect">
            <a:avLst/>
          </a:prstGeom>
        </p:spPr>
      </p:pic>
      <p:sp>
        <p:nvSpPr>
          <p:cNvPr id="206" name="object 206"/>
          <p:cNvSpPr txBox="1"/>
          <p:nvPr/>
        </p:nvSpPr>
        <p:spPr>
          <a:xfrm>
            <a:off x="5459218" y="2605411"/>
            <a:ext cx="108267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Coulounieix-Chamiers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Chamiers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7701143" y="2606904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161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459218" y="2686044"/>
            <a:ext cx="15690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Coulounieix-Chamiers,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Périgueux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Boucle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L'Isle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7701143" y="2687538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170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459218" y="2766678"/>
            <a:ext cx="1001394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Tour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Chabot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Gavacherie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7701143" y="2768170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199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5459218" y="2847310"/>
            <a:ext cx="129794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Royan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Eco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l'Yeuse-La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Robinière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7701143" y="2848804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152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5459218" y="2927944"/>
            <a:ext cx="125793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Basseau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Grande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Garenne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7701143" y="2929436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569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5459218" y="3008577"/>
            <a:ext cx="113982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Bel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Font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7701143" y="3010071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524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459218" y="3089210"/>
            <a:ext cx="67881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Bacalan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701143" y="3090703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209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5459218" y="3169843"/>
            <a:ext cx="71882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Vigenal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7701143" y="3171335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197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5459218" y="3250477"/>
            <a:ext cx="46291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 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ax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Cu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yès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7701143" y="3251969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230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459218" y="3331483"/>
            <a:ext cx="58293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Bel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8486568" y="2597051"/>
            <a:ext cx="144145" cy="832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76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71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9081112" y="2597051"/>
            <a:ext cx="144145" cy="832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9675407" y="2597051"/>
            <a:ext cx="144145" cy="832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  <a:p>
            <a:pPr marL="4826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37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27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0270077" y="2597051"/>
            <a:ext cx="144145" cy="832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46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35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7675743" y="3270262"/>
            <a:ext cx="347980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159</a:t>
            </a:r>
            <a:r>
              <a:rPr sz="500" spc="190" dirty="0">
                <a:solidFill>
                  <a:srgbClr val="231F20"/>
                </a:solidFill>
                <a:latin typeface="Roboto"/>
                <a:cs typeface="Roboto"/>
              </a:rPr>
              <a:t>  </a:t>
            </a:r>
            <a:r>
              <a:rPr sz="1425" spc="37" baseline="-29239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425" baseline="-29239">
              <a:latin typeface="Roboto"/>
              <a:cs typeface="Roboto"/>
            </a:endParaRPr>
          </a:p>
        </p:txBody>
      </p:sp>
      <p:graphicFrame>
        <p:nvGraphicFramePr>
          <p:cNvPr id="230" name="object 230"/>
          <p:cNvGraphicFramePr>
            <a:graphicFrameLocks noGrp="1"/>
          </p:cNvGraphicFramePr>
          <p:nvPr/>
        </p:nvGraphicFramePr>
        <p:xfrm>
          <a:off x="5453989" y="3509981"/>
          <a:ext cx="2386329" cy="316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87">
                <a:tc>
                  <a:txBody>
                    <a:bodyPr/>
                    <a:lstStyle/>
                    <a:p>
                      <a:pPr marL="17780">
                        <a:lnSpc>
                          <a:spcPts val="490"/>
                        </a:lnSpc>
                      </a:pP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Lac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490"/>
                        </a:lnSpc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717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33">
                <a:tc>
                  <a:txBody>
                    <a:bodyPr/>
                    <a:lstStyle/>
                    <a:p>
                      <a:pPr marL="17780">
                        <a:lnSpc>
                          <a:spcPts val="530"/>
                        </a:lnSpc>
                      </a:pP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Bergerac</a:t>
                      </a:r>
                      <a:r>
                        <a:rPr sz="5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2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Nord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520"/>
                        </a:lnSpc>
                        <a:spcBef>
                          <a:spcPts val="15"/>
                        </a:spcBef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32">
                <a:tc>
                  <a:txBody>
                    <a:bodyPr/>
                    <a:lstStyle/>
                    <a:p>
                      <a:pPr marL="17780">
                        <a:lnSpc>
                          <a:spcPts val="530"/>
                        </a:lnSpc>
                      </a:pP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 Mérignac</a:t>
                      </a:r>
                      <a:r>
                        <a:rPr sz="5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Beaudésert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520"/>
                        </a:lnSpc>
                        <a:spcBef>
                          <a:spcPts val="15"/>
                        </a:spcBef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9">
                <a:tc>
                  <a:txBody>
                    <a:bodyPr/>
                    <a:lstStyle/>
                    <a:p>
                      <a:pPr marL="17780">
                        <a:lnSpc>
                          <a:spcPts val="530"/>
                        </a:lnSpc>
                      </a:pP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Portes</a:t>
                      </a:r>
                      <a:r>
                        <a:rPr sz="5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Ferrées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520"/>
                        </a:lnSpc>
                        <a:spcBef>
                          <a:spcPts val="15"/>
                        </a:spcBef>
                      </a:pP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161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1" name="object 231"/>
          <p:cNvSpPr txBox="1"/>
          <p:nvPr/>
        </p:nvSpPr>
        <p:spPr>
          <a:xfrm>
            <a:off x="5459218" y="3815280"/>
            <a:ext cx="98361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Bassens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L'Avenir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7701143" y="3816775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177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459218" y="3895915"/>
            <a:ext cx="87312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7701143" y="3897407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368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5459218" y="3976547"/>
            <a:ext cx="126555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5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courses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7701143" y="3978041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152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5459218" y="4057180"/>
            <a:ext cx="111633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 Mérignac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Yser 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Pont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De Madame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7701143" y="4058673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237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459218" y="4137813"/>
            <a:ext cx="107632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Chapélies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7701143" y="4139307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290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5459218" y="4218447"/>
            <a:ext cx="64897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Q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P Br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ess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uire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ett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7701143" y="4219939"/>
            <a:ext cx="13335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199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8486568" y="3484388"/>
            <a:ext cx="14414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57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56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55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55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9081112" y="3484388"/>
            <a:ext cx="14541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47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 marR="5080" indent="47625" algn="r">
              <a:lnSpc>
                <a:spcPct val="1058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nd  nd </a:t>
            </a:r>
            <a:r>
              <a:rPr sz="5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 marR="5080" indent="47625" algn="r">
              <a:lnSpc>
                <a:spcPct val="105800"/>
              </a:lnSpc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nd  47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9675407" y="3484388"/>
            <a:ext cx="14414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35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55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52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29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37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10270077" y="3484388"/>
            <a:ext cx="14414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26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31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21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40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28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27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27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32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26</a:t>
            </a:r>
            <a:r>
              <a:rPr sz="500" spc="-1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500" spc="-5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500">
              <a:latin typeface="Roboto"/>
              <a:cs typeface="Roboto"/>
            </a:endParaRPr>
          </a:p>
        </p:txBody>
      </p:sp>
      <p:graphicFrame>
        <p:nvGraphicFramePr>
          <p:cNvPr id="247" name="object 247"/>
          <p:cNvGraphicFramePr>
            <a:graphicFrameLocks noGrp="1"/>
          </p:cNvGraphicFramePr>
          <p:nvPr/>
        </p:nvGraphicFramePr>
        <p:xfrm>
          <a:off x="5459964" y="4307294"/>
          <a:ext cx="4954904" cy="483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5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632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15"/>
                        </a:spcBef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b="1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b="1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5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r>
                        <a:rPr sz="500" b="1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(estimé)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ts val="535"/>
                        </a:lnSpc>
                      </a:pP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34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27329" algn="r">
                        <a:lnSpc>
                          <a:spcPts val="535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64,9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5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47,6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5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32,9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35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34,4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32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15"/>
                        </a:spcBef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b="1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5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500" b="1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535"/>
                        </a:lnSpc>
                      </a:pP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</a:t>
                      </a: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27329" algn="r">
                        <a:lnSpc>
                          <a:spcPts val="535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69,7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5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46,0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5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31,7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35"/>
                        </a:lnSpc>
                      </a:pP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33,5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38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15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ts val="535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518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510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59,7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53,3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535"/>
                        </a:lnSpc>
                      </a:pP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7,0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535"/>
                        </a:lnSpc>
                      </a:pP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9,9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38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15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PCI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</a:t>
                      </a:r>
                      <a:r>
                        <a:rPr sz="5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ompor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ant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ts val="535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278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920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67,0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49,3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15,4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13,9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25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15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PCI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</a:t>
                      </a:r>
                      <a:r>
                        <a:rPr sz="5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ompor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ant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ts val="535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587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190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64,2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51,2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535"/>
                        </a:lnSpc>
                      </a:pP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5,0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12,1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38">
                <a:tc>
                  <a:txBody>
                    <a:bodyPr/>
                    <a:lstStyle/>
                    <a:p>
                      <a:pPr marL="8890">
                        <a:lnSpc>
                          <a:spcPts val="520"/>
                        </a:lnSpc>
                        <a:spcBef>
                          <a:spcPts val="15"/>
                        </a:spcBef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rance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M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ét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ropoli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aine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ts val="535"/>
                        </a:lnSpc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762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850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63,9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51,1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11,8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535"/>
                        </a:lnSpc>
                      </a:pP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11,8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8" name="object 248"/>
          <p:cNvSpPr txBox="1"/>
          <p:nvPr/>
        </p:nvSpPr>
        <p:spPr>
          <a:xfrm>
            <a:off x="5459218" y="4782878"/>
            <a:ext cx="189420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*</a:t>
            </a:r>
            <a:r>
              <a:rPr sz="5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Non</a:t>
            </a:r>
            <a:r>
              <a:rPr sz="5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disponible</a:t>
            </a:r>
            <a:r>
              <a:rPr sz="5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5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00" i="1" spc="-10" dirty="0">
                <a:solidFill>
                  <a:srgbClr val="231F20"/>
                </a:solidFill>
                <a:latin typeface="Roboto"/>
                <a:cs typeface="Roboto"/>
              </a:rPr>
              <a:t> communes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de moins</a:t>
            </a:r>
            <a:r>
              <a:rPr sz="5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5 000</a:t>
            </a:r>
            <a:r>
              <a:rPr sz="5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00" i="1" spc="-5" dirty="0">
                <a:solidFill>
                  <a:srgbClr val="231F20"/>
                </a:solidFill>
                <a:latin typeface="Roboto"/>
                <a:cs typeface="Roboto"/>
              </a:rPr>
              <a:t>habitants.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271771" y="2190300"/>
            <a:ext cx="370840" cy="107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b="1" spc="-10" dirty="0">
                <a:solidFill>
                  <a:srgbClr val="FFFFFF"/>
                </a:solidFill>
                <a:latin typeface="Roboto"/>
                <a:cs typeface="Roboto"/>
              </a:rPr>
              <a:t>Territoires*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7512973" y="2111740"/>
            <a:ext cx="459105" cy="26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just">
              <a:lnSpc>
                <a:spcPct val="1058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Nb de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D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EFM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de  catégor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es ABC  au 3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/1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/2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0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20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8710770" y="2111803"/>
            <a:ext cx="440690" cy="26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>
              <a:lnSpc>
                <a:spcPct val="1058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Part des D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EFM  femmes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 (en</a:t>
            </a: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9305121" y="2071540"/>
            <a:ext cx="440690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58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Part des D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EFM 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nat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ona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li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té  étrangères</a:t>
            </a:r>
            <a:endParaRPr sz="500">
              <a:latin typeface="Roboto"/>
              <a:cs typeface="Roboto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(en %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9899473" y="2071603"/>
            <a:ext cx="440690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8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Part des D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EFM 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bénéficiaires </a:t>
            </a:r>
            <a:r>
              <a:rPr sz="5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du</a:t>
            </a: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RSA</a:t>
            </a:r>
            <a:endParaRPr sz="500">
              <a:latin typeface="Roboto"/>
              <a:cs typeface="Roboto"/>
            </a:endParaRPr>
          </a:p>
          <a:p>
            <a:pPr marL="1270" algn="ctr">
              <a:lnSpc>
                <a:spcPct val="100000"/>
              </a:lnSpc>
              <a:spcBef>
                <a:spcPts val="35"/>
              </a:spcBef>
            </a:pP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(en %)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8116356" y="2111992"/>
            <a:ext cx="440690" cy="26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58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Part des D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EFM 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catégor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5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A  (en</a:t>
            </a:r>
            <a:r>
              <a:rPr sz="5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5453989" y="1895398"/>
            <a:ext cx="2588895" cy="1530985"/>
          </a:xfrm>
          <a:custGeom>
            <a:avLst/>
            <a:gdLst/>
            <a:ahLst/>
            <a:cxnLst/>
            <a:rect l="l" t="t" r="r" b="b"/>
            <a:pathLst>
              <a:path w="2588895" h="1530985">
                <a:moveTo>
                  <a:pt x="2582380" y="1524927"/>
                </a:moveTo>
                <a:lnTo>
                  <a:pt x="0" y="1524927"/>
                </a:lnTo>
                <a:lnTo>
                  <a:pt x="0" y="1530908"/>
                </a:lnTo>
                <a:lnTo>
                  <a:pt x="2582380" y="1530908"/>
                </a:lnTo>
                <a:lnTo>
                  <a:pt x="2582380" y="1524927"/>
                </a:lnTo>
                <a:close/>
              </a:path>
              <a:path w="2588895" h="1530985">
                <a:moveTo>
                  <a:pt x="2582380" y="1443926"/>
                </a:moveTo>
                <a:lnTo>
                  <a:pt x="0" y="1443926"/>
                </a:lnTo>
                <a:lnTo>
                  <a:pt x="0" y="1449908"/>
                </a:lnTo>
                <a:lnTo>
                  <a:pt x="2582380" y="1449908"/>
                </a:lnTo>
                <a:lnTo>
                  <a:pt x="2582380" y="1443926"/>
                </a:lnTo>
                <a:close/>
              </a:path>
              <a:path w="2588895" h="1530985">
                <a:moveTo>
                  <a:pt x="2582380" y="1363306"/>
                </a:moveTo>
                <a:lnTo>
                  <a:pt x="0" y="1363306"/>
                </a:lnTo>
                <a:lnTo>
                  <a:pt x="0" y="1369275"/>
                </a:lnTo>
                <a:lnTo>
                  <a:pt x="2582380" y="1369275"/>
                </a:lnTo>
                <a:lnTo>
                  <a:pt x="2582380" y="1363306"/>
                </a:lnTo>
                <a:close/>
              </a:path>
              <a:path w="2588895" h="1530985">
                <a:moveTo>
                  <a:pt x="2582380" y="1282661"/>
                </a:moveTo>
                <a:lnTo>
                  <a:pt x="0" y="1282661"/>
                </a:lnTo>
                <a:lnTo>
                  <a:pt x="0" y="1288643"/>
                </a:lnTo>
                <a:lnTo>
                  <a:pt x="2582380" y="1288643"/>
                </a:lnTo>
                <a:lnTo>
                  <a:pt x="2582380" y="1282661"/>
                </a:lnTo>
                <a:close/>
              </a:path>
              <a:path w="2588895" h="1530985">
                <a:moveTo>
                  <a:pt x="2582380" y="1202029"/>
                </a:moveTo>
                <a:lnTo>
                  <a:pt x="0" y="1202029"/>
                </a:lnTo>
                <a:lnTo>
                  <a:pt x="0" y="1207998"/>
                </a:lnTo>
                <a:lnTo>
                  <a:pt x="2582380" y="1207998"/>
                </a:lnTo>
                <a:lnTo>
                  <a:pt x="2582380" y="1202029"/>
                </a:lnTo>
                <a:close/>
              </a:path>
              <a:path w="2588895" h="1530985">
                <a:moveTo>
                  <a:pt x="2582380" y="1121397"/>
                </a:moveTo>
                <a:lnTo>
                  <a:pt x="0" y="1121397"/>
                </a:lnTo>
                <a:lnTo>
                  <a:pt x="0" y="1127379"/>
                </a:lnTo>
                <a:lnTo>
                  <a:pt x="2582380" y="1127379"/>
                </a:lnTo>
                <a:lnTo>
                  <a:pt x="2582380" y="1121397"/>
                </a:lnTo>
                <a:close/>
              </a:path>
              <a:path w="2588895" h="1530985">
                <a:moveTo>
                  <a:pt x="2582380" y="1040765"/>
                </a:moveTo>
                <a:lnTo>
                  <a:pt x="0" y="1040765"/>
                </a:lnTo>
                <a:lnTo>
                  <a:pt x="0" y="1046734"/>
                </a:lnTo>
                <a:lnTo>
                  <a:pt x="2582380" y="1046734"/>
                </a:lnTo>
                <a:lnTo>
                  <a:pt x="2582380" y="1040765"/>
                </a:lnTo>
                <a:close/>
              </a:path>
              <a:path w="2588895" h="1530985">
                <a:moveTo>
                  <a:pt x="2582380" y="960132"/>
                </a:moveTo>
                <a:lnTo>
                  <a:pt x="0" y="960132"/>
                </a:lnTo>
                <a:lnTo>
                  <a:pt x="0" y="966114"/>
                </a:lnTo>
                <a:lnTo>
                  <a:pt x="2582380" y="966114"/>
                </a:lnTo>
                <a:lnTo>
                  <a:pt x="2582380" y="960132"/>
                </a:lnTo>
                <a:close/>
              </a:path>
              <a:path w="2588895" h="1530985">
                <a:moveTo>
                  <a:pt x="2582380" y="879500"/>
                </a:moveTo>
                <a:lnTo>
                  <a:pt x="0" y="879500"/>
                </a:lnTo>
                <a:lnTo>
                  <a:pt x="0" y="885469"/>
                </a:lnTo>
                <a:lnTo>
                  <a:pt x="2582380" y="885469"/>
                </a:lnTo>
                <a:lnTo>
                  <a:pt x="2582380" y="879500"/>
                </a:lnTo>
                <a:close/>
              </a:path>
              <a:path w="2588895" h="1530985">
                <a:moveTo>
                  <a:pt x="2582380" y="798868"/>
                </a:moveTo>
                <a:lnTo>
                  <a:pt x="0" y="798868"/>
                </a:lnTo>
                <a:lnTo>
                  <a:pt x="0" y="804849"/>
                </a:lnTo>
                <a:lnTo>
                  <a:pt x="2582380" y="804849"/>
                </a:lnTo>
                <a:lnTo>
                  <a:pt x="2582380" y="798868"/>
                </a:lnTo>
                <a:close/>
              </a:path>
              <a:path w="2588895" h="1530985">
                <a:moveTo>
                  <a:pt x="2588361" y="718235"/>
                </a:moveTo>
                <a:lnTo>
                  <a:pt x="2588349" y="0"/>
                </a:lnTo>
                <a:lnTo>
                  <a:pt x="2582380" y="0"/>
                </a:lnTo>
                <a:lnTo>
                  <a:pt x="2582380" y="718235"/>
                </a:lnTo>
                <a:lnTo>
                  <a:pt x="1991080" y="718235"/>
                </a:lnTo>
                <a:lnTo>
                  <a:pt x="1991080" y="724204"/>
                </a:lnTo>
                <a:lnTo>
                  <a:pt x="2582380" y="724204"/>
                </a:lnTo>
                <a:lnTo>
                  <a:pt x="2582380" y="798868"/>
                </a:lnTo>
                <a:lnTo>
                  <a:pt x="2588349" y="798868"/>
                </a:lnTo>
                <a:lnTo>
                  <a:pt x="2588349" y="724204"/>
                </a:lnTo>
                <a:lnTo>
                  <a:pt x="2588361" y="718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53989" y="3581590"/>
            <a:ext cx="2582545" cy="651510"/>
          </a:xfrm>
          <a:custGeom>
            <a:avLst/>
            <a:gdLst/>
            <a:ahLst/>
            <a:cxnLst/>
            <a:rect l="l" t="t" r="r" b="b"/>
            <a:pathLst>
              <a:path w="2582545" h="651510">
                <a:moveTo>
                  <a:pt x="2582380" y="645071"/>
                </a:moveTo>
                <a:lnTo>
                  <a:pt x="0" y="645071"/>
                </a:lnTo>
                <a:lnTo>
                  <a:pt x="0" y="651052"/>
                </a:lnTo>
                <a:lnTo>
                  <a:pt x="2582380" y="651052"/>
                </a:lnTo>
                <a:lnTo>
                  <a:pt x="2582380" y="645071"/>
                </a:lnTo>
                <a:close/>
              </a:path>
              <a:path w="2582545" h="651510">
                <a:moveTo>
                  <a:pt x="2582380" y="564438"/>
                </a:moveTo>
                <a:lnTo>
                  <a:pt x="0" y="564438"/>
                </a:lnTo>
                <a:lnTo>
                  <a:pt x="0" y="570407"/>
                </a:lnTo>
                <a:lnTo>
                  <a:pt x="2582380" y="570407"/>
                </a:lnTo>
                <a:lnTo>
                  <a:pt x="2582380" y="564438"/>
                </a:lnTo>
                <a:close/>
              </a:path>
              <a:path w="2582545" h="651510">
                <a:moveTo>
                  <a:pt x="2582380" y="483806"/>
                </a:moveTo>
                <a:lnTo>
                  <a:pt x="0" y="483806"/>
                </a:lnTo>
                <a:lnTo>
                  <a:pt x="0" y="489788"/>
                </a:lnTo>
                <a:lnTo>
                  <a:pt x="2582380" y="489788"/>
                </a:lnTo>
                <a:lnTo>
                  <a:pt x="2582380" y="483806"/>
                </a:lnTo>
                <a:close/>
              </a:path>
              <a:path w="2582545" h="651510">
                <a:moveTo>
                  <a:pt x="2582380" y="403174"/>
                </a:moveTo>
                <a:lnTo>
                  <a:pt x="0" y="403174"/>
                </a:lnTo>
                <a:lnTo>
                  <a:pt x="0" y="409143"/>
                </a:lnTo>
                <a:lnTo>
                  <a:pt x="2582380" y="409143"/>
                </a:lnTo>
                <a:lnTo>
                  <a:pt x="2582380" y="403174"/>
                </a:lnTo>
                <a:close/>
              </a:path>
              <a:path w="2582545" h="651510">
                <a:moveTo>
                  <a:pt x="2582380" y="322541"/>
                </a:moveTo>
                <a:lnTo>
                  <a:pt x="0" y="322541"/>
                </a:lnTo>
                <a:lnTo>
                  <a:pt x="0" y="328523"/>
                </a:lnTo>
                <a:lnTo>
                  <a:pt x="2582380" y="328523"/>
                </a:lnTo>
                <a:lnTo>
                  <a:pt x="2582380" y="322541"/>
                </a:lnTo>
                <a:close/>
              </a:path>
              <a:path w="2582545" h="651510">
                <a:moveTo>
                  <a:pt x="2582380" y="241909"/>
                </a:moveTo>
                <a:lnTo>
                  <a:pt x="0" y="241909"/>
                </a:lnTo>
                <a:lnTo>
                  <a:pt x="0" y="247878"/>
                </a:lnTo>
                <a:lnTo>
                  <a:pt x="2582380" y="247878"/>
                </a:lnTo>
                <a:lnTo>
                  <a:pt x="2582380" y="241909"/>
                </a:lnTo>
                <a:close/>
              </a:path>
              <a:path w="2582545" h="651510">
                <a:moveTo>
                  <a:pt x="2582380" y="161277"/>
                </a:moveTo>
                <a:lnTo>
                  <a:pt x="0" y="161277"/>
                </a:lnTo>
                <a:lnTo>
                  <a:pt x="0" y="167259"/>
                </a:lnTo>
                <a:lnTo>
                  <a:pt x="2582380" y="167259"/>
                </a:lnTo>
                <a:lnTo>
                  <a:pt x="2582380" y="161277"/>
                </a:lnTo>
                <a:close/>
              </a:path>
              <a:path w="2582545" h="651510">
                <a:moveTo>
                  <a:pt x="2582380" y="80645"/>
                </a:moveTo>
                <a:lnTo>
                  <a:pt x="0" y="80645"/>
                </a:lnTo>
                <a:lnTo>
                  <a:pt x="0" y="86614"/>
                </a:lnTo>
                <a:lnTo>
                  <a:pt x="2582380" y="86614"/>
                </a:lnTo>
                <a:lnTo>
                  <a:pt x="2582380" y="80645"/>
                </a:lnTo>
                <a:close/>
              </a:path>
              <a:path w="2582545" h="651510">
                <a:moveTo>
                  <a:pt x="2582380" y="0"/>
                </a:moveTo>
                <a:lnTo>
                  <a:pt x="0" y="0"/>
                </a:lnTo>
                <a:lnTo>
                  <a:pt x="0" y="5981"/>
                </a:lnTo>
                <a:lnTo>
                  <a:pt x="2582380" y="5981"/>
                </a:lnTo>
                <a:lnTo>
                  <a:pt x="2582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8078550" y="2430482"/>
            <a:ext cx="4775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i="1" spc="-5" dirty="0">
                <a:solidFill>
                  <a:srgbClr val="FFFFFF"/>
                </a:solidFill>
                <a:latin typeface="Roboto"/>
                <a:cs typeface="Roboto"/>
              </a:rPr>
              <a:t>(tri </a:t>
            </a:r>
            <a:r>
              <a:rPr sz="500" i="1" spc="-10" dirty="0">
                <a:solidFill>
                  <a:srgbClr val="FFFFFF"/>
                </a:solidFill>
                <a:latin typeface="Roboto"/>
                <a:cs typeface="Roboto"/>
              </a:rPr>
              <a:t>décro</a:t>
            </a:r>
            <a:r>
              <a:rPr sz="500" i="1" spc="-5" dirty="0">
                <a:solidFill>
                  <a:srgbClr val="FFFFFF"/>
                </a:solidFill>
                <a:latin typeface="Roboto"/>
                <a:cs typeface="Roboto"/>
              </a:rPr>
              <a:t>issa</a:t>
            </a:r>
            <a:r>
              <a:rPr sz="500" i="1" spc="-10" dirty="0">
                <a:solidFill>
                  <a:srgbClr val="FFFFFF"/>
                </a:solidFill>
                <a:latin typeface="Roboto"/>
                <a:cs typeface="Roboto"/>
              </a:rPr>
              <a:t>nt)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593077" y="5003505"/>
            <a:ext cx="9656344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20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20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20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personne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20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étrangè</a:t>
            </a:r>
            <a:r>
              <a:rPr sz="2000" spc="-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20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20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plu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20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20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bénéficiai</a:t>
            </a:r>
            <a:r>
              <a:rPr sz="2000" spc="-2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es</a:t>
            </a:r>
            <a:endParaRPr sz="2000" dirty="0">
              <a:latin typeface="Roboto"/>
              <a:cs typeface="Roboto"/>
            </a:endParaRPr>
          </a:p>
          <a:p>
            <a:pPr marL="12700">
              <a:lnSpc>
                <a:spcPts val="1860"/>
              </a:lnSpc>
            </a:pP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20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RSA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parmi</a:t>
            </a:r>
            <a:r>
              <a:rPr sz="20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Roboto"/>
                <a:cs typeface="Roboto"/>
              </a:rPr>
              <a:t>DEFM dans</a:t>
            </a:r>
            <a:r>
              <a:rPr sz="20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20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2000" spc="-85" dirty="0">
                <a:solidFill>
                  <a:srgbClr val="231F20"/>
                </a:solidFill>
                <a:latin typeface="Roboto"/>
                <a:cs typeface="Roboto"/>
              </a:rPr>
              <a:t>QP.</a:t>
            </a:r>
            <a:endParaRPr lang="fr-FR" sz="2000" spc="-85" dirty="0">
              <a:solidFill>
                <a:srgbClr val="231F20"/>
              </a:solidFill>
              <a:latin typeface="Roboto"/>
              <a:cs typeface="Roboto"/>
            </a:endParaRPr>
          </a:p>
          <a:p>
            <a:pPr marL="12700">
              <a:lnSpc>
                <a:spcPts val="1860"/>
              </a:lnSpc>
            </a:pPr>
            <a:r>
              <a:rPr lang="fr-FR" sz="2000" spc="-85" dirty="0">
                <a:solidFill>
                  <a:srgbClr val="231F20"/>
                </a:solidFill>
                <a:latin typeface="Roboto"/>
                <a:cs typeface="Roboto"/>
              </a:rPr>
              <a:t>- Un chômage en baisse dans les QPV globalement. 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D64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650568" y="0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Développement</a:t>
            </a:r>
            <a:r>
              <a:rPr spc="-20" dirty="0"/>
              <a:t> </a:t>
            </a:r>
            <a:r>
              <a:rPr dirty="0"/>
              <a:t>économique</a:t>
            </a:r>
            <a:r>
              <a:rPr spc="-20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emploi</a:t>
            </a:r>
          </a:p>
        </p:txBody>
      </p:sp>
      <p:sp>
        <p:nvSpPr>
          <p:cNvPr id="267" name="object 267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69" name="object 269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53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70" name="object 27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1996" y="72000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7300" y="339150"/>
            <a:ext cx="100082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19200" algn="l"/>
                <a:tab pos="2510155" algn="l"/>
                <a:tab pos="2847340" algn="l"/>
                <a:tab pos="3394710" algn="l"/>
                <a:tab pos="5992495" algn="l"/>
                <a:tab pos="6525259" algn="l"/>
                <a:tab pos="8032750" algn="l"/>
              </a:tabLst>
            </a:pP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A-t-o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n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assist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é	à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u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n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év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eloppement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	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</a:t>
            </a:r>
            <a:r>
              <a:rPr sz="2800" b="1" spc="-70" dirty="0">
                <a:solidFill>
                  <a:srgbClr val="005F73"/>
                </a:solidFill>
                <a:latin typeface="Roboto"/>
                <a:cs typeface="Roboto"/>
              </a:rPr>
              <a:t>’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activit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é	économique 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locale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dans les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QP 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3799" y="1247914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7300" y="1834239"/>
            <a:ext cx="2364740" cy="55372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Évolution</a:t>
            </a:r>
            <a:r>
              <a:rPr sz="1400"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établissements</a:t>
            </a:r>
            <a:endParaRPr sz="1400">
              <a:latin typeface="Roboto"/>
              <a:cs typeface="Roboto"/>
            </a:endParaRPr>
          </a:p>
          <a:p>
            <a:pPr marL="17780">
              <a:lnSpc>
                <a:spcPct val="100000"/>
              </a:lnSpc>
              <a:spcBef>
                <a:spcPts val="53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Sirene,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2015-2019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1322" y="2509545"/>
            <a:ext cx="5503545" cy="1320165"/>
            <a:chOff x="371322" y="2509545"/>
            <a:chExt cx="5503545" cy="1320165"/>
          </a:xfrm>
        </p:grpSpPr>
        <p:sp>
          <p:nvSpPr>
            <p:cNvPr id="17" name="object 17"/>
            <p:cNvSpPr/>
            <p:nvPr/>
          </p:nvSpPr>
          <p:spPr>
            <a:xfrm>
              <a:off x="371322" y="2509545"/>
              <a:ext cx="5503545" cy="645795"/>
            </a:xfrm>
            <a:custGeom>
              <a:avLst/>
              <a:gdLst/>
              <a:ahLst/>
              <a:cxnLst/>
              <a:rect l="l" t="t" r="r" b="b"/>
              <a:pathLst>
                <a:path w="5503545" h="645794">
                  <a:moveTo>
                    <a:pt x="5503011" y="0"/>
                  </a:moveTo>
                  <a:lnTo>
                    <a:pt x="0" y="0"/>
                  </a:lnTo>
                  <a:lnTo>
                    <a:pt x="0" y="645566"/>
                  </a:lnTo>
                  <a:lnTo>
                    <a:pt x="5503011" y="645566"/>
                  </a:lnTo>
                  <a:lnTo>
                    <a:pt x="5503011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5614" y="3175876"/>
              <a:ext cx="37757" cy="4154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24273" y="3153219"/>
              <a:ext cx="7620" cy="102235"/>
            </a:xfrm>
            <a:custGeom>
              <a:avLst/>
              <a:gdLst/>
              <a:ahLst/>
              <a:cxnLst/>
              <a:rect l="l" t="t" r="r" b="b"/>
              <a:pathLst>
                <a:path w="7620" h="102235">
                  <a:moveTo>
                    <a:pt x="7556" y="96316"/>
                  </a:moveTo>
                  <a:lnTo>
                    <a:pt x="0" y="96316"/>
                  </a:lnTo>
                  <a:lnTo>
                    <a:pt x="0" y="101968"/>
                  </a:lnTo>
                  <a:lnTo>
                    <a:pt x="7556" y="101968"/>
                  </a:lnTo>
                  <a:lnTo>
                    <a:pt x="7556" y="96316"/>
                  </a:lnTo>
                  <a:close/>
                </a:path>
                <a:path w="7620" h="102235">
                  <a:moveTo>
                    <a:pt x="7556" y="67983"/>
                  </a:moveTo>
                  <a:lnTo>
                    <a:pt x="0" y="67983"/>
                  </a:lnTo>
                  <a:lnTo>
                    <a:pt x="0" y="88747"/>
                  </a:lnTo>
                  <a:lnTo>
                    <a:pt x="7556" y="88747"/>
                  </a:lnTo>
                  <a:lnTo>
                    <a:pt x="7556" y="67983"/>
                  </a:lnTo>
                  <a:close/>
                </a:path>
                <a:path w="7620" h="102235">
                  <a:moveTo>
                    <a:pt x="7556" y="39662"/>
                  </a:moveTo>
                  <a:lnTo>
                    <a:pt x="0" y="39662"/>
                  </a:lnTo>
                  <a:lnTo>
                    <a:pt x="0" y="60426"/>
                  </a:lnTo>
                  <a:lnTo>
                    <a:pt x="7556" y="60426"/>
                  </a:lnTo>
                  <a:lnTo>
                    <a:pt x="7556" y="39662"/>
                  </a:lnTo>
                  <a:close/>
                </a:path>
                <a:path w="7620" h="102235">
                  <a:moveTo>
                    <a:pt x="7556" y="11341"/>
                  </a:moveTo>
                  <a:lnTo>
                    <a:pt x="0" y="11341"/>
                  </a:lnTo>
                  <a:lnTo>
                    <a:pt x="0" y="32105"/>
                  </a:lnTo>
                  <a:lnTo>
                    <a:pt x="7556" y="32105"/>
                  </a:lnTo>
                  <a:lnTo>
                    <a:pt x="7556" y="11341"/>
                  </a:lnTo>
                  <a:close/>
                </a:path>
                <a:path w="7620" h="102235">
                  <a:moveTo>
                    <a:pt x="7556" y="0"/>
                  </a:moveTo>
                  <a:lnTo>
                    <a:pt x="0" y="0"/>
                  </a:lnTo>
                  <a:lnTo>
                    <a:pt x="0" y="3784"/>
                  </a:lnTo>
                  <a:lnTo>
                    <a:pt x="7556" y="3784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54968" y="3175876"/>
              <a:ext cx="164261" cy="4154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3509" y="3277844"/>
              <a:ext cx="16992" cy="4154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24273" y="3255174"/>
              <a:ext cx="7620" cy="72390"/>
            </a:xfrm>
            <a:custGeom>
              <a:avLst/>
              <a:gdLst/>
              <a:ahLst/>
              <a:cxnLst/>
              <a:rect l="l" t="t" r="r" b="b"/>
              <a:pathLst>
                <a:path w="7620" h="72389">
                  <a:moveTo>
                    <a:pt x="7556" y="50990"/>
                  </a:moveTo>
                  <a:lnTo>
                    <a:pt x="0" y="50990"/>
                  </a:lnTo>
                  <a:lnTo>
                    <a:pt x="0" y="71767"/>
                  </a:lnTo>
                  <a:lnTo>
                    <a:pt x="7556" y="71767"/>
                  </a:lnTo>
                  <a:lnTo>
                    <a:pt x="7556" y="50990"/>
                  </a:lnTo>
                  <a:close/>
                </a:path>
                <a:path w="7620" h="72389">
                  <a:moveTo>
                    <a:pt x="7556" y="22694"/>
                  </a:moveTo>
                  <a:lnTo>
                    <a:pt x="0" y="22694"/>
                  </a:lnTo>
                  <a:lnTo>
                    <a:pt x="0" y="43446"/>
                  </a:lnTo>
                  <a:lnTo>
                    <a:pt x="7556" y="43446"/>
                  </a:lnTo>
                  <a:lnTo>
                    <a:pt x="7556" y="22694"/>
                  </a:lnTo>
                  <a:close/>
                </a:path>
                <a:path w="7620" h="72389">
                  <a:moveTo>
                    <a:pt x="7556" y="0"/>
                  </a:moveTo>
                  <a:lnTo>
                    <a:pt x="0" y="0"/>
                  </a:lnTo>
                  <a:lnTo>
                    <a:pt x="0" y="15113"/>
                  </a:lnTo>
                  <a:lnTo>
                    <a:pt x="7556" y="15113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54968" y="3277844"/>
              <a:ext cx="160489" cy="415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24273" y="3334486"/>
              <a:ext cx="86868" cy="8685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24273" y="3362807"/>
              <a:ext cx="7620" cy="49530"/>
            </a:xfrm>
            <a:custGeom>
              <a:avLst/>
              <a:gdLst/>
              <a:ahLst/>
              <a:cxnLst/>
              <a:rect l="l" t="t" r="r" b="b"/>
              <a:pathLst>
                <a:path w="7620" h="49529">
                  <a:moveTo>
                    <a:pt x="7556" y="28321"/>
                  </a:moveTo>
                  <a:lnTo>
                    <a:pt x="0" y="28321"/>
                  </a:lnTo>
                  <a:lnTo>
                    <a:pt x="0" y="49085"/>
                  </a:lnTo>
                  <a:lnTo>
                    <a:pt x="7556" y="49085"/>
                  </a:lnTo>
                  <a:lnTo>
                    <a:pt x="7556" y="28321"/>
                  </a:lnTo>
                  <a:close/>
                </a:path>
                <a:path w="7620" h="49529">
                  <a:moveTo>
                    <a:pt x="7556" y="0"/>
                  </a:moveTo>
                  <a:lnTo>
                    <a:pt x="0" y="0"/>
                  </a:lnTo>
                  <a:lnTo>
                    <a:pt x="0" y="20764"/>
                  </a:lnTo>
                  <a:lnTo>
                    <a:pt x="7556" y="20764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54968" y="3379800"/>
              <a:ext cx="137833" cy="4154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24273" y="3419462"/>
              <a:ext cx="239801" cy="103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24273" y="3459111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556" y="73621"/>
                  </a:moveTo>
                  <a:lnTo>
                    <a:pt x="0" y="73621"/>
                  </a:lnTo>
                  <a:lnTo>
                    <a:pt x="0" y="94386"/>
                  </a:lnTo>
                  <a:lnTo>
                    <a:pt x="7556" y="94386"/>
                  </a:lnTo>
                  <a:lnTo>
                    <a:pt x="7556" y="73621"/>
                  </a:lnTo>
                  <a:close/>
                </a:path>
                <a:path w="7620" h="94614">
                  <a:moveTo>
                    <a:pt x="7556" y="45313"/>
                  </a:moveTo>
                  <a:lnTo>
                    <a:pt x="0" y="45313"/>
                  </a:lnTo>
                  <a:lnTo>
                    <a:pt x="0" y="66065"/>
                  </a:lnTo>
                  <a:lnTo>
                    <a:pt x="7556" y="66065"/>
                  </a:lnTo>
                  <a:lnTo>
                    <a:pt x="7556" y="45313"/>
                  </a:lnTo>
                  <a:close/>
                </a:path>
                <a:path w="7620" h="94614">
                  <a:moveTo>
                    <a:pt x="7556" y="16979"/>
                  </a:moveTo>
                  <a:lnTo>
                    <a:pt x="0" y="16979"/>
                  </a:lnTo>
                  <a:lnTo>
                    <a:pt x="0" y="37744"/>
                  </a:lnTo>
                  <a:lnTo>
                    <a:pt x="7556" y="37744"/>
                  </a:lnTo>
                  <a:lnTo>
                    <a:pt x="7556" y="16979"/>
                  </a:lnTo>
                  <a:close/>
                </a:path>
                <a:path w="7620" h="94614">
                  <a:moveTo>
                    <a:pt x="7556" y="0"/>
                  </a:moveTo>
                  <a:lnTo>
                    <a:pt x="0" y="0"/>
                  </a:lnTo>
                  <a:lnTo>
                    <a:pt x="0" y="9436"/>
                  </a:lnTo>
                  <a:lnTo>
                    <a:pt x="7556" y="9436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54968" y="3481755"/>
              <a:ext cx="122720" cy="4154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35614" y="3583711"/>
              <a:ext cx="49085" cy="4154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424273" y="3561067"/>
              <a:ext cx="7620" cy="102235"/>
            </a:xfrm>
            <a:custGeom>
              <a:avLst/>
              <a:gdLst/>
              <a:ahLst/>
              <a:cxnLst/>
              <a:rect l="l" t="t" r="r" b="b"/>
              <a:pathLst>
                <a:path w="7620" h="102235">
                  <a:moveTo>
                    <a:pt x="7556" y="84950"/>
                  </a:moveTo>
                  <a:lnTo>
                    <a:pt x="0" y="84950"/>
                  </a:lnTo>
                  <a:lnTo>
                    <a:pt x="0" y="101942"/>
                  </a:lnTo>
                  <a:lnTo>
                    <a:pt x="7556" y="101942"/>
                  </a:lnTo>
                  <a:lnTo>
                    <a:pt x="7556" y="84950"/>
                  </a:lnTo>
                  <a:close/>
                </a:path>
                <a:path w="7620" h="102235">
                  <a:moveTo>
                    <a:pt x="7556" y="56629"/>
                  </a:moveTo>
                  <a:lnTo>
                    <a:pt x="0" y="56629"/>
                  </a:lnTo>
                  <a:lnTo>
                    <a:pt x="0" y="77393"/>
                  </a:lnTo>
                  <a:lnTo>
                    <a:pt x="7556" y="77393"/>
                  </a:lnTo>
                  <a:lnTo>
                    <a:pt x="7556" y="56629"/>
                  </a:lnTo>
                  <a:close/>
                </a:path>
                <a:path w="7620" h="102235">
                  <a:moveTo>
                    <a:pt x="7556" y="28321"/>
                  </a:moveTo>
                  <a:lnTo>
                    <a:pt x="0" y="28321"/>
                  </a:lnTo>
                  <a:lnTo>
                    <a:pt x="0" y="49085"/>
                  </a:lnTo>
                  <a:lnTo>
                    <a:pt x="7556" y="49085"/>
                  </a:lnTo>
                  <a:lnTo>
                    <a:pt x="7556" y="28321"/>
                  </a:lnTo>
                  <a:close/>
                </a:path>
                <a:path w="7620" h="102235">
                  <a:moveTo>
                    <a:pt x="7556" y="0"/>
                  </a:moveTo>
                  <a:lnTo>
                    <a:pt x="0" y="0"/>
                  </a:lnTo>
                  <a:lnTo>
                    <a:pt x="0" y="20764"/>
                  </a:lnTo>
                  <a:lnTo>
                    <a:pt x="7556" y="20764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54968" y="3583711"/>
              <a:ext cx="115176" cy="4154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614" y="3685667"/>
              <a:ext cx="58534" cy="4154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424273" y="3663010"/>
              <a:ext cx="7620" cy="102235"/>
            </a:xfrm>
            <a:custGeom>
              <a:avLst/>
              <a:gdLst/>
              <a:ahLst/>
              <a:cxnLst/>
              <a:rect l="l" t="t" r="r" b="b"/>
              <a:pathLst>
                <a:path w="7620" h="102235">
                  <a:moveTo>
                    <a:pt x="7556" y="96291"/>
                  </a:moveTo>
                  <a:lnTo>
                    <a:pt x="0" y="96291"/>
                  </a:lnTo>
                  <a:lnTo>
                    <a:pt x="0" y="101955"/>
                  </a:lnTo>
                  <a:lnTo>
                    <a:pt x="7556" y="101955"/>
                  </a:lnTo>
                  <a:lnTo>
                    <a:pt x="7556" y="96291"/>
                  </a:lnTo>
                  <a:close/>
                </a:path>
                <a:path w="7620" h="102235">
                  <a:moveTo>
                    <a:pt x="7556" y="67983"/>
                  </a:moveTo>
                  <a:lnTo>
                    <a:pt x="0" y="67983"/>
                  </a:lnTo>
                  <a:lnTo>
                    <a:pt x="0" y="88747"/>
                  </a:lnTo>
                  <a:lnTo>
                    <a:pt x="7556" y="88747"/>
                  </a:lnTo>
                  <a:lnTo>
                    <a:pt x="7556" y="67983"/>
                  </a:lnTo>
                  <a:close/>
                </a:path>
                <a:path w="7620" h="102235">
                  <a:moveTo>
                    <a:pt x="7556" y="39662"/>
                  </a:moveTo>
                  <a:lnTo>
                    <a:pt x="0" y="39662"/>
                  </a:lnTo>
                  <a:lnTo>
                    <a:pt x="0" y="60426"/>
                  </a:lnTo>
                  <a:lnTo>
                    <a:pt x="7556" y="60426"/>
                  </a:lnTo>
                  <a:lnTo>
                    <a:pt x="7556" y="39662"/>
                  </a:lnTo>
                  <a:close/>
                </a:path>
                <a:path w="7620" h="102235">
                  <a:moveTo>
                    <a:pt x="7556" y="11341"/>
                  </a:moveTo>
                  <a:lnTo>
                    <a:pt x="0" y="11341"/>
                  </a:lnTo>
                  <a:lnTo>
                    <a:pt x="0" y="32105"/>
                  </a:lnTo>
                  <a:lnTo>
                    <a:pt x="7556" y="32105"/>
                  </a:lnTo>
                  <a:lnTo>
                    <a:pt x="7556" y="11341"/>
                  </a:lnTo>
                  <a:close/>
                </a:path>
                <a:path w="7620" h="102235">
                  <a:moveTo>
                    <a:pt x="7556" y="0"/>
                  </a:moveTo>
                  <a:lnTo>
                    <a:pt x="0" y="0"/>
                  </a:lnTo>
                  <a:lnTo>
                    <a:pt x="0" y="3771"/>
                  </a:lnTo>
                  <a:lnTo>
                    <a:pt x="7556" y="3771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54968" y="3685667"/>
              <a:ext cx="101955" cy="4154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03509" y="3787622"/>
              <a:ext cx="706145" cy="4154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54968" y="3787622"/>
              <a:ext cx="88734" cy="4154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403509" y="3889578"/>
            <a:ext cx="706755" cy="283845"/>
            <a:chOff x="4403509" y="3889578"/>
            <a:chExt cx="706755" cy="283845"/>
          </a:xfrm>
        </p:grpSpPr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03509" y="3889578"/>
              <a:ext cx="706145" cy="4154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7293" y="3991533"/>
              <a:ext cx="13220" cy="4154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424273" y="3968889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556" y="73634"/>
                  </a:moveTo>
                  <a:lnTo>
                    <a:pt x="0" y="73634"/>
                  </a:lnTo>
                  <a:lnTo>
                    <a:pt x="0" y="94399"/>
                  </a:lnTo>
                  <a:lnTo>
                    <a:pt x="7556" y="94399"/>
                  </a:lnTo>
                  <a:lnTo>
                    <a:pt x="7556" y="73634"/>
                  </a:lnTo>
                  <a:close/>
                </a:path>
                <a:path w="7620" h="94614">
                  <a:moveTo>
                    <a:pt x="7556" y="45313"/>
                  </a:moveTo>
                  <a:lnTo>
                    <a:pt x="0" y="45313"/>
                  </a:lnTo>
                  <a:lnTo>
                    <a:pt x="0" y="66078"/>
                  </a:lnTo>
                  <a:lnTo>
                    <a:pt x="7556" y="66078"/>
                  </a:lnTo>
                  <a:lnTo>
                    <a:pt x="7556" y="45313"/>
                  </a:lnTo>
                  <a:close/>
                </a:path>
                <a:path w="7620" h="94614">
                  <a:moveTo>
                    <a:pt x="7556" y="17005"/>
                  </a:moveTo>
                  <a:lnTo>
                    <a:pt x="0" y="17005"/>
                  </a:lnTo>
                  <a:lnTo>
                    <a:pt x="0" y="37757"/>
                  </a:lnTo>
                  <a:lnTo>
                    <a:pt x="7556" y="37757"/>
                  </a:lnTo>
                  <a:lnTo>
                    <a:pt x="7556" y="17005"/>
                  </a:lnTo>
                  <a:close/>
                </a:path>
                <a:path w="7620" h="94614">
                  <a:moveTo>
                    <a:pt x="7556" y="0"/>
                  </a:moveTo>
                  <a:lnTo>
                    <a:pt x="0" y="0"/>
                  </a:lnTo>
                  <a:lnTo>
                    <a:pt x="0" y="9436"/>
                  </a:lnTo>
                  <a:lnTo>
                    <a:pt x="7556" y="9436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35614" y="4093501"/>
              <a:ext cx="33985" cy="4154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424273" y="4070857"/>
              <a:ext cx="7620" cy="102235"/>
            </a:xfrm>
            <a:custGeom>
              <a:avLst/>
              <a:gdLst/>
              <a:ahLst/>
              <a:cxnLst/>
              <a:rect l="l" t="t" r="r" b="b"/>
              <a:pathLst>
                <a:path w="7620" h="102235">
                  <a:moveTo>
                    <a:pt x="7556" y="84950"/>
                  </a:moveTo>
                  <a:lnTo>
                    <a:pt x="0" y="84950"/>
                  </a:lnTo>
                  <a:lnTo>
                    <a:pt x="0" y="101942"/>
                  </a:lnTo>
                  <a:lnTo>
                    <a:pt x="7556" y="101942"/>
                  </a:lnTo>
                  <a:lnTo>
                    <a:pt x="7556" y="84950"/>
                  </a:lnTo>
                  <a:close/>
                </a:path>
                <a:path w="7620" h="102235">
                  <a:moveTo>
                    <a:pt x="7556" y="56629"/>
                  </a:moveTo>
                  <a:lnTo>
                    <a:pt x="0" y="56629"/>
                  </a:lnTo>
                  <a:lnTo>
                    <a:pt x="0" y="77393"/>
                  </a:lnTo>
                  <a:lnTo>
                    <a:pt x="7556" y="77393"/>
                  </a:lnTo>
                  <a:lnTo>
                    <a:pt x="7556" y="56629"/>
                  </a:lnTo>
                  <a:close/>
                </a:path>
                <a:path w="7620" h="102235">
                  <a:moveTo>
                    <a:pt x="7556" y="28308"/>
                  </a:moveTo>
                  <a:lnTo>
                    <a:pt x="0" y="28308"/>
                  </a:lnTo>
                  <a:lnTo>
                    <a:pt x="0" y="49072"/>
                  </a:lnTo>
                  <a:lnTo>
                    <a:pt x="7556" y="49072"/>
                  </a:lnTo>
                  <a:lnTo>
                    <a:pt x="7556" y="28308"/>
                  </a:lnTo>
                  <a:close/>
                </a:path>
                <a:path w="7620" h="102235">
                  <a:moveTo>
                    <a:pt x="7556" y="0"/>
                  </a:moveTo>
                  <a:lnTo>
                    <a:pt x="0" y="0"/>
                  </a:lnTo>
                  <a:lnTo>
                    <a:pt x="0" y="20751"/>
                  </a:lnTo>
                  <a:lnTo>
                    <a:pt x="7556" y="20751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54968" y="3889578"/>
            <a:ext cx="86855" cy="415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154968" y="3991533"/>
            <a:ext cx="83070" cy="4154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154968" y="4093502"/>
            <a:ext cx="79298" cy="41541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403509" y="4274756"/>
            <a:ext cx="410209" cy="408305"/>
            <a:chOff x="4403509" y="4274756"/>
            <a:chExt cx="410209" cy="408305"/>
          </a:xfrm>
        </p:grpSpPr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35614" y="4297413"/>
              <a:ext cx="377621" cy="4154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424273" y="4274756"/>
              <a:ext cx="7620" cy="72390"/>
            </a:xfrm>
            <a:custGeom>
              <a:avLst/>
              <a:gdLst/>
              <a:ahLst/>
              <a:cxnLst/>
              <a:rect l="l" t="t" r="r" b="b"/>
              <a:pathLst>
                <a:path w="7620" h="72389">
                  <a:moveTo>
                    <a:pt x="7556" y="51079"/>
                  </a:moveTo>
                  <a:lnTo>
                    <a:pt x="0" y="51079"/>
                  </a:lnTo>
                  <a:lnTo>
                    <a:pt x="0" y="72224"/>
                  </a:lnTo>
                  <a:lnTo>
                    <a:pt x="7556" y="72224"/>
                  </a:lnTo>
                  <a:lnTo>
                    <a:pt x="7556" y="51079"/>
                  </a:lnTo>
                  <a:close/>
                </a:path>
                <a:path w="7620" h="72389">
                  <a:moveTo>
                    <a:pt x="7556" y="22656"/>
                  </a:moveTo>
                  <a:lnTo>
                    <a:pt x="0" y="22656"/>
                  </a:lnTo>
                  <a:lnTo>
                    <a:pt x="0" y="43421"/>
                  </a:lnTo>
                  <a:lnTo>
                    <a:pt x="7556" y="43421"/>
                  </a:lnTo>
                  <a:lnTo>
                    <a:pt x="7556" y="22656"/>
                  </a:lnTo>
                  <a:close/>
                </a:path>
                <a:path w="7620" h="72389">
                  <a:moveTo>
                    <a:pt x="7556" y="0"/>
                  </a:moveTo>
                  <a:lnTo>
                    <a:pt x="0" y="0"/>
                  </a:lnTo>
                  <a:lnTo>
                    <a:pt x="0" y="15100"/>
                  </a:lnTo>
                  <a:lnTo>
                    <a:pt x="7556" y="15100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24273" y="4354537"/>
              <a:ext cx="294551" cy="8684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424273" y="4382871"/>
              <a:ext cx="7620" cy="49530"/>
            </a:xfrm>
            <a:custGeom>
              <a:avLst/>
              <a:gdLst/>
              <a:ahLst/>
              <a:cxnLst/>
              <a:rect l="l" t="t" r="r" b="b"/>
              <a:pathLst>
                <a:path w="7620" h="49529">
                  <a:moveTo>
                    <a:pt x="7556" y="28295"/>
                  </a:moveTo>
                  <a:lnTo>
                    <a:pt x="0" y="28295"/>
                  </a:lnTo>
                  <a:lnTo>
                    <a:pt x="0" y="49072"/>
                  </a:lnTo>
                  <a:lnTo>
                    <a:pt x="7556" y="49072"/>
                  </a:lnTo>
                  <a:lnTo>
                    <a:pt x="7556" y="28295"/>
                  </a:lnTo>
                  <a:close/>
                </a:path>
                <a:path w="7620" h="49529">
                  <a:moveTo>
                    <a:pt x="7556" y="0"/>
                  </a:moveTo>
                  <a:lnTo>
                    <a:pt x="0" y="0"/>
                  </a:lnTo>
                  <a:lnTo>
                    <a:pt x="0" y="20751"/>
                  </a:lnTo>
                  <a:lnTo>
                    <a:pt x="7556" y="20751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24273" y="4439488"/>
              <a:ext cx="141617" cy="10384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424273" y="4479150"/>
              <a:ext cx="7620" cy="94615"/>
            </a:xfrm>
            <a:custGeom>
              <a:avLst/>
              <a:gdLst/>
              <a:ahLst/>
              <a:cxnLst/>
              <a:rect l="l" t="t" r="r" b="b"/>
              <a:pathLst>
                <a:path w="7620" h="94614">
                  <a:moveTo>
                    <a:pt x="7556" y="73634"/>
                  </a:moveTo>
                  <a:lnTo>
                    <a:pt x="0" y="73634"/>
                  </a:lnTo>
                  <a:lnTo>
                    <a:pt x="0" y="94399"/>
                  </a:lnTo>
                  <a:lnTo>
                    <a:pt x="7556" y="94399"/>
                  </a:lnTo>
                  <a:lnTo>
                    <a:pt x="7556" y="73634"/>
                  </a:lnTo>
                  <a:close/>
                </a:path>
                <a:path w="7620" h="94614">
                  <a:moveTo>
                    <a:pt x="7556" y="45326"/>
                  </a:moveTo>
                  <a:lnTo>
                    <a:pt x="0" y="45326"/>
                  </a:lnTo>
                  <a:lnTo>
                    <a:pt x="0" y="66078"/>
                  </a:lnTo>
                  <a:lnTo>
                    <a:pt x="7556" y="66078"/>
                  </a:lnTo>
                  <a:lnTo>
                    <a:pt x="7556" y="45326"/>
                  </a:lnTo>
                  <a:close/>
                </a:path>
                <a:path w="7620" h="94614">
                  <a:moveTo>
                    <a:pt x="7556" y="16992"/>
                  </a:moveTo>
                  <a:lnTo>
                    <a:pt x="0" y="16992"/>
                  </a:lnTo>
                  <a:lnTo>
                    <a:pt x="0" y="37757"/>
                  </a:lnTo>
                  <a:lnTo>
                    <a:pt x="7556" y="37757"/>
                  </a:lnTo>
                  <a:lnTo>
                    <a:pt x="7556" y="16992"/>
                  </a:lnTo>
                  <a:close/>
                </a:path>
                <a:path w="7620" h="94614">
                  <a:moveTo>
                    <a:pt x="7556" y="0"/>
                  </a:moveTo>
                  <a:lnTo>
                    <a:pt x="0" y="0"/>
                  </a:lnTo>
                  <a:lnTo>
                    <a:pt x="0" y="9436"/>
                  </a:lnTo>
                  <a:lnTo>
                    <a:pt x="7556" y="9436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3509" y="4603750"/>
              <a:ext cx="16992" cy="4154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424273" y="4581105"/>
              <a:ext cx="7620" cy="102235"/>
            </a:xfrm>
            <a:custGeom>
              <a:avLst/>
              <a:gdLst/>
              <a:ahLst/>
              <a:cxnLst/>
              <a:rect l="l" t="t" r="r" b="b"/>
              <a:pathLst>
                <a:path w="7620" h="102235">
                  <a:moveTo>
                    <a:pt x="7556" y="84963"/>
                  </a:moveTo>
                  <a:lnTo>
                    <a:pt x="0" y="84963"/>
                  </a:lnTo>
                  <a:lnTo>
                    <a:pt x="0" y="101942"/>
                  </a:lnTo>
                  <a:lnTo>
                    <a:pt x="7556" y="101942"/>
                  </a:lnTo>
                  <a:lnTo>
                    <a:pt x="7556" y="84963"/>
                  </a:lnTo>
                  <a:close/>
                </a:path>
                <a:path w="7620" h="102235">
                  <a:moveTo>
                    <a:pt x="7556" y="56642"/>
                  </a:moveTo>
                  <a:lnTo>
                    <a:pt x="0" y="56642"/>
                  </a:lnTo>
                  <a:lnTo>
                    <a:pt x="0" y="77406"/>
                  </a:lnTo>
                  <a:lnTo>
                    <a:pt x="7556" y="77406"/>
                  </a:lnTo>
                  <a:lnTo>
                    <a:pt x="7556" y="56642"/>
                  </a:lnTo>
                  <a:close/>
                </a:path>
                <a:path w="7620" h="102235">
                  <a:moveTo>
                    <a:pt x="7556" y="28333"/>
                  </a:moveTo>
                  <a:lnTo>
                    <a:pt x="0" y="28333"/>
                  </a:lnTo>
                  <a:lnTo>
                    <a:pt x="0" y="49085"/>
                  </a:lnTo>
                  <a:lnTo>
                    <a:pt x="7556" y="49085"/>
                  </a:lnTo>
                  <a:lnTo>
                    <a:pt x="7556" y="28333"/>
                  </a:lnTo>
                  <a:close/>
                </a:path>
                <a:path w="7620" h="102235">
                  <a:moveTo>
                    <a:pt x="7556" y="0"/>
                  </a:moveTo>
                  <a:lnTo>
                    <a:pt x="0" y="0"/>
                  </a:lnTo>
                  <a:lnTo>
                    <a:pt x="0" y="20764"/>
                  </a:lnTo>
                  <a:lnTo>
                    <a:pt x="7556" y="20764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154968" y="4297413"/>
            <a:ext cx="15100" cy="4154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54968" y="4399838"/>
            <a:ext cx="13220" cy="41541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54968" y="4501794"/>
            <a:ext cx="13220" cy="4154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54968" y="4603750"/>
            <a:ext cx="13220" cy="4154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54968" y="4705705"/>
            <a:ext cx="13220" cy="41541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4424273" y="4785017"/>
            <a:ext cx="290830" cy="408305"/>
            <a:chOff x="4424273" y="4785017"/>
            <a:chExt cx="290830" cy="408305"/>
          </a:xfrm>
        </p:grpSpPr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35614" y="4807674"/>
              <a:ext cx="279438" cy="4154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428051" y="4785017"/>
              <a:ext cx="0" cy="408305"/>
            </a:xfrm>
            <a:custGeom>
              <a:avLst/>
              <a:gdLst/>
              <a:ahLst/>
              <a:cxnLst/>
              <a:rect l="l" t="t" r="r" b="b"/>
              <a:pathLst>
                <a:path h="408304">
                  <a:moveTo>
                    <a:pt x="0" y="0"/>
                  </a:moveTo>
                  <a:lnTo>
                    <a:pt x="0" y="407822"/>
                  </a:lnTo>
                </a:path>
              </a:pathLst>
            </a:custGeom>
            <a:ln w="7556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35614" y="4909629"/>
              <a:ext cx="86855" cy="4154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435614" y="5011585"/>
              <a:ext cx="28320" cy="4154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35614" y="5113540"/>
              <a:ext cx="45313" cy="41541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54968" y="4807673"/>
            <a:ext cx="13220" cy="41541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54968" y="4909629"/>
            <a:ext cx="13220" cy="41541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54968" y="5011585"/>
            <a:ext cx="13220" cy="41541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154980" y="5113527"/>
            <a:ext cx="7556" cy="41541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154980" y="5215483"/>
            <a:ext cx="7556" cy="41541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3951941" y="2985705"/>
            <a:ext cx="851535" cy="130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774065" algn="l"/>
              </a:tabLst>
            </a:pP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650" b="1" spc="15" dirty="0">
                <a:solidFill>
                  <a:srgbClr val="FFFFFF"/>
                </a:solidFill>
                <a:latin typeface="Roboto"/>
                <a:cs typeface="Roboto"/>
              </a:rPr>
              <a:t>b</a:t>
            </a:r>
            <a:r>
              <a:rPr sz="650" b="1" dirty="0">
                <a:solidFill>
                  <a:srgbClr val="FFFFFF"/>
                </a:solidFill>
                <a:latin typeface="Roboto"/>
                <a:cs typeface="Roboto"/>
              </a:rPr>
              <a:t>	</a:t>
            </a:r>
            <a:r>
              <a:rPr sz="650" b="1" spc="25" dirty="0">
                <a:solidFill>
                  <a:srgbClr val="FFFFFF"/>
                </a:solidFill>
                <a:latin typeface="Roboto"/>
                <a:cs typeface="Roboto"/>
              </a:rPr>
              <a:t>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49686" y="3142416"/>
            <a:ext cx="17526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+6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392698" y="3244373"/>
            <a:ext cx="165735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904373" y="3339534"/>
            <a:ext cx="220979" cy="5353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+11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+36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+7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+9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+98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949686" y="3856116"/>
            <a:ext cx="17526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+3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92698" y="3958073"/>
            <a:ext cx="165735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9957" y="3135620"/>
            <a:ext cx="1874520" cy="1045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0695">
              <a:lnSpc>
                <a:spcPct val="111500"/>
              </a:lnSpc>
              <a:spcBef>
                <a:spcPts val="9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 Bergerac -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Quartier Des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Deux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Rives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Villeneuve-sur-Lot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Bordeaux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Saint-Michel</a:t>
            </a:r>
            <a:endParaRPr sz="600">
              <a:latin typeface="Roboto"/>
              <a:cs typeface="Roboto"/>
            </a:endParaRPr>
          </a:p>
          <a:p>
            <a:pPr marL="12700" marR="320675">
              <a:lnSpc>
                <a:spcPct val="1115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Châtellerault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Châteauneuf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Ville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Pin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Beaudésert</a:t>
            </a:r>
            <a:endParaRPr sz="600">
              <a:latin typeface="Roboto"/>
              <a:cs typeface="Roboto"/>
            </a:endParaRPr>
          </a:p>
          <a:p>
            <a:pPr marL="12700" marR="26670">
              <a:lnSpc>
                <a:spcPct val="1115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Sainte-Foy-la-Grande,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 Pineuilh -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Quartier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Bourg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Tonneins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Coeur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Sainte-Livrade-sur-Lot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Bord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Lot</a:t>
            </a:r>
            <a:endParaRPr sz="6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907144" y="3131845"/>
            <a:ext cx="206375" cy="10452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7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+33</a:t>
            </a:r>
            <a:endParaRPr sz="600">
              <a:latin typeface="Roboto"/>
              <a:cs typeface="Roboto"/>
            </a:endParaRPr>
          </a:p>
          <a:p>
            <a:pPr marL="31115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-27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+26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+548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+32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+17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+63</a:t>
            </a:r>
            <a:endParaRPr sz="600">
              <a:latin typeface="Roboto"/>
              <a:cs typeface="Roboto"/>
            </a:endParaRPr>
          </a:p>
          <a:p>
            <a:pPr marL="10287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+9</a:t>
            </a:r>
            <a:endParaRPr sz="600">
              <a:latin typeface="Roboto"/>
              <a:cs typeface="Roboto"/>
            </a:endParaRPr>
          </a:p>
          <a:p>
            <a:pPr marL="76835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-3</a:t>
            </a:r>
            <a:endParaRPr sz="600">
              <a:latin typeface="Roboto"/>
              <a:cs typeface="Roboto"/>
            </a:endParaRPr>
          </a:p>
          <a:p>
            <a:pPr marL="10287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+7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949686" y="4060029"/>
            <a:ext cx="17526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625624" y="3135620"/>
            <a:ext cx="220979" cy="10452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235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230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199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177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164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146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126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124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119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113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033990" y="3131845"/>
            <a:ext cx="318135" cy="10610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7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581</a:t>
            </a:r>
            <a:endParaRPr sz="600">
              <a:latin typeface="Roboto"/>
              <a:cs typeface="Roboto"/>
            </a:endParaRPr>
          </a:p>
          <a:p>
            <a:pPr marR="30480" algn="r">
              <a:lnSpc>
                <a:spcPct val="100000"/>
              </a:lnSpc>
              <a:spcBef>
                <a:spcPts val="8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533</a:t>
            </a:r>
            <a:endParaRPr sz="600">
              <a:latin typeface="Roboto"/>
              <a:cs typeface="Roboto"/>
            </a:endParaRPr>
          </a:p>
          <a:p>
            <a:pPr marR="30480" algn="r">
              <a:lnSpc>
                <a:spcPct val="100000"/>
              </a:lnSpc>
              <a:spcBef>
                <a:spcPts val="80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244</a:t>
            </a:r>
            <a:endParaRPr sz="600">
              <a:latin typeface="Roboto"/>
              <a:cs typeface="Roboto"/>
            </a:endParaRPr>
          </a:p>
          <a:p>
            <a:pPr marR="30480" algn="r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2 054</a:t>
            </a:r>
            <a:endParaRPr sz="600">
              <a:latin typeface="Roboto"/>
              <a:cs typeface="Roboto"/>
            </a:endParaRPr>
          </a:p>
          <a:p>
            <a:pPr marR="30480" algn="r">
              <a:lnSpc>
                <a:spcPct val="100000"/>
              </a:lnSpc>
              <a:spcBef>
                <a:spcPts val="8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438</a:t>
            </a:r>
            <a:endParaRPr sz="600">
              <a:latin typeface="Roboto"/>
              <a:cs typeface="Roboto"/>
            </a:endParaRPr>
          </a:p>
          <a:p>
            <a:pPr marR="30480" algn="r">
              <a:lnSpc>
                <a:spcPct val="100000"/>
              </a:lnSpc>
              <a:spcBef>
                <a:spcPts val="80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199</a:t>
            </a:r>
            <a:endParaRPr sz="600">
              <a:latin typeface="Roboto"/>
              <a:cs typeface="Roboto"/>
            </a:endParaRPr>
          </a:p>
          <a:p>
            <a:pPr marR="30480" algn="r">
              <a:lnSpc>
                <a:spcPct val="100000"/>
              </a:lnSpc>
              <a:spcBef>
                <a:spcPts val="8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127</a:t>
            </a:r>
            <a:endParaRPr sz="600">
              <a:latin typeface="Roboto"/>
              <a:cs typeface="Roboto"/>
            </a:endParaRPr>
          </a:p>
          <a:p>
            <a:pPr marR="30480" algn="r">
              <a:lnSpc>
                <a:spcPct val="100000"/>
              </a:lnSpc>
              <a:spcBef>
                <a:spcPts val="80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304</a:t>
            </a:r>
            <a:endParaRPr sz="600">
              <a:latin typeface="Roboto"/>
              <a:cs typeface="Roboto"/>
            </a:endParaRPr>
          </a:p>
          <a:p>
            <a:pPr marR="30480" algn="r">
              <a:lnSpc>
                <a:spcPts val="434"/>
              </a:lnSpc>
              <a:spcBef>
                <a:spcPts val="8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142</a:t>
            </a:r>
            <a:endParaRPr sz="600">
              <a:latin typeface="Roboto"/>
              <a:cs typeface="Roboto"/>
            </a:endParaRPr>
          </a:p>
          <a:p>
            <a:pPr marL="38100">
              <a:lnSpc>
                <a:spcPts val="1215"/>
              </a:lnSpc>
            </a:pPr>
            <a:r>
              <a:rPr sz="1875" spc="-22" baseline="-31111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133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69957" y="4257619"/>
            <a:ext cx="1290955" cy="1045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5445">
              <a:lnSpc>
                <a:spcPct val="111500"/>
              </a:lnSpc>
              <a:spcBef>
                <a:spcPts val="9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Bressuire -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Valette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 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Sablard</a:t>
            </a:r>
            <a:endParaRPr sz="600">
              <a:latin typeface="Roboto"/>
              <a:cs typeface="Roboto"/>
            </a:endParaRPr>
          </a:p>
          <a:p>
            <a:pPr marL="12700" marR="36195">
              <a:lnSpc>
                <a:spcPct val="1115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Niort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Tour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Chabot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Gavacherie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Guéret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L'Albatros</a:t>
            </a:r>
            <a:endParaRPr sz="600">
              <a:latin typeface="Roboto"/>
              <a:cs typeface="Roboto"/>
            </a:endParaRPr>
          </a:p>
          <a:p>
            <a:pPr marL="12700" marR="198755">
              <a:lnSpc>
                <a:spcPct val="1115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 Limoges - Portes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Ferrées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 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Rodrigues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Barleté</a:t>
            </a:r>
            <a:endParaRPr sz="600">
              <a:latin typeface="Roboto"/>
              <a:cs typeface="Roboto"/>
            </a:endParaRPr>
          </a:p>
          <a:p>
            <a:pPr marL="12700" marR="5080">
              <a:lnSpc>
                <a:spcPct val="1115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Sud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Bel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endParaRPr sz="600">
              <a:latin typeface="Roboto"/>
              <a:cs typeface="Roboto"/>
            </a:endParaRPr>
          </a:p>
          <a:p>
            <a:pPr marL="12700" marR="259079">
              <a:lnSpc>
                <a:spcPct val="1115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Brive-la-Gaillarde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Rivet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Capucins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210438" y="4253843"/>
            <a:ext cx="116205" cy="10452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24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29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29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37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82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23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952459" y="4253843"/>
            <a:ext cx="161290" cy="10452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7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+9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+9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+5</a:t>
            </a:r>
            <a:endParaRPr sz="600">
              <a:latin typeface="Roboto"/>
              <a:cs typeface="Roboto"/>
            </a:endParaRPr>
          </a:p>
          <a:p>
            <a:pPr marL="31115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-2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+0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+12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+10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+1</a:t>
            </a:r>
            <a:endParaRPr sz="600">
              <a:latin typeface="Roboto"/>
              <a:cs typeface="Roboto"/>
            </a:endParaRPr>
          </a:p>
          <a:p>
            <a:pPr marL="57785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+6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904373" y="4257619"/>
            <a:ext cx="220979" cy="3314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+60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+45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+20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392698" y="4570288"/>
            <a:ext cx="165735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15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04373" y="4665448"/>
            <a:ext cx="222250" cy="6375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7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=</a:t>
            </a:r>
            <a:endParaRPr sz="6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+44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endParaRPr sz="600">
              <a:latin typeface="Roboto"/>
              <a:cs typeface="Roboto"/>
            </a:endParaRPr>
          </a:p>
          <a:p>
            <a:pPr marR="5715" algn="r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+13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9</a:t>
            </a:r>
            <a:endParaRPr sz="600">
              <a:latin typeface="Roboto"/>
              <a:cs typeface="Roboto"/>
            </a:endParaRPr>
          </a:p>
          <a:p>
            <a:pPr marR="6350" algn="r">
              <a:lnSpc>
                <a:spcPct val="100000"/>
              </a:lnSpc>
              <a:spcBef>
                <a:spcPts val="85"/>
              </a:spcBef>
            </a:pP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+4,5</a:t>
            </a:r>
            <a:endParaRPr sz="600">
              <a:latin typeface="Roboto"/>
              <a:cs typeface="Roboto"/>
            </a:endParaRPr>
          </a:p>
          <a:p>
            <a:pPr marR="6350" algn="r">
              <a:lnSpc>
                <a:spcPct val="100000"/>
              </a:lnSpc>
              <a:spcBef>
                <a:spcPts val="85"/>
              </a:spcBef>
            </a:pP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+7,1</a:t>
            </a:r>
            <a:endParaRPr sz="6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ns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670938" y="4257619"/>
            <a:ext cx="175895" cy="10452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20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19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18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10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600">
              <a:latin typeface="Roboto"/>
              <a:cs typeface="Roboto"/>
            </a:endParaRPr>
          </a:p>
        </p:txBody>
      </p:sp>
      <p:graphicFrame>
        <p:nvGraphicFramePr>
          <p:cNvPr id="90" name="object 90"/>
          <p:cNvGraphicFramePr>
            <a:graphicFrameLocks noGrp="1"/>
          </p:cNvGraphicFramePr>
          <p:nvPr/>
        </p:nvGraphicFramePr>
        <p:xfrm>
          <a:off x="367544" y="5291023"/>
          <a:ext cx="5502908" cy="611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955">
                <a:tc>
                  <a:txBody>
                    <a:bodyPr/>
                    <a:lstStyle/>
                    <a:p>
                      <a:pPr marL="10795">
                        <a:lnSpc>
                          <a:spcPts val="650"/>
                        </a:lnSpc>
                        <a:spcBef>
                          <a:spcPts val="55"/>
                        </a:spcBef>
                      </a:pPr>
                      <a:r>
                        <a:rPr sz="6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r>
                        <a:rPr sz="6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(estimé)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9814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+33,0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56,1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5">
                <a:tc>
                  <a:txBody>
                    <a:bodyPr/>
                    <a:lstStyle/>
                    <a:p>
                      <a:pPr marL="10795">
                        <a:lnSpc>
                          <a:spcPts val="650"/>
                        </a:lnSpc>
                        <a:spcBef>
                          <a:spcPts val="55"/>
                        </a:spcBef>
                      </a:pPr>
                      <a:r>
                        <a:rPr sz="6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9814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+6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+32,2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53,6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55">
                <a:tc>
                  <a:txBody>
                    <a:bodyPr/>
                    <a:lstStyle/>
                    <a:p>
                      <a:pPr marL="10795">
                        <a:lnSpc>
                          <a:spcPts val="650"/>
                        </a:lnSpc>
                        <a:spcBef>
                          <a:spcPts val="55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670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742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+98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245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+17,2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112,2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55">
                <a:tc>
                  <a:txBody>
                    <a:bodyPr/>
                    <a:lstStyle/>
                    <a:p>
                      <a:pPr marL="10795">
                        <a:lnSpc>
                          <a:spcPts val="650"/>
                        </a:lnSpc>
                        <a:spcBef>
                          <a:spcPts val="55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482</a:t>
                      </a:r>
                      <a:r>
                        <a:rPr sz="6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492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+776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839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+21,0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105,0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55">
                <a:tc>
                  <a:txBody>
                    <a:bodyPr/>
                    <a:lstStyle/>
                    <a:p>
                      <a:pPr marL="10795">
                        <a:lnSpc>
                          <a:spcPts val="650"/>
                        </a:lnSpc>
                        <a:spcBef>
                          <a:spcPts val="55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268</a:t>
                      </a:r>
                      <a:r>
                        <a:rPr sz="6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372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+283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964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+14,3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103,3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61">
                <a:tc>
                  <a:txBody>
                    <a:bodyPr/>
                    <a:lstStyle/>
                    <a:p>
                      <a:pPr marL="10795">
                        <a:lnSpc>
                          <a:spcPts val="650"/>
                        </a:lnSpc>
                        <a:spcBef>
                          <a:spcPts val="55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600" spc="-4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98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770</a:t>
                      </a:r>
                      <a:r>
                        <a:rPr sz="6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034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99415" algn="r">
                        <a:lnSpc>
                          <a:spcPts val="695"/>
                        </a:lnSpc>
                        <a:spcBef>
                          <a:spcPts val="1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063</a:t>
                      </a:r>
                      <a:r>
                        <a:rPr sz="600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017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127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+18,6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665"/>
                        </a:lnSpc>
                        <a:spcBef>
                          <a:spcPts val="40"/>
                        </a:spcBef>
                      </a:pP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104,4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1" name="object 91"/>
          <p:cNvSpPr txBox="1"/>
          <p:nvPr/>
        </p:nvSpPr>
        <p:spPr>
          <a:xfrm>
            <a:off x="1427088" y="2749693"/>
            <a:ext cx="412750" cy="130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650" b="1" spc="1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rritoir</a:t>
            </a:r>
            <a:r>
              <a:rPr sz="650" b="1" spc="15" dirty="0">
                <a:solidFill>
                  <a:srgbClr val="FFFFFF"/>
                </a:solidFill>
                <a:latin typeface="Roboto"/>
                <a:cs typeface="Roboto"/>
              </a:rPr>
              <a:t>es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23530" y="2651549"/>
            <a:ext cx="1129665" cy="130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Evolution</a:t>
            </a:r>
            <a:r>
              <a:rPr sz="6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entre</a:t>
            </a:r>
            <a:r>
              <a:rPr sz="6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2015</a:t>
            </a:r>
            <a:r>
              <a:rPr sz="6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et</a:t>
            </a:r>
            <a:r>
              <a:rPr sz="6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2019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200448" y="2698710"/>
            <a:ext cx="2614930" cy="130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2003425" algn="l"/>
              </a:tabLst>
            </a:pPr>
            <a:r>
              <a:rPr sz="650" b="1" spc="15" dirty="0">
                <a:solidFill>
                  <a:srgbClr val="FFFFFF"/>
                </a:solidFill>
                <a:latin typeface="Roboto"/>
                <a:cs typeface="Roboto"/>
              </a:rPr>
              <a:t>Nb	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Part</a:t>
            </a:r>
            <a:r>
              <a:rPr sz="6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pour</a:t>
            </a:r>
            <a:r>
              <a:rPr sz="65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r>
              <a:rPr sz="6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Roboto"/>
                <a:cs typeface="Roboto"/>
              </a:rPr>
              <a:t>000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921043" y="2810142"/>
            <a:ext cx="2862580" cy="130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2201545" algn="l"/>
              </a:tabLst>
            </a:pP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d'établissements</a:t>
            </a:r>
            <a:r>
              <a:rPr sz="65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cs typeface="Roboto"/>
              </a:rPr>
              <a:t>	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habitants</a:t>
            </a:r>
            <a:r>
              <a:rPr sz="65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Roboto"/>
                <a:cs typeface="Roboto"/>
              </a:rPr>
              <a:t>(‰)</a:t>
            </a:r>
            <a:endParaRPr sz="650">
              <a:latin typeface="Roboto"/>
              <a:cs typeface="Roboto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629076" y="2492400"/>
            <a:ext cx="2245360" cy="662940"/>
          </a:xfrm>
          <a:custGeom>
            <a:avLst/>
            <a:gdLst/>
            <a:ahLst/>
            <a:cxnLst/>
            <a:rect l="l" t="t" r="r" b="b"/>
            <a:pathLst>
              <a:path w="2245360" h="662939">
                <a:moveTo>
                  <a:pt x="2245258" y="0"/>
                </a:moveTo>
                <a:lnTo>
                  <a:pt x="0" y="0"/>
                </a:lnTo>
                <a:lnTo>
                  <a:pt x="0" y="20764"/>
                </a:lnTo>
                <a:lnTo>
                  <a:pt x="1493799" y="20764"/>
                </a:lnTo>
                <a:lnTo>
                  <a:pt x="1493799" y="662711"/>
                </a:lnTo>
                <a:lnTo>
                  <a:pt x="1514551" y="662711"/>
                </a:lnTo>
                <a:lnTo>
                  <a:pt x="1514551" y="20764"/>
                </a:lnTo>
                <a:lnTo>
                  <a:pt x="2245258" y="20764"/>
                </a:lnTo>
                <a:lnTo>
                  <a:pt x="2245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77616" y="4169016"/>
            <a:ext cx="755650" cy="7620"/>
          </a:xfrm>
          <a:custGeom>
            <a:avLst/>
            <a:gdLst/>
            <a:ahLst/>
            <a:cxnLst/>
            <a:rect l="l" t="t" r="r" b="b"/>
            <a:pathLst>
              <a:path w="755650" h="7620">
                <a:moveTo>
                  <a:pt x="755230" y="0"/>
                </a:moveTo>
                <a:lnTo>
                  <a:pt x="0" y="0"/>
                </a:lnTo>
                <a:lnTo>
                  <a:pt x="0" y="7556"/>
                </a:lnTo>
                <a:lnTo>
                  <a:pt x="755230" y="7556"/>
                </a:lnTo>
                <a:lnTo>
                  <a:pt x="755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5190846" y="2962356"/>
            <a:ext cx="58166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00" i="1" spc="5" dirty="0">
                <a:solidFill>
                  <a:srgbClr val="FFFFFF"/>
                </a:solidFill>
                <a:latin typeface="Roboto"/>
                <a:cs typeface="Roboto"/>
              </a:rPr>
              <a:t>(tri</a:t>
            </a:r>
            <a:r>
              <a:rPr sz="600" i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i="1" spc="5" dirty="0">
                <a:solidFill>
                  <a:srgbClr val="FFFFFF"/>
                </a:solidFill>
                <a:latin typeface="Roboto"/>
                <a:cs typeface="Roboto"/>
              </a:rPr>
              <a:t>décroissant)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951301" y="1915227"/>
            <a:ext cx="4059554" cy="46735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Auto-entrepreneurs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parmi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création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d’entreprises</a:t>
            </a:r>
            <a:endParaRPr sz="1400">
              <a:latin typeface="Roboto"/>
              <a:cs typeface="Roboto"/>
            </a:endParaRPr>
          </a:p>
          <a:p>
            <a:pPr marL="17780">
              <a:lnSpc>
                <a:spcPct val="100000"/>
              </a:lnSpc>
              <a:spcBef>
                <a:spcPts val="250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Sirene,</a:t>
            </a:r>
            <a:r>
              <a:rPr sz="1000" i="1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2015-2020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6003747" y="2560764"/>
            <a:ext cx="4447540" cy="836294"/>
            <a:chOff x="6003747" y="2560764"/>
            <a:chExt cx="4447540" cy="836294"/>
          </a:xfrm>
        </p:grpSpPr>
        <p:sp>
          <p:nvSpPr>
            <p:cNvPr id="100" name="object 100"/>
            <p:cNvSpPr/>
            <p:nvPr/>
          </p:nvSpPr>
          <p:spPr>
            <a:xfrm>
              <a:off x="6003747" y="2560764"/>
              <a:ext cx="4447540" cy="782955"/>
            </a:xfrm>
            <a:custGeom>
              <a:avLst/>
              <a:gdLst/>
              <a:ahLst/>
              <a:cxnLst/>
              <a:rect l="l" t="t" r="r" b="b"/>
              <a:pathLst>
                <a:path w="4447540" h="782954">
                  <a:moveTo>
                    <a:pt x="4447527" y="0"/>
                  </a:moveTo>
                  <a:lnTo>
                    <a:pt x="0" y="0"/>
                  </a:lnTo>
                  <a:lnTo>
                    <a:pt x="0" y="782650"/>
                  </a:lnTo>
                  <a:lnTo>
                    <a:pt x="4447527" y="782650"/>
                  </a:lnTo>
                  <a:lnTo>
                    <a:pt x="4447527" y="0"/>
                  </a:lnTo>
                  <a:close/>
                </a:path>
              </a:pathLst>
            </a:custGeom>
            <a:solidFill>
              <a:srgbClr val="D64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903309" y="3361270"/>
              <a:ext cx="802589" cy="35725"/>
            </a:xfrm>
            <a:prstGeom prst="rect">
              <a:avLst/>
            </a:prstGeom>
          </p:spPr>
        </p:pic>
      </p:grpSp>
      <p:pic>
        <p:nvPicPr>
          <p:cNvPr id="102" name="object 10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903310" y="3448963"/>
            <a:ext cx="770115" cy="35725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903310" y="3536670"/>
            <a:ext cx="761987" cy="35725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903310" y="3624363"/>
            <a:ext cx="744131" cy="35725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10058260" y="3611359"/>
            <a:ext cx="81280" cy="164465"/>
            <a:chOff x="10058260" y="3611359"/>
            <a:chExt cx="81280" cy="164465"/>
          </a:xfrm>
        </p:grpSpPr>
        <p:pic>
          <p:nvPicPr>
            <p:cNvPr id="106" name="object 1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068001" y="3624363"/>
              <a:ext cx="71462" cy="35725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058260" y="3611359"/>
              <a:ext cx="6985" cy="81280"/>
            </a:xfrm>
            <a:custGeom>
              <a:avLst/>
              <a:gdLst/>
              <a:ahLst/>
              <a:cxnLst/>
              <a:rect l="l" t="t" r="r" b="b"/>
              <a:pathLst>
                <a:path w="6984" h="81279">
                  <a:moveTo>
                    <a:pt x="6489" y="73088"/>
                  </a:moveTo>
                  <a:lnTo>
                    <a:pt x="0" y="73088"/>
                  </a:lnTo>
                  <a:lnTo>
                    <a:pt x="0" y="81216"/>
                  </a:lnTo>
                  <a:lnTo>
                    <a:pt x="6489" y="81216"/>
                  </a:lnTo>
                  <a:lnTo>
                    <a:pt x="6489" y="73088"/>
                  </a:lnTo>
                  <a:close/>
                </a:path>
                <a:path w="6984" h="81279">
                  <a:moveTo>
                    <a:pt x="6489" y="48729"/>
                  </a:moveTo>
                  <a:lnTo>
                    <a:pt x="0" y="48729"/>
                  </a:lnTo>
                  <a:lnTo>
                    <a:pt x="0" y="66598"/>
                  </a:lnTo>
                  <a:lnTo>
                    <a:pt x="6489" y="66598"/>
                  </a:lnTo>
                  <a:lnTo>
                    <a:pt x="6489" y="48729"/>
                  </a:lnTo>
                  <a:close/>
                </a:path>
                <a:path w="6984" h="81279">
                  <a:moveTo>
                    <a:pt x="6489" y="24371"/>
                  </a:moveTo>
                  <a:lnTo>
                    <a:pt x="0" y="24371"/>
                  </a:lnTo>
                  <a:lnTo>
                    <a:pt x="0" y="42240"/>
                  </a:lnTo>
                  <a:lnTo>
                    <a:pt x="6489" y="42240"/>
                  </a:lnTo>
                  <a:lnTo>
                    <a:pt x="6489" y="24371"/>
                  </a:lnTo>
                  <a:close/>
                </a:path>
                <a:path w="6984" h="81279">
                  <a:moveTo>
                    <a:pt x="6489" y="0"/>
                  </a:moveTo>
                  <a:lnTo>
                    <a:pt x="0" y="0"/>
                  </a:lnTo>
                  <a:lnTo>
                    <a:pt x="0" y="17868"/>
                  </a:lnTo>
                  <a:lnTo>
                    <a:pt x="6489" y="1786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068001" y="3712057"/>
              <a:ext cx="30861" cy="35725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0058260" y="3692575"/>
              <a:ext cx="6985" cy="83185"/>
            </a:xfrm>
            <a:custGeom>
              <a:avLst/>
              <a:gdLst/>
              <a:ahLst/>
              <a:cxnLst/>
              <a:rect l="l" t="t" r="r" b="b"/>
              <a:pathLst>
                <a:path w="6984" h="83185">
                  <a:moveTo>
                    <a:pt x="6489" y="64960"/>
                  </a:moveTo>
                  <a:lnTo>
                    <a:pt x="0" y="64960"/>
                  </a:lnTo>
                  <a:lnTo>
                    <a:pt x="0" y="82816"/>
                  </a:lnTo>
                  <a:lnTo>
                    <a:pt x="6489" y="82816"/>
                  </a:lnTo>
                  <a:lnTo>
                    <a:pt x="6489" y="64960"/>
                  </a:lnTo>
                  <a:close/>
                </a:path>
                <a:path w="6984" h="83185">
                  <a:moveTo>
                    <a:pt x="6489" y="40601"/>
                  </a:moveTo>
                  <a:lnTo>
                    <a:pt x="0" y="40601"/>
                  </a:lnTo>
                  <a:lnTo>
                    <a:pt x="0" y="58458"/>
                  </a:lnTo>
                  <a:lnTo>
                    <a:pt x="6489" y="58458"/>
                  </a:lnTo>
                  <a:lnTo>
                    <a:pt x="6489" y="40601"/>
                  </a:lnTo>
                  <a:close/>
                </a:path>
                <a:path w="6984" h="83185">
                  <a:moveTo>
                    <a:pt x="6489" y="16230"/>
                  </a:moveTo>
                  <a:lnTo>
                    <a:pt x="0" y="16230"/>
                  </a:lnTo>
                  <a:lnTo>
                    <a:pt x="0" y="34099"/>
                  </a:lnTo>
                  <a:lnTo>
                    <a:pt x="6489" y="34099"/>
                  </a:lnTo>
                  <a:lnTo>
                    <a:pt x="6489" y="16230"/>
                  </a:lnTo>
                  <a:close/>
                </a:path>
                <a:path w="6984" h="83185">
                  <a:moveTo>
                    <a:pt x="6489" y="0"/>
                  </a:moveTo>
                  <a:lnTo>
                    <a:pt x="0" y="0"/>
                  </a:lnTo>
                  <a:lnTo>
                    <a:pt x="0" y="9740"/>
                  </a:lnTo>
                  <a:lnTo>
                    <a:pt x="6489" y="9740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0" name="object 11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903310" y="3712057"/>
            <a:ext cx="740879" cy="35725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903310" y="3799763"/>
            <a:ext cx="729513" cy="35725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903310" y="3887456"/>
            <a:ext cx="719772" cy="35725"/>
          </a:xfrm>
          <a:prstGeom prst="rect">
            <a:avLst/>
          </a:prstGeom>
        </p:spPr>
      </p:pic>
      <p:grpSp>
        <p:nvGrpSpPr>
          <p:cNvPr id="113" name="object 113"/>
          <p:cNvGrpSpPr/>
          <p:nvPr/>
        </p:nvGrpSpPr>
        <p:grpSpPr>
          <a:xfrm>
            <a:off x="10037153" y="3867975"/>
            <a:ext cx="281305" cy="346710"/>
            <a:chOff x="10037153" y="3867975"/>
            <a:chExt cx="281305" cy="346710"/>
          </a:xfrm>
        </p:grpSpPr>
        <p:pic>
          <p:nvPicPr>
            <p:cNvPr id="114" name="object 11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068001" y="3887456"/>
              <a:ext cx="211124" cy="35725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0058260" y="3867988"/>
              <a:ext cx="6985" cy="53975"/>
            </a:xfrm>
            <a:custGeom>
              <a:avLst/>
              <a:gdLst/>
              <a:ahLst/>
              <a:cxnLst/>
              <a:rect l="l" t="t" r="r" b="b"/>
              <a:pathLst>
                <a:path w="6984" h="53975">
                  <a:moveTo>
                    <a:pt x="6489" y="35699"/>
                  </a:moveTo>
                  <a:lnTo>
                    <a:pt x="0" y="35699"/>
                  </a:lnTo>
                  <a:lnTo>
                    <a:pt x="0" y="53568"/>
                  </a:lnTo>
                  <a:lnTo>
                    <a:pt x="6489" y="53568"/>
                  </a:lnTo>
                  <a:lnTo>
                    <a:pt x="6489" y="35699"/>
                  </a:lnTo>
                  <a:close/>
                </a:path>
                <a:path w="6984" h="53975">
                  <a:moveTo>
                    <a:pt x="6489" y="11341"/>
                  </a:moveTo>
                  <a:lnTo>
                    <a:pt x="0" y="11341"/>
                  </a:lnTo>
                  <a:lnTo>
                    <a:pt x="0" y="29210"/>
                  </a:lnTo>
                  <a:lnTo>
                    <a:pt x="6489" y="29210"/>
                  </a:lnTo>
                  <a:lnTo>
                    <a:pt x="6489" y="11341"/>
                  </a:lnTo>
                  <a:close/>
                </a:path>
                <a:path w="6984" h="53975">
                  <a:moveTo>
                    <a:pt x="6489" y="0"/>
                  </a:moveTo>
                  <a:lnTo>
                    <a:pt x="0" y="0"/>
                  </a:lnTo>
                  <a:lnTo>
                    <a:pt x="0" y="4851"/>
                  </a:lnTo>
                  <a:lnTo>
                    <a:pt x="6489" y="4851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058260" y="3928046"/>
              <a:ext cx="259842" cy="8282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0058260" y="3955656"/>
              <a:ext cx="6985" cy="39370"/>
            </a:xfrm>
            <a:custGeom>
              <a:avLst/>
              <a:gdLst/>
              <a:ahLst/>
              <a:cxnLst/>
              <a:rect l="l" t="t" r="r" b="b"/>
              <a:pathLst>
                <a:path w="6984" h="39370">
                  <a:moveTo>
                    <a:pt x="6489" y="21120"/>
                  </a:moveTo>
                  <a:lnTo>
                    <a:pt x="0" y="21120"/>
                  </a:lnTo>
                  <a:lnTo>
                    <a:pt x="0" y="38976"/>
                  </a:lnTo>
                  <a:lnTo>
                    <a:pt x="6489" y="38976"/>
                  </a:lnTo>
                  <a:lnTo>
                    <a:pt x="6489" y="21120"/>
                  </a:lnTo>
                  <a:close/>
                </a:path>
                <a:path w="6984" h="39370">
                  <a:moveTo>
                    <a:pt x="6489" y="0"/>
                  </a:moveTo>
                  <a:lnTo>
                    <a:pt x="0" y="0"/>
                  </a:lnTo>
                  <a:lnTo>
                    <a:pt x="0" y="14617"/>
                  </a:lnTo>
                  <a:lnTo>
                    <a:pt x="6489" y="14617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058260" y="4001135"/>
              <a:ext cx="105562" cy="9744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0058260" y="4049852"/>
              <a:ext cx="6985" cy="81280"/>
            </a:xfrm>
            <a:custGeom>
              <a:avLst/>
              <a:gdLst/>
              <a:ahLst/>
              <a:cxnLst/>
              <a:rect l="l" t="t" r="r" b="b"/>
              <a:pathLst>
                <a:path w="6984" h="81279">
                  <a:moveTo>
                    <a:pt x="6489" y="73088"/>
                  </a:moveTo>
                  <a:lnTo>
                    <a:pt x="0" y="73088"/>
                  </a:lnTo>
                  <a:lnTo>
                    <a:pt x="0" y="81216"/>
                  </a:lnTo>
                  <a:lnTo>
                    <a:pt x="6489" y="81216"/>
                  </a:lnTo>
                  <a:lnTo>
                    <a:pt x="6489" y="73088"/>
                  </a:lnTo>
                  <a:close/>
                </a:path>
                <a:path w="6984" h="81279">
                  <a:moveTo>
                    <a:pt x="6489" y="48717"/>
                  </a:moveTo>
                  <a:lnTo>
                    <a:pt x="0" y="48717"/>
                  </a:lnTo>
                  <a:lnTo>
                    <a:pt x="0" y="66586"/>
                  </a:lnTo>
                  <a:lnTo>
                    <a:pt x="6489" y="66586"/>
                  </a:lnTo>
                  <a:lnTo>
                    <a:pt x="6489" y="48717"/>
                  </a:lnTo>
                  <a:close/>
                </a:path>
                <a:path w="6984" h="81279">
                  <a:moveTo>
                    <a:pt x="6489" y="24371"/>
                  </a:moveTo>
                  <a:lnTo>
                    <a:pt x="0" y="24371"/>
                  </a:lnTo>
                  <a:lnTo>
                    <a:pt x="0" y="42240"/>
                  </a:lnTo>
                  <a:lnTo>
                    <a:pt x="6489" y="42240"/>
                  </a:lnTo>
                  <a:lnTo>
                    <a:pt x="6489" y="24371"/>
                  </a:lnTo>
                  <a:close/>
                </a:path>
                <a:path w="6984" h="81279">
                  <a:moveTo>
                    <a:pt x="6489" y="0"/>
                  </a:moveTo>
                  <a:lnTo>
                    <a:pt x="0" y="0"/>
                  </a:lnTo>
                  <a:lnTo>
                    <a:pt x="0" y="17868"/>
                  </a:lnTo>
                  <a:lnTo>
                    <a:pt x="6489" y="1786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37153" y="4150956"/>
              <a:ext cx="17868" cy="35725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0058260" y="4131144"/>
              <a:ext cx="6985" cy="83185"/>
            </a:xfrm>
            <a:custGeom>
              <a:avLst/>
              <a:gdLst/>
              <a:ahLst/>
              <a:cxnLst/>
              <a:rect l="l" t="t" r="r" b="b"/>
              <a:pathLst>
                <a:path w="6984" h="83185">
                  <a:moveTo>
                    <a:pt x="6489" y="65278"/>
                  </a:moveTo>
                  <a:lnTo>
                    <a:pt x="0" y="65278"/>
                  </a:lnTo>
                  <a:lnTo>
                    <a:pt x="0" y="83134"/>
                  </a:lnTo>
                  <a:lnTo>
                    <a:pt x="6489" y="83134"/>
                  </a:lnTo>
                  <a:lnTo>
                    <a:pt x="6489" y="65278"/>
                  </a:lnTo>
                  <a:close/>
                </a:path>
                <a:path w="6984" h="83185">
                  <a:moveTo>
                    <a:pt x="6489" y="40906"/>
                  </a:moveTo>
                  <a:lnTo>
                    <a:pt x="0" y="40906"/>
                  </a:lnTo>
                  <a:lnTo>
                    <a:pt x="0" y="58775"/>
                  </a:lnTo>
                  <a:lnTo>
                    <a:pt x="6489" y="58775"/>
                  </a:lnTo>
                  <a:lnTo>
                    <a:pt x="6489" y="40906"/>
                  </a:lnTo>
                  <a:close/>
                </a:path>
                <a:path w="6984" h="83185">
                  <a:moveTo>
                    <a:pt x="6489" y="16560"/>
                  </a:moveTo>
                  <a:lnTo>
                    <a:pt x="0" y="16560"/>
                  </a:lnTo>
                  <a:lnTo>
                    <a:pt x="0" y="34429"/>
                  </a:lnTo>
                  <a:lnTo>
                    <a:pt x="6489" y="34429"/>
                  </a:lnTo>
                  <a:lnTo>
                    <a:pt x="6489" y="16560"/>
                  </a:lnTo>
                  <a:close/>
                </a:path>
                <a:path w="6984" h="83185">
                  <a:moveTo>
                    <a:pt x="6489" y="0"/>
                  </a:moveTo>
                  <a:lnTo>
                    <a:pt x="0" y="0"/>
                  </a:lnTo>
                  <a:lnTo>
                    <a:pt x="0" y="10071"/>
                  </a:lnTo>
                  <a:lnTo>
                    <a:pt x="6489" y="10071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2" name="object 12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903310" y="3975150"/>
            <a:ext cx="710018" cy="35725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903310" y="4062856"/>
            <a:ext cx="708406" cy="35725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903310" y="4150956"/>
            <a:ext cx="701903" cy="35725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903310" y="4326343"/>
            <a:ext cx="526186" cy="35725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9744824" y="4306861"/>
            <a:ext cx="320040" cy="88265"/>
            <a:chOff x="9744824" y="4306861"/>
            <a:chExt cx="320040" cy="88265"/>
          </a:xfrm>
        </p:grpSpPr>
        <p:pic>
          <p:nvPicPr>
            <p:cNvPr id="127" name="object 12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744824" y="4326343"/>
              <a:ext cx="310184" cy="35725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0058260" y="4306861"/>
              <a:ext cx="6985" cy="88265"/>
            </a:xfrm>
            <a:custGeom>
              <a:avLst/>
              <a:gdLst/>
              <a:ahLst/>
              <a:cxnLst/>
              <a:rect l="l" t="t" r="r" b="b"/>
              <a:pathLst>
                <a:path w="6984" h="88264">
                  <a:moveTo>
                    <a:pt x="6489" y="84442"/>
                  </a:moveTo>
                  <a:lnTo>
                    <a:pt x="0" y="84442"/>
                  </a:lnTo>
                  <a:lnTo>
                    <a:pt x="0" y="87693"/>
                  </a:lnTo>
                  <a:lnTo>
                    <a:pt x="6489" y="87693"/>
                  </a:lnTo>
                  <a:lnTo>
                    <a:pt x="6489" y="84442"/>
                  </a:lnTo>
                  <a:close/>
                </a:path>
                <a:path w="6984" h="88264">
                  <a:moveTo>
                    <a:pt x="6489" y="60071"/>
                  </a:moveTo>
                  <a:lnTo>
                    <a:pt x="0" y="60071"/>
                  </a:lnTo>
                  <a:lnTo>
                    <a:pt x="0" y="77939"/>
                  </a:lnTo>
                  <a:lnTo>
                    <a:pt x="6489" y="77939"/>
                  </a:lnTo>
                  <a:lnTo>
                    <a:pt x="6489" y="60071"/>
                  </a:lnTo>
                  <a:close/>
                </a:path>
                <a:path w="6984" h="88264">
                  <a:moveTo>
                    <a:pt x="6489" y="35725"/>
                  </a:moveTo>
                  <a:lnTo>
                    <a:pt x="0" y="35725"/>
                  </a:lnTo>
                  <a:lnTo>
                    <a:pt x="0" y="53594"/>
                  </a:lnTo>
                  <a:lnTo>
                    <a:pt x="6489" y="53594"/>
                  </a:lnTo>
                  <a:lnTo>
                    <a:pt x="6489" y="35725"/>
                  </a:lnTo>
                  <a:close/>
                </a:path>
                <a:path w="6984" h="88264">
                  <a:moveTo>
                    <a:pt x="6489" y="11366"/>
                  </a:moveTo>
                  <a:lnTo>
                    <a:pt x="0" y="11366"/>
                  </a:lnTo>
                  <a:lnTo>
                    <a:pt x="0" y="29235"/>
                  </a:lnTo>
                  <a:lnTo>
                    <a:pt x="6489" y="29235"/>
                  </a:lnTo>
                  <a:lnTo>
                    <a:pt x="6489" y="11366"/>
                  </a:lnTo>
                  <a:close/>
                </a:path>
                <a:path w="6984" h="88264">
                  <a:moveTo>
                    <a:pt x="6489" y="0"/>
                  </a:moveTo>
                  <a:lnTo>
                    <a:pt x="0" y="0"/>
                  </a:lnTo>
                  <a:lnTo>
                    <a:pt x="0" y="4876"/>
                  </a:lnTo>
                  <a:lnTo>
                    <a:pt x="6489" y="4876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9" name="object 12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903310" y="4414049"/>
            <a:ext cx="490461" cy="35725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8903310" y="4501743"/>
            <a:ext cx="480707" cy="35725"/>
          </a:xfrm>
          <a:prstGeom prst="rect">
            <a:avLst/>
          </a:prstGeom>
        </p:spPr>
      </p:pic>
      <p:grpSp>
        <p:nvGrpSpPr>
          <p:cNvPr id="131" name="object 131"/>
          <p:cNvGrpSpPr/>
          <p:nvPr/>
        </p:nvGrpSpPr>
        <p:grpSpPr>
          <a:xfrm>
            <a:off x="9744824" y="4488751"/>
            <a:ext cx="380365" cy="400050"/>
            <a:chOff x="9744824" y="4488751"/>
            <a:chExt cx="380365" cy="400050"/>
          </a:xfrm>
        </p:grpSpPr>
        <p:pic>
          <p:nvPicPr>
            <p:cNvPr id="132" name="object 13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040404" y="4501743"/>
              <a:ext cx="14617" cy="35725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0058260" y="4488751"/>
              <a:ext cx="6985" cy="42545"/>
            </a:xfrm>
            <a:custGeom>
              <a:avLst/>
              <a:gdLst/>
              <a:ahLst/>
              <a:cxnLst/>
              <a:rect l="l" t="t" r="r" b="b"/>
              <a:pathLst>
                <a:path w="6984" h="42545">
                  <a:moveTo>
                    <a:pt x="6489" y="24358"/>
                  </a:moveTo>
                  <a:lnTo>
                    <a:pt x="0" y="24358"/>
                  </a:lnTo>
                  <a:lnTo>
                    <a:pt x="0" y="42227"/>
                  </a:lnTo>
                  <a:lnTo>
                    <a:pt x="6489" y="42227"/>
                  </a:lnTo>
                  <a:lnTo>
                    <a:pt x="6489" y="24358"/>
                  </a:lnTo>
                  <a:close/>
                </a:path>
                <a:path w="6984" h="42545">
                  <a:moveTo>
                    <a:pt x="6489" y="0"/>
                  </a:moveTo>
                  <a:lnTo>
                    <a:pt x="0" y="0"/>
                  </a:lnTo>
                  <a:lnTo>
                    <a:pt x="0" y="17868"/>
                  </a:lnTo>
                  <a:lnTo>
                    <a:pt x="6489" y="1786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762693" y="4537468"/>
              <a:ext cx="302056" cy="87692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10058260" y="4569942"/>
              <a:ext cx="6985" cy="83185"/>
            </a:xfrm>
            <a:custGeom>
              <a:avLst/>
              <a:gdLst/>
              <a:ahLst/>
              <a:cxnLst/>
              <a:rect l="l" t="t" r="r" b="b"/>
              <a:pathLst>
                <a:path w="6984" h="83185">
                  <a:moveTo>
                    <a:pt x="6489" y="64960"/>
                  </a:moveTo>
                  <a:lnTo>
                    <a:pt x="0" y="64960"/>
                  </a:lnTo>
                  <a:lnTo>
                    <a:pt x="0" y="82829"/>
                  </a:lnTo>
                  <a:lnTo>
                    <a:pt x="6489" y="82829"/>
                  </a:lnTo>
                  <a:lnTo>
                    <a:pt x="6489" y="64960"/>
                  </a:lnTo>
                  <a:close/>
                </a:path>
                <a:path w="6984" h="83185">
                  <a:moveTo>
                    <a:pt x="6489" y="40601"/>
                  </a:moveTo>
                  <a:lnTo>
                    <a:pt x="0" y="40601"/>
                  </a:lnTo>
                  <a:lnTo>
                    <a:pt x="0" y="58470"/>
                  </a:lnTo>
                  <a:lnTo>
                    <a:pt x="6489" y="58470"/>
                  </a:lnTo>
                  <a:lnTo>
                    <a:pt x="6489" y="40601"/>
                  </a:lnTo>
                  <a:close/>
                </a:path>
                <a:path w="6984" h="83185">
                  <a:moveTo>
                    <a:pt x="6489" y="16243"/>
                  </a:moveTo>
                  <a:lnTo>
                    <a:pt x="0" y="16243"/>
                  </a:lnTo>
                  <a:lnTo>
                    <a:pt x="0" y="34112"/>
                  </a:lnTo>
                  <a:lnTo>
                    <a:pt x="6489" y="34112"/>
                  </a:lnTo>
                  <a:lnTo>
                    <a:pt x="6489" y="16243"/>
                  </a:lnTo>
                  <a:close/>
                </a:path>
                <a:path w="6984" h="83185">
                  <a:moveTo>
                    <a:pt x="6489" y="0"/>
                  </a:moveTo>
                  <a:lnTo>
                    <a:pt x="0" y="0"/>
                  </a:lnTo>
                  <a:lnTo>
                    <a:pt x="0" y="9740"/>
                  </a:lnTo>
                  <a:lnTo>
                    <a:pt x="6489" y="9740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744824" y="4677142"/>
              <a:ext cx="30861" cy="3572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068001" y="4764836"/>
              <a:ext cx="56845" cy="35725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0058260" y="4745354"/>
              <a:ext cx="6985" cy="88265"/>
            </a:xfrm>
            <a:custGeom>
              <a:avLst/>
              <a:gdLst/>
              <a:ahLst/>
              <a:cxnLst/>
              <a:rect l="l" t="t" r="r" b="b"/>
              <a:pathLst>
                <a:path w="6984" h="88264">
                  <a:moveTo>
                    <a:pt x="6489" y="84442"/>
                  </a:moveTo>
                  <a:lnTo>
                    <a:pt x="0" y="84442"/>
                  </a:lnTo>
                  <a:lnTo>
                    <a:pt x="0" y="87693"/>
                  </a:lnTo>
                  <a:lnTo>
                    <a:pt x="6489" y="87693"/>
                  </a:lnTo>
                  <a:lnTo>
                    <a:pt x="6489" y="84442"/>
                  </a:lnTo>
                  <a:close/>
                </a:path>
                <a:path w="6984" h="88264">
                  <a:moveTo>
                    <a:pt x="6489" y="60071"/>
                  </a:moveTo>
                  <a:lnTo>
                    <a:pt x="0" y="60071"/>
                  </a:lnTo>
                  <a:lnTo>
                    <a:pt x="0" y="77939"/>
                  </a:lnTo>
                  <a:lnTo>
                    <a:pt x="6489" y="77939"/>
                  </a:lnTo>
                  <a:lnTo>
                    <a:pt x="6489" y="60071"/>
                  </a:lnTo>
                  <a:close/>
                </a:path>
                <a:path w="6984" h="88264">
                  <a:moveTo>
                    <a:pt x="6489" y="35712"/>
                  </a:moveTo>
                  <a:lnTo>
                    <a:pt x="0" y="35712"/>
                  </a:lnTo>
                  <a:lnTo>
                    <a:pt x="0" y="53581"/>
                  </a:lnTo>
                  <a:lnTo>
                    <a:pt x="6489" y="53581"/>
                  </a:lnTo>
                  <a:lnTo>
                    <a:pt x="6489" y="35712"/>
                  </a:lnTo>
                  <a:close/>
                </a:path>
                <a:path w="6984" h="88264">
                  <a:moveTo>
                    <a:pt x="6489" y="11353"/>
                  </a:moveTo>
                  <a:lnTo>
                    <a:pt x="0" y="11353"/>
                  </a:lnTo>
                  <a:lnTo>
                    <a:pt x="0" y="29222"/>
                  </a:lnTo>
                  <a:lnTo>
                    <a:pt x="6489" y="29222"/>
                  </a:lnTo>
                  <a:lnTo>
                    <a:pt x="6489" y="11353"/>
                  </a:lnTo>
                  <a:close/>
                </a:path>
                <a:path w="6984" h="88264">
                  <a:moveTo>
                    <a:pt x="6489" y="0"/>
                  </a:moveTo>
                  <a:lnTo>
                    <a:pt x="0" y="0"/>
                  </a:lnTo>
                  <a:lnTo>
                    <a:pt x="0" y="4864"/>
                  </a:lnTo>
                  <a:lnTo>
                    <a:pt x="6489" y="4864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744824" y="4852529"/>
              <a:ext cx="56845" cy="35725"/>
            </a:xfrm>
            <a:prstGeom prst="rect">
              <a:avLst/>
            </a:prstGeom>
          </p:spPr>
        </p:pic>
      </p:grpSp>
      <p:pic>
        <p:nvPicPr>
          <p:cNvPr id="140" name="object 14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903310" y="4589436"/>
            <a:ext cx="477469" cy="35725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903310" y="4677142"/>
            <a:ext cx="464477" cy="35725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8903310" y="4764836"/>
            <a:ext cx="462851" cy="35725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903310" y="4852529"/>
            <a:ext cx="425500" cy="35725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8903310" y="4940236"/>
            <a:ext cx="425500" cy="35725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8903310" y="5027929"/>
            <a:ext cx="425500" cy="35725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9744824" y="4940236"/>
            <a:ext cx="100685" cy="35725"/>
          </a:xfrm>
          <a:prstGeom prst="rect">
            <a:avLst/>
          </a:prstGeom>
        </p:spPr>
      </p:pic>
      <p:grpSp>
        <p:nvGrpSpPr>
          <p:cNvPr id="147" name="object 147"/>
          <p:cNvGrpSpPr/>
          <p:nvPr/>
        </p:nvGrpSpPr>
        <p:grpSpPr>
          <a:xfrm>
            <a:off x="9916972" y="5008435"/>
            <a:ext cx="310515" cy="156210"/>
            <a:chOff x="9916972" y="5008435"/>
            <a:chExt cx="310515" cy="156210"/>
          </a:xfrm>
        </p:grpSpPr>
        <p:pic>
          <p:nvPicPr>
            <p:cNvPr id="148" name="object 14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916972" y="5027929"/>
              <a:ext cx="138036" cy="3572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0058260" y="5008435"/>
              <a:ext cx="6985" cy="83185"/>
            </a:xfrm>
            <a:custGeom>
              <a:avLst/>
              <a:gdLst/>
              <a:ahLst/>
              <a:cxnLst/>
              <a:rect l="l" t="t" r="r" b="b"/>
              <a:pathLst>
                <a:path w="6984" h="83185">
                  <a:moveTo>
                    <a:pt x="6489" y="64960"/>
                  </a:moveTo>
                  <a:lnTo>
                    <a:pt x="0" y="64960"/>
                  </a:lnTo>
                  <a:lnTo>
                    <a:pt x="0" y="82829"/>
                  </a:lnTo>
                  <a:lnTo>
                    <a:pt x="6489" y="82829"/>
                  </a:lnTo>
                  <a:lnTo>
                    <a:pt x="6489" y="64960"/>
                  </a:lnTo>
                  <a:close/>
                </a:path>
                <a:path w="6984" h="83185">
                  <a:moveTo>
                    <a:pt x="6489" y="40601"/>
                  </a:moveTo>
                  <a:lnTo>
                    <a:pt x="0" y="40601"/>
                  </a:lnTo>
                  <a:lnTo>
                    <a:pt x="0" y="58470"/>
                  </a:lnTo>
                  <a:lnTo>
                    <a:pt x="6489" y="58470"/>
                  </a:lnTo>
                  <a:lnTo>
                    <a:pt x="6489" y="40601"/>
                  </a:lnTo>
                  <a:close/>
                </a:path>
                <a:path w="6984" h="83185">
                  <a:moveTo>
                    <a:pt x="6489" y="16243"/>
                  </a:moveTo>
                  <a:lnTo>
                    <a:pt x="0" y="16243"/>
                  </a:lnTo>
                  <a:lnTo>
                    <a:pt x="0" y="34112"/>
                  </a:lnTo>
                  <a:lnTo>
                    <a:pt x="6489" y="34112"/>
                  </a:lnTo>
                  <a:lnTo>
                    <a:pt x="6489" y="16243"/>
                  </a:lnTo>
                  <a:close/>
                </a:path>
                <a:path w="6984" h="83185">
                  <a:moveTo>
                    <a:pt x="6489" y="0"/>
                  </a:moveTo>
                  <a:lnTo>
                    <a:pt x="0" y="0"/>
                  </a:lnTo>
                  <a:lnTo>
                    <a:pt x="0" y="9740"/>
                  </a:lnTo>
                  <a:lnTo>
                    <a:pt x="6489" y="9740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068001" y="5115622"/>
              <a:ext cx="159156" cy="35725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10058260" y="5097754"/>
              <a:ext cx="6985" cy="66675"/>
            </a:xfrm>
            <a:custGeom>
              <a:avLst/>
              <a:gdLst/>
              <a:ahLst/>
              <a:cxnLst/>
              <a:rect l="l" t="t" r="r" b="b"/>
              <a:pathLst>
                <a:path w="6984" h="66675">
                  <a:moveTo>
                    <a:pt x="6489" y="48717"/>
                  </a:moveTo>
                  <a:lnTo>
                    <a:pt x="0" y="48717"/>
                  </a:lnTo>
                  <a:lnTo>
                    <a:pt x="0" y="66586"/>
                  </a:lnTo>
                  <a:lnTo>
                    <a:pt x="6489" y="66586"/>
                  </a:lnTo>
                  <a:lnTo>
                    <a:pt x="6489" y="48717"/>
                  </a:lnTo>
                  <a:close/>
                </a:path>
                <a:path w="6984" h="66675">
                  <a:moveTo>
                    <a:pt x="6489" y="24371"/>
                  </a:moveTo>
                  <a:lnTo>
                    <a:pt x="0" y="24371"/>
                  </a:lnTo>
                  <a:lnTo>
                    <a:pt x="0" y="42240"/>
                  </a:lnTo>
                  <a:lnTo>
                    <a:pt x="6489" y="42240"/>
                  </a:lnTo>
                  <a:lnTo>
                    <a:pt x="6489" y="24371"/>
                  </a:lnTo>
                  <a:close/>
                </a:path>
                <a:path w="6984" h="66675">
                  <a:moveTo>
                    <a:pt x="6489" y="0"/>
                  </a:moveTo>
                  <a:lnTo>
                    <a:pt x="0" y="0"/>
                  </a:lnTo>
                  <a:lnTo>
                    <a:pt x="0" y="17868"/>
                  </a:lnTo>
                  <a:lnTo>
                    <a:pt x="6489" y="1786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2" name="object 15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8903310" y="5115623"/>
            <a:ext cx="391388" cy="35725"/>
          </a:xfrm>
          <a:prstGeom prst="rect">
            <a:avLst/>
          </a:prstGeom>
        </p:spPr>
      </p:pic>
      <p:graphicFrame>
        <p:nvGraphicFramePr>
          <p:cNvPr id="153" name="object 153"/>
          <p:cNvGraphicFramePr>
            <a:graphicFrameLocks noGrp="1"/>
          </p:cNvGraphicFramePr>
          <p:nvPr/>
        </p:nvGraphicFramePr>
        <p:xfrm>
          <a:off x="6000496" y="3341916"/>
          <a:ext cx="4445635" cy="2105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608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Agen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Rodrigues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Barleté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2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20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100,0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75"/>
                        </a:lnSpc>
                        <a:spcBef>
                          <a:spcPts val="20"/>
                        </a:spcBef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=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2540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Bacalan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24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96,0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Agen,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Pont-du-Casse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Montanou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95,0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Poitiers,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Saint-Benoît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Clos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Gauthier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les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Sables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77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92,8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Saint-Pierre-du-Mont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Moustey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12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92,3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Bergerac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Rive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Gauche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90,9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696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Sablard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26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89,7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+23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Soyaux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Champ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Manoeuvre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88,4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+27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900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Bordeaux,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Cenon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Benauge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Henri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Sellier</a:t>
                      </a:r>
                      <a:r>
                        <a:rPr sz="5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Léo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Lagrange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88,2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0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Mont-de-Marsan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Peyrouat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1230"/>
                        </a:lnSpc>
                        <a:spcBef>
                          <a:spcPts val="55"/>
                        </a:spcBef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…</a:t>
                      </a:r>
                      <a:endParaRPr sz="1050">
                        <a:latin typeface="Roboto"/>
                        <a:cs typeface="Roboto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87,5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-2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491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Pau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Ousse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Des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Bois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65,5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-34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Coutras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Du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centre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61,1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Bayonne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Maubec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Citadelle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21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60,0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-2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Pau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Saragosse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59,6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-32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Tonneins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Coeur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ville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57,9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Sainte-Foy-la-Grande,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Pineuilh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Bourg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57,7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+6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Bergerac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Des</a:t>
                      </a:r>
                      <a:r>
                        <a:rPr sz="5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Deux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Rives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34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53,1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Villeneuve-sur-Lot</a:t>
                      </a:r>
                      <a:r>
                        <a:rPr sz="5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Bastide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52,9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7697">
                <a:tc>
                  <a:txBody>
                    <a:bodyPr/>
                    <a:lstStyle/>
                    <a:p>
                      <a:pPr marL="9525">
                        <a:lnSpc>
                          <a:spcPts val="55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Beaubreuil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52,9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57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-15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6659">
                <a:tc>
                  <a:txBody>
                    <a:bodyPr/>
                    <a:lstStyle/>
                    <a:p>
                      <a:pPr marL="9525">
                        <a:lnSpc>
                          <a:spcPts val="540"/>
                        </a:lnSpc>
                        <a:spcBef>
                          <a:spcPts val="40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Dax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5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5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Sablar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6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65"/>
                        </a:lnSpc>
                        <a:spcBef>
                          <a:spcPts val="15"/>
                        </a:spcBef>
                      </a:pPr>
                      <a:r>
                        <a:rPr sz="500" spc="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48,8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65"/>
                        </a:lnSpc>
                        <a:spcBef>
                          <a:spcPts val="15"/>
                        </a:spcBef>
                      </a:pPr>
                      <a:r>
                        <a:rPr sz="500" spc="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+17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1905" marB="0">
                    <a:lnR w="952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7687">
                <a:tc>
                  <a:txBody>
                    <a:bodyPr/>
                    <a:lstStyle/>
                    <a:p>
                      <a:pPr marL="9525">
                        <a:lnSpc>
                          <a:spcPts val="530"/>
                        </a:lnSpc>
                        <a:spcBef>
                          <a:spcPts val="60"/>
                        </a:spcBef>
                      </a:pPr>
                      <a:r>
                        <a:rPr sz="500" b="1" spc="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762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65"/>
                        </a:lnSpc>
                        <a:spcBef>
                          <a:spcPts val="25"/>
                        </a:spcBef>
                      </a:pPr>
                      <a:r>
                        <a:rPr sz="500" b="1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nd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65"/>
                        </a:lnSpc>
                        <a:spcBef>
                          <a:spcPts val="25"/>
                        </a:spcBef>
                      </a:pPr>
                      <a:r>
                        <a:rPr sz="500" b="1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nd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65"/>
                        </a:lnSpc>
                        <a:spcBef>
                          <a:spcPts val="25"/>
                        </a:spcBef>
                      </a:pPr>
                      <a:r>
                        <a:rPr sz="500" b="1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nd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7699">
                <a:tc>
                  <a:txBody>
                    <a:bodyPr/>
                    <a:lstStyle/>
                    <a:p>
                      <a:pPr marL="9525">
                        <a:lnSpc>
                          <a:spcPts val="530"/>
                        </a:lnSpc>
                        <a:spcBef>
                          <a:spcPts val="60"/>
                        </a:spcBef>
                      </a:pPr>
                      <a:r>
                        <a:rPr sz="500" b="1" spc="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France</a:t>
                      </a:r>
                      <a:r>
                        <a:rPr sz="5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métropolitaine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762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432434" algn="r">
                        <a:lnSpc>
                          <a:spcPts val="565"/>
                        </a:lnSpc>
                        <a:spcBef>
                          <a:spcPts val="25"/>
                        </a:spcBef>
                      </a:pPr>
                      <a:r>
                        <a:rPr sz="5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55 0</a:t>
                      </a:r>
                      <a:r>
                        <a:rPr sz="5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30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565"/>
                        </a:lnSpc>
                        <a:spcBef>
                          <a:spcPts val="25"/>
                        </a:spcBef>
                      </a:pPr>
                      <a:r>
                        <a:rPr sz="5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75,4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565"/>
                        </a:lnSpc>
                        <a:spcBef>
                          <a:spcPts val="25"/>
                        </a:spcBef>
                      </a:pPr>
                      <a:r>
                        <a:rPr sz="50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+19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7706">
                <a:tc>
                  <a:txBody>
                    <a:bodyPr/>
                    <a:lstStyle/>
                    <a:p>
                      <a:pPr marL="9525">
                        <a:lnSpc>
                          <a:spcPts val="530"/>
                        </a:lnSpc>
                        <a:spcBef>
                          <a:spcPts val="60"/>
                        </a:spcBef>
                      </a:pPr>
                      <a:r>
                        <a:rPr sz="5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5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762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433070" algn="r">
                        <a:lnSpc>
                          <a:spcPts val="565"/>
                        </a:lnSpc>
                        <a:spcBef>
                          <a:spcPts val="25"/>
                        </a:spcBef>
                      </a:pP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299</a:t>
                      </a:r>
                      <a:r>
                        <a:rPr sz="5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112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565"/>
                        </a:lnSpc>
                        <a:spcBef>
                          <a:spcPts val="25"/>
                        </a:spcBef>
                      </a:pPr>
                      <a:r>
                        <a:rPr sz="500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61,3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565"/>
                        </a:lnSpc>
                        <a:spcBef>
                          <a:spcPts val="25"/>
                        </a:spcBef>
                      </a:pPr>
                      <a:r>
                        <a:rPr sz="500" spc="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+21</a:t>
                      </a:r>
                      <a:endParaRPr sz="500">
                        <a:latin typeface="Roboto"/>
                        <a:cs typeface="Roboto"/>
                      </a:endParaRPr>
                    </a:p>
                  </a:txBody>
                  <a:tcPr marL="0" marR="0" marT="31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643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54" name="object 154"/>
          <p:cNvSpPr txBox="1"/>
          <p:nvPr/>
        </p:nvSpPr>
        <p:spPr>
          <a:xfrm>
            <a:off x="9053011" y="2692461"/>
            <a:ext cx="504190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Part</a:t>
            </a:r>
            <a:r>
              <a:rPr sz="55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des</a:t>
            </a:r>
            <a:r>
              <a:rPr sz="55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auto-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9005923" y="2877895"/>
            <a:ext cx="598170" cy="313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14300"/>
              </a:lnSpc>
              <a:spcBef>
                <a:spcPts val="90"/>
              </a:spcBef>
            </a:pP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créations </a:t>
            </a: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d'ét</a:t>
            </a:r>
            <a:r>
              <a:rPr sz="550" b="1" spc="2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bli</a:t>
            </a: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ssements 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(en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20" dirty="0">
                <a:solidFill>
                  <a:srgbClr val="FFFFFF"/>
                </a:solidFill>
                <a:latin typeface="Roboto"/>
                <a:cs typeface="Roboto"/>
              </a:rPr>
              <a:t>%)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9894537" y="2877895"/>
            <a:ext cx="387985" cy="217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4610">
              <a:lnSpc>
                <a:spcPct val="114300"/>
              </a:lnSpc>
              <a:spcBef>
                <a:spcPts val="90"/>
              </a:spcBef>
            </a:pP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et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2020 </a:t>
            </a: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(e</a:t>
            </a:r>
            <a:r>
              <a:rPr sz="550" b="1" spc="20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point</a:t>
            </a: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s)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899157" y="2879240"/>
            <a:ext cx="369570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333572" y="2739541"/>
            <a:ext cx="379095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Nb</a:t>
            </a:r>
            <a:r>
              <a:rPr sz="55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d'auto-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145764" y="2788280"/>
            <a:ext cx="2326640" cy="115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825" b="1" spc="22" baseline="-35353" dirty="0">
                <a:solidFill>
                  <a:srgbClr val="FFFFFF"/>
                </a:solidFill>
                <a:latin typeface="Roboto"/>
                <a:cs typeface="Roboto"/>
              </a:rPr>
              <a:t>entrepreneurs</a:t>
            </a:r>
            <a:r>
              <a:rPr sz="825" b="1" spc="7" baseline="-35353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25" b="1" spc="22" baseline="-35353" dirty="0">
                <a:solidFill>
                  <a:srgbClr val="FFFFFF"/>
                </a:solidFill>
                <a:latin typeface="Roboto"/>
                <a:cs typeface="Roboto"/>
              </a:rPr>
              <a:t>parmi </a:t>
            </a:r>
            <a:r>
              <a:rPr sz="825" b="1" spc="112" baseline="-35353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entrepreneurs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parmi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les </a:t>
            </a:r>
            <a:r>
              <a:rPr sz="550" b="1" spc="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Evolution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entre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2015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8224722" y="2924993"/>
            <a:ext cx="598170" cy="217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1120">
              <a:lnSpc>
                <a:spcPct val="114300"/>
              </a:lnSpc>
              <a:spcBef>
                <a:spcPts val="90"/>
              </a:spcBef>
            </a:pP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les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créations </a:t>
            </a:r>
            <a:r>
              <a:rPr sz="550" b="1" spc="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10" dirty="0">
                <a:solidFill>
                  <a:srgbClr val="FFFFFF"/>
                </a:solidFill>
                <a:latin typeface="Roboto"/>
                <a:cs typeface="Roboto"/>
              </a:rPr>
              <a:t>d'ét</a:t>
            </a:r>
            <a:r>
              <a:rPr sz="550" b="1" spc="2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bli</a:t>
            </a:r>
            <a:r>
              <a:rPr sz="550" b="1" spc="20" dirty="0">
                <a:solidFill>
                  <a:srgbClr val="FFFFFF"/>
                </a:solidFill>
                <a:latin typeface="Roboto"/>
                <a:cs typeface="Roboto"/>
              </a:rPr>
              <a:t>ssements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9722078" y="2557513"/>
            <a:ext cx="6985" cy="1663700"/>
          </a:xfrm>
          <a:custGeom>
            <a:avLst/>
            <a:gdLst/>
            <a:ahLst/>
            <a:cxnLst/>
            <a:rect l="l" t="t" r="r" b="b"/>
            <a:pathLst>
              <a:path w="6984" h="1663700">
                <a:moveTo>
                  <a:pt x="6502" y="0"/>
                </a:moveTo>
                <a:lnTo>
                  <a:pt x="0" y="0"/>
                </a:lnTo>
                <a:lnTo>
                  <a:pt x="0" y="1663280"/>
                </a:lnTo>
                <a:lnTo>
                  <a:pt x="6502" y="1663280"/>
                </a:lnTo>
                <a:lnTo>
                  <a:pt x="6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159495" y="4215917"/>
            <a:ext cx="727710" cy="6985"/>
          </a:xfrm>
          <a:custGeom>
            <a:avLst/>
            <a:gdLst/>
            <a:ahLst/>
            <a:cxnLst/>
            <a:rect l="l" t="t" r="r" b="b"/>
            <a:pathLst>
              <a:path w="727709" h="6985">
                <a:moveTo>
                  <a:pt x="727570" y="0"/>
                </a:moveTo>
                <a:lnTo>
                  <a:pt x="0" y="0"/>
                </a:lnTo>
                <a:lnTo>
                  <a:pt x="0" y="6489"/>
                </a:lnTo>
                <a:lnTo>
                  <a:pt x="727570" y="6489"/>
                </a:lnTo>
                <a:lnTo>
                  <a:pt x="727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383299" y="1391414"/>
            <a:ext cx="8564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Une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progression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établissements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qui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s’explique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par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l’importance</a:t>
            </a:r>
            <a:r>
              <a:rPr sz="1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l’auto-entrepreunariat.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D64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50568" y="0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>
            <a:spLocks noGrp="1"/>
          </p:cNvSpPr>
          <p:nvPr>
            <p:ph type="title"/>
          </p:nvPr>
        </p:nvSpPr>
        <p:spPr>
          <a:xfrm>
            <a:off x="2318991" y="54772"/>
            <a:ext cx="3515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Développement</a:t>
            </a:r>
            <a:r>
              <a:rPr spc="-20" dirty="0"/>
              <a:t> </a:t>
            </a:r>
            <a:r>
              <a:rPr dirty="0"/>
              <a:t>économique</a:t>
            </a:r>
            <a:r>
              <a:rPr spc="-20" dirty="0"/>
              <a:t> </a:t>
            </a:r>
            <a:r>
              <a:rPr dirty="0"/>
              <a:t>et</a:t>
            </a:r>
            <a:r>
              <a:rPr spc="-20" dirty="0"/>
              <a:t> </a:t>
            </a:r>
            <a:r>
              <a:rPr dirty="0"/>
              <a:t>emploi</a:t>
            </a:r>
          </a:p>
        </p:txBody>
      </p:sp>
      <p:sp>
        <p:nvSpPr>
          <p:cNvPr id="172" name="object 172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74" name="object 174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54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75" name="object 17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5999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1792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39" h="1440179">
                <a:moveTo>
                  <a:pt x="383286" y="0"/>
                </a:moveTo>
                <a:lnTo>
                  <a:pt x="0" y="0"/>
                </a:lnTo>
                <a:lnTo>
                  <a:pt x="0" y="1440002"/>
                </a:lnTo>
                <a:lnTo>
                  <a:pt x="383286" y="1440002"/>
                </a:lnTo>
                <a:lnTo>
                  <a:pt x="383286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5580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39" h="1440179">
                <a:moveTo>
                  <a:pt x="383286" y="0"/>
                </a:moveTo>
                <a:lnTo>
                  <a:pt x="0" y="0"/>
                </a:lnTo>
                <a:lnTo>
                  <a:pt x="0" y="1440002"/>
                </a:lnTo>
                <a:lnTo>
                  <a:pt x="383286" y="1440002"/>
                </a:lnTo>
                <a:lnTo>
                  <a:pt x="383286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4203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39" h="1440179">
                <a:moveTo>
                  <a:pt x="383286" y="0"/>
                </a:moveTo>
                <a:lnTo>
                  <a:pt x="0" y="0"/>
                </a:lnTo>
                <a:lnTo>
                  <a:pt x="0" y="1440002"/>
                </a:lnTo>
                <a:lnTo>
                  <a:pt x="383286" y="1440002"/>
                </a:lnTo>
                <a:lnTo>
                  <a:pt x="383286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8001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800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39" h="1440179">
                <a:moveTo>
                  <a:pt x="383286" y="0"/>
                </a:moveTo>
                <a:lnTo>
                  <a:pt x="0" y="0"/>
                </a:lnTo>
                <a:lnTo>
                  <a:pt x="0" y="1440002"/>
                </a:lnTo>
                <a:lnTo>
                  <a:pt x="383286" y="1440002"/>
                </a:lnTo>
                <a:lnTo>
                  <a:pt x="383286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20415" y="3060001"/>
            <a:ext cx="7145020" cy="1440180"/>
          </a:xfrm>
          <a:prstGeom prst="rect">
            <a:avLst/>
          </a:prstGeom>
          <a:solidFill>
            <a:srgbClr val="835375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Times New Roman"/>
              <a:cs typeface="Times New Roman"/>
            </a:endParaRPr>
          </a:p>
          <a:p>
            <a:pPr marR="55244" algn="ctr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Roboto"/>
                <a:cs typeface="Roboto"/>
              </a:rPr>
              <a:t>ENJEUX</a:t>
            </a:r>
            <a:r>
              <a:rPr sz="3200" b="1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Roboto"/>
                <a:cs typeface="Roboto"/>
              </a:rPr>
              <a:t>TRANSVERSAUX</a:t>
            </a:r>
            <a:endParaRPr sz="3200">
              <a:latin typeface="Roboto"/>
              <a:cs typeface="Robo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83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55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24" name="object 33">
            <a:extLst>
              <a:ext uri="{FF2B5EF4-FFF2-40B4-BE49-F238E27FC236}">
                <a16:creationId xmlns:a16="http://schemas.microsoft.com/office/drawing/2014/main" id="{FC7AE51C-FCD7-BACF-3520-F29C0EC39398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02034" y="5719533"/>
            <a:ext cx="1636929" cy="761999"/>
          </a:xfrm>
          <a:prstGeom prst="rect">
            <a:avLst/>
          </a:prstGeom>
        </p:spPr>
      </p:pic>
      <p:pic>
        <p:nvPicPr>
          <p:cNvPr id="25" name="object 34">
            <a:extLst>
              <a:ext uri="{FF2B5EF4-FFF2-40B4-BE49-F238E27FC236}">
                <a16:creationId xmlns:a16="http://schemas.microsoft.com/office/drawing/2014/main" id="{6336E4F7-29FE-5CD5-50B4-A9A1DF7B07B2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98378" y="5709489"/>
            <a:ext cx="1427469" cy="809100"/>
          </a:xfrm>
          <a:prstGeom prst="rect">
            <a:avLst/>
          </a:prstGeom>
        </p:spPr>
      </p:pic>
      <p:grpSp>
        <p:nvGrpSpPr>
          <p:cNvPr id="26" name="object 35">
            <a:extLst>
              <a:ext uri="{FF2B5EF4-FFF2-40B4-BE49-F238E27FC236}">
                <a16:creationId xmlns:a16="http://schemas.microsoft.com/office/drawing/2014/main" id="{578DC79B-FB63-C66B-F1DD-744953702EF7}"/>
              </a:ext>
            </a:extLst>
          </p:cNvPr>
          <p:cNvGrpSpPr/>
          <p:nvPr/>
        </p:nvGrpSpPr>
        <p:grpSpPr>
          <a:xfrm>
            <a:off x="918006" y="5685383"/>
            <a:ext cx="2146300" cy="822960"/>
            <a:chOff x="918006" y="5685383"/>
            <a:chExt cx="2146300" cy="822960"/>
          </a:xfrm>
        </p:grpSpPr>
        <p:pic>
          <p:nvPicPr>
            <p:cNvPr id="27" name="object 36">
              <a:extLst>
                <a:ext uri="{FF2B5EF4-FFF2-40B4-BE49-F238E27FC236}">
                  <a16:creationId xmlns:a16="http://schemas.microsoft.com/office/drawing/2014/main" id="{4DA1C167-4ECE-8C1D-7F12-56A1082D63D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006" y="5685383"/>
              <a:ext cx="2146096" cy="822579"/>
            </a:xfrm>
            <a:prstGeom prst="rect">
              <a:avLst/>
            </a:prstGeom>
          </p:spPr>
        </p:pic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9BBAD04E-C4DE-8E3B-708D-A73E4D601F95}"/>
                </a:ext>
              </a:extLst>
            </p:cNvPr>
            <p:cNvSpPr/>
            <p:nvPr/>
          </p:nvSpPr>
          <p:spPr>
            <a:xfrm>
              <a:off x="918006" y="5719798"/>
              <a:ext cx="2077720" cy="719455"/>
            </a:xfrm>
            <a:custGeom>
              <a:avLst/>
              <a:gdLst/>
              <a:ahLst/>
              <a:cxnLst/>
              <a:rect l="l" t="t" r="r" b="b"/>
              <a:pathLst>
                <a:path w="2077720" h="719454">
                  <a:moveTo>
                    <a:pt x="1941197" y="0"/>
                  </a:moveTo>
                  <a:lnTo>
                    <a:pt x="0" y="0"/>
                  </a:lnTo>
                  <a:lnTo>
                    <a:pt x="0" y="718883"/>
                  </a:lnTo>
                  <a:lnTo>
                    <a:pt x="1941197" y="718883"/>
                  </a:lnTo>
                  <a:lnTo>
                    <a:pt x="1984146" y="711907"/>
                  </a:lnTo>
                  <a:lnTo>
                    <a:pt x="2021535" y="692504"/>
                  </a:lnTo>
                  <a:lnTo>
                    <a:pt x="2051076" y="662963"/>
                  </a:lnTo>
                  <a:lnTo>
                    <a:pt x="2070479" y="625574"/>
                  </a:lnTo>
                  <a:lnTo>
                    <a:pt x="2077455" y="582625"/>
                  </a:lnTo>
                  <a:lnTo>
                    <a:pt x="2077455" y="136258"/>
                  </a:lnTo>
                  <a:lnTo>
                    <a:pt x="2070479" y="93309"/>
                  </a:lnTo>
                  <a:lnTo>
                    <a:pt x="2051076" y="55920"/>
                  </a:lnTo>
                  <a:lnTo>
                    <a:pt x="2021535" y="26379"/>
                  </a:lnTo>
                  <a:lnTo>
                    <a:pt x="1984146" y="6976"/>
                  </a:lnTo>
                  <a:lnTo>
                    <a:pt x="1941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38">
              <a:extLst>
                <a:ext uri="{FF2B5EF4-FFF2-40B4-BE49-F238E27FC236}">
                  <a16:creationId xmlns:a16="http://schemas.microsoft.com/office/drawing/2014/main" id="{E8D18489-00EC-A70C-05F2-7BD7C1E2C198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3092" y="5791535"/>
              <a:ext cx="1761727" cy="597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1000" y="7209015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322993"/>
            <a:ext cx="1022361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En</a:t>
            </a:r>
            <a:r>
              <a:rPr sz="2800" b="1" spc="18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quoi</a:t>
            </a:r>
            <a:r>
              <a:rPr sz="2800" b="1" spc="18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l’activité</a:t>
            </a:r>
            <a:r>
              <a:rPr sz="2800" b="1" spc="17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professionnelle</a:t>
            </a:r>
            <a:r>
              <a:rPr sz="2800" b="1" spc="18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des</a:t>
            </a:r>
            <a:r>
              <a:rPr sz="2800" b="1" spc="17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femmes</a:t>
            </a:r>
            <a:r>
              <a:rPr sz="2800" b="1" spc="18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est-elle</a:t>
            </a:r>
            <a:endParaRPr sz="28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9996805" algn="l"/>
              </a:tabLst>
            </a:pPr>
            <a:r>
              <a:rPr sz="2800" b="1" u="heavy" spc="-5" dirty="0">
                <a:solidFill>
                  <a:srgbClr val="005F73"/>
                </a:solidFill>
                <a:uFill>
                  <a:solidFill>
                    <a:srgbClr val="835375"/>
                  </a:solidFill>
                </a:uFill>
                <a:latin typeface="Roboto"/>
                <a:cs typeface="Roboto"/>
              </a:rPr>
              <a:t>spécifique</a:t>
            </a:r>
            <a:r>
              <a:rPr sz="2800" b="1" u="heavy" spc="-30" dirty="0">
                <a:solidFill>
                  <a:srgbClr val="005F73"/>
                </a:solidFill>
                <a:uFill>
                  <a:solidFill>
                    <a:srgbClr val="835375"/>
                  </a:solidFill>
                </a:uFill>
                <a:latin typeface="Roboto"/>
                <a:cs typeface="Roboto"/>
              </a:rPr>
              <a:t> </a:t>
            </a:r>
            <a:r>
              <a:rPr sz="2800" b="1" u="heavy" dirty="0">
                <a:solidFill>
                  <a:srgbClr val="005F73"/>
                </a:solidFill>
                <a:uFill>
                  <a:solidFill>
                    <a:srgbClr val="835375"/>
                  </a:solidFill>
                </a:uFill>
                <a:latin typeface="Roboto"/>
                <a:cs typeface="Roboto"/>
              </a:rPr>
              <a:t>?	</a:t>
            </a:r>
            <a:endParaRPr sz="2800" dirty="0">
              <a:latin typeface="Roboto"/>
              <a:cs typeface="Roboto"/>
            </a:endParaRPr>
          </a:p>
          <a:p>
            <a:pPr marL="64135">
              <a:lnSpc>
                <a:spcPct val="100000"/>
              </a:lnSpc>
              <a:spcBef>
                <a:spcPts val="1225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Une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lang="fr-FR" sz="1600" dirty="0">
                <a:solidFill>
                  <a:srgbClr val="231F20"/>
                </a:solidFill>
                <a:latin typeface="Roboto"/>
                <a:cs typeface="Roboto"/>
              </a:rPr>
              <a:t>baisse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 err="1">
                <a:solidFill>
                  <a:srgbClr val="231F20"/>
                </a:solidFill>
                <a:latin typeface="Roboto"/>
                <a:cs typeface="Roboto"/>
              </a:rPr>
              <a:t>d’activité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 err="1">
                <a:solidFill>
                  <a:srgbClr val="231F20"/>
                </a:solidFill>
                <a:latin typeface="Roboto"/>
                <a:cs typeface="Roboto"/>
              </a:rPr>
              <a:t>féminin</a:t>
            </a:r>
            <a:r>
              <a:rPr lang="fr-FR" sz="1600" spc="-10" dirty="0">
                <a:solidFill>
                  <a:srgbClr val="231F20"/>
                </a:solidFill>
                <a:latin typeface="Roboto"/>
                <a:cs typeface="Roboto"/>
              </a:rPr>
              <a:t> alors qu’il progresse au niveau régional. L’écart est ainsi passé (entre les QP de la Région et le niveau régional) de 9 à 15 points. Quelle place pour les femmes dans l’emploi en les QPV ?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83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3567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10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49996" y="622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323667" y="55533"/>
            <a:ext cx="21043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Égalité</a:t>
            </a:r>
            <a:r>
              <a:rPr spc="-35" dirty="0"/>
              <a:t> </a:t>
            </a:r>
            <a:r>
              <a:rPr spc="-5" dirty="0"/>
              <a:t>femme-homme</a:t>
            </a: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8467" y="1911942"/>
            <a:ext cx="4966970" cy="5797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6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Écart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 la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diplômés entre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femmes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 et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les hommes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Ministère de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l’Education Nationale, Depp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2019-2020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783261" y="2720616"/>
            <a:ext cx="14979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Femmes</a:t>
            </a:r>
            <a:r>
              <a:rPr sz="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ayant</a:t>
            </a:r>
            <a:r>
              <a:rPr sz="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un</a:t>
            </a:r>
            <a:r>
              <a:rPr sz="6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haut</a:t>
            </a:r>
            <a:r>
              <a:rPr sz="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niveau</a:t>
            </a:r>
            <a:r>
              <a:rPr sz="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6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formation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41287" y="2636011"/>
            <a:ext cx="4915535" cy="3122930"/>
          </a:xfrm>
          <a:custGeom>
            <a:avLst/>
            <a:gdLst/>
            <a:ahLst/>
            <a:cxnLst/>
            <a:rect l="l" t="t" r="r" b="b"/>
            <a:pathLst>
              <a:path w="4915535" h="3122929">
                <a:moveTo>
                  <a:pt x="4172801" y="1244155"/>
                </a:moveTo>
                <a:lnTo>
                  <a:pt x="3522649" y="1244155"/>
                </a:lnTo>
                <a:lnTo>
                  <a:pt x="3522649" y="1161643"/>
                </a:lnTo>
                <a:lnTo>
                  <a:pt x="3515728" y="1161643"/>
                </a:lnTo>
                <a:lnTo>
                  <a:pt x="3515728" y="1244155"/>
                </a:lnTo>
                <a:lnTo>
                  <a:pt x="2865539" y="1244155"/>
                </a:lnTo>
                <a:lnTo>
                  <a:pt x="2865539" y="1161630"/>
                </a:lnTo>
                <a:lnTo>
                  <a:pt x="3522611" y="1161630"/>
                </a:lnTo>
                <a:lnTo>
                  <a:pt x="3522611" y="1155026"/>
                </a:lnTo>
                <a:lnTo>
                  <a:pt x="2865539" y="1155026"/>
                </a:lnTo>
                <a:lnTo>
                  <a:pt x="2865539" y="1072515"/>
                </a:lnTo>
                <a:lnTo>
                  <a:pt x="3520948" y="1072515"/>
                </a:lnTo>
                <a:lnTo>
                  <a:pt x="3520948" y="1065923"/>
                </a:lnTo>
                <a:lnTo>
                  <a:pt x="2865539" y="1065923"/>
                </a:lnTo>
                <a:lnTo>
                  <a:pt x="2865539" y="983411"/>
                </a:lnTo>
                <a:lnTo>
                  <a:pt x="3520948" y="983411"/>
                </a:lnTo>
                <a:lnTo>
                  <a:pt x="3520948" y="976820"/>
                </a:lnTo>
                <a:lnTo>
                  <a:pt x="2865539" y="976820"/>
                </a:lnTo>
                <a:lnTo>
                  <a:pt x="2865539" y="894295"/>
                </a:lnTo>
                <a:lnTo>
                  <a:pt x="3520948" y="894295"/>
                </a:lnTo>
                <a:lnTo>
                  <a:pt x="3520948" y="887704"/>
                </a:lnTo>
                <a:lnTo>
                  <a:pt x="2865539" y="887704"/>
                </a:lnTo>
                <a:lnTo>
                  <a:pt x="2865539" y="805180"/>
                </a:lnTo>
                <a:lnTo>
                  <a:pt x="3520948" y="805180"/>
                </a:lnTo>
                <a:lnTo>
                  <a:pt x="3520948" y="798588"/>
                </a:lnTo>
                <a:lnTo>
                  <a:pt x="2865539" y="798588"/>
                </a:lnTo>
                <a:lnTo>
                  <a:pt x="2865539" y="712762"/>
                </a:lnTo>
                <a:lnTo>
                  <a:pt x="2858935" y="712762"/>
                </a:lnTo>
                <a:lnTo>
                  <a:pt x="2858935" y="1511503"/>
                </a:lnTo>
                <a:lnTo>
                  <a:pt x="18148" y="1511503"/>
                </a:lnTo>
                <a:lnTo>
                  <a:pt x="18148" y="1428978"/>
                </a:lnTo>
                <a:lnTo>
                  <a:pt x="2858935" y="1428978"/>
                </a:lnTo>
                <a:lnTo>
                  <a:pt x="2858935" y="1422387"/>
                </a:lnTo>
                <a:lnTo>
                  <a:pt x="18148" y="1422387"/>
                </a:lnTo>
                <a:lnTo>
                  <a:pt x="18148" y="1339862"/>
                </a:lnTo>
                <a:lnTo>
                  <a:pt x="2858935" y="1339862"/>
                </a:lnTo>
                <a:lnTo>
                  <a:pt x="2858935" y="1333271"/>
                </a:lnTo>
                <a:lnTo>
                  <a:pt x="18148" y="1333271"/>
                </a:lnTo>
                <a:lnTo>
                  <a:pt x="18148" y="1250746"/>
                </a:lnTo>
                <a:lnTo>
                  <a:pt x="2858935" y="1250746"/>
                </a:lnTo>
                <a:lnTo>
                  <a:pt x="2858935" y="1244155"/>
                </a:lnTo>
                <a:lnTo>
                  <a:pt x="18148" y="1244155"/>
                </a:lnTo>
                <a:lnTo>
                  <a:pt x="18148" y="1161630"/>
                </a:lnTo>
                <a:lnTo>
                  <a:pt x="2858935" y="1161630"/>
                </a:lnTo>
                <a:lnTo>
                  <a:pt x="2858935" y="1155026"/>
                </a:lnTo>
                <a:lnTo>
                  <a:pt x="18148" y="1155026"/>
                </a:lnTo>
                <a:lnTo>
                  <a:pt x="18148" y="1072515"/>
                </a:lnTo>
                <a:lnTo>
                  <a:pt x="2858935" y="1072515"/>
                </a:lnTo>
                <a:lnTo>
                  <a:pt x="2858935" y="1065923"/>
                </a:lnTo>
                <a:lnTo>
                  <a:pt x="18148" y="1065923"/>
                </a:lnTo>
                <a:lnTo>
                  <a:pt x="18148" y="983411"/>
                </a:lnTo>
                <a:lnTo>
                  <a:pt x="2858935" y="983411"/>
                </a:lnTo>
                <a:lnTo>
                  <a:pt x="2858935" y="976820"/>
                </a:lnTo>
                <a:lnTo>
                  <a:pt x="18148" y="976820"/>
                </a:lnTo>
                <a:lnTo>
                  <a:pt x="18148" y="894295"/>
                </a:lnTo>
                <a:lnTo>
                  <a:pt x="2858935" y="894295"/>
                </a:lnTo>
                <a:lnTo>
                  <a:pt x="2858935" y="887704"/>
                </a:lnTo>
                <a:lnTo>
                  <a:pt x="18148" y="887704"/>
                </a:lnTo>
                <a:lnTo>
                  <a:pt x="18148" y="805180"/>
                </a:lnTo>
                <a:lnTo>
                  <a:pt x="2858935" y="805180"/>
                </a:lnTo>
                <a:lnTo>
                  <a:pt x="2858935" y="798588"/>
                </a:lnTo>
                <a:lnTo>
                  <a:pt x="18148" y="798588"/>
                </a:lnTo>
                <a:lnTo>
                  <a:pt x="18148" y="0"/>
                </a:lnTo>
                <a:lnTo>
                  <a:pt x="0" y="0"/>
                </a:lnTo>
                <a:lnTo>
                  <a:pt x="0" y="3122561"/>
                </a:lnTo>
                <a:lnTo>
                  <a:pt x="18148" y="3122561"/>
                </a:lnTo>
                <a:lnTo>
                  <a:pt x="18148" y="2231415"/>
                </a:lnTo>
                <a:lnTo>
                  <a:pt x="3520948" y="2231415"/>
                </a:lnTo>
                <a:lnTo>
                  <a:pt x="3520948" y="2224811"/>
                </a:lnTo>
                <a:lnTo>
                  <a:pt x="18148" y="2224811"/>
                </a:lnTo>
                <a:lnTo>
                  <a:pt x="18148" y="2142299"/>
                </a:lnTo>
                <a:lnTo>
                  <a:pt x="3520948" y="2142299"/>
                </a:lnTo>
                <a:lnTo>
                  <a:pt x="3520948" y="2135708"/>
                </a:lnTo>
                <a:lnTo>
                  <a:pt x="18148" y="2135708"/>
                </a:lnTo>
                <a:lnTo>
                  <a:pt x="18148" y="2053183"/>
                </a:lnTo>
                <a:lnTo>
                  <a:pt x="3520948" y="2053183"/>
                </a:lnTo>
                <a:lnTo>
                  <a:pt x="3520948" y="2046579"/>
                </a:lnTo>
                <a:lnTo>
                  <a:pt x="18148" y="2046579"/>
                </a:lnTo>
                <a:lnTo>
                  <a:pt x="18148" y="1964067"/>
                </a:lnTo>
                <a:lnTo>
                  <a:pt x="3520948" y="1964067"/>
                </a:lnTo>
                <a:lnTo>
                  <a:pt x="3520948" y="1957476"/>
                </a:lnTo>
                <a:lnTo>
                  <a:pt x="18148" y="1957476"/>
                </a:lnTo>
                <a:lnTo>
                  <a:pt x="18148" y="1874964"/>
                </a:lnTo>
                <a:lnTo>
                  <a:pt x="3520948" y="1874964"/>
                </a:lnTo>
                <a:lnTo>
                  <a:pt x="3520948" y="1868360"/>
                </a:lnTo>
                <a:lnTo>
                  <a:pt x="18148" y="1868360"/>
                </a:lnTo>
                <a:lnTo>
                  <a:pt x="18148" y="1785848"/>
                </a:lnTo>
                <a:lnTo>
                  <a:pt x="3520948" y="1785848"/>
                </a:lnTo>
                <a:lnTo>
                  <a:pt x="3520948" y="1779244"/>
                </a:lnTo>
                <a:lnTo>
                  <a:pt x="18148" y="1779244"/>
                </a:lnTo>
                <a:lnTo>
                  <a:pt x="18148" y="1518094"/>
                </a:lnTo>
                <a:lnTo>
                  <a:pt x="2858935" y="1518094"/>
                </a:lnTo>
                <a:lnTo>
                  <a:pt x="2858935" y="1607197"/>
                </a:lnTo>
                <a:lnTo>
                  <a:pt x="2865539" y="1607197"/>
                </a:lnTo>
                <a:lnTo>
                  <a:pt x="2865539" y="1518094"/>
                </a:lnTo>
                <a:lnTo>
                  <a:pt x="3520948" y="1518094"/>
                </a:lnTo>
                <a:lnTo>
                  <a:pt x="3520948" y="1511503"/>
                </a:lnTo>
                <a:lnTo>
                  <a:pt x="2865539" y="1511503"/>
                </a:lnTo>
                <a:lnTo>
                  <a:pt x="2865539" y="1428978"/>
                </a:lnTo>
                <a:lnTo>
                  <a:pt x="3520948" y="1428978"/>
                </a:lnTo>
                <a:lnTo>
                  <a:pt x="3520948" y="1422387"/>
                </a:lnTo>
                <a:lnTo>
                  <a:pt x="2865539" y="1422387"/>
                </a:lnTo>
                <a:lnTo>
                  <a:pt x="2865539" y="1339862"/>
                </a:lnTo>
                <a:lnTo>
                  <a:pt x="3520948" y="1339862"/>
                </a:lnTo>
                <a:lnTo>
                  <a:pt x="3520948" y="1333271"/>
                </a:lnTo>
                <a:lnTo>
                  <a:pt x="2865539" y="1333271"/>
                </a:lnTo>
                <a:lnTo>
                  <a:pt x="2865539" y="1250746"/>
                </a:lnTo>
                <a:lnTo>
                  <a:pt x="3515728" y="1250746"/>
                </a:lnTo>
                <a:lnTo>
                  <a:pt x="3522649" y="1250746"/>
                </a:lnTo>
                <a:lnTo>
                  <a:pt x="4172801" y="1250746"/>
                </a:lnTo>
                <a:lnTo>
                  <a:pt x="4172801" y="1244155"/>
                </a:lnTo>
                <a:close/>
              </a:path>
              <a:path w="4915535" h="3122929">
                <a:moveTo>
                  <a:pt x="4179417" y="291960"/>
                </a:moveTo>
                <a:lnTo>
                  <a:pt x="4179405" y="6451"/>
                </a:lnTo>
                <a:lnTo>
                  <a:pt x="4172813" y="6451"/>
                </a:lnTo>
                <a:lnTo>
                  <a:pt x="4172813" y="291960"/>
                </a:lnTo>
                <a:lnTo>
                  <a:pt x="2205431" y="291960"/>
                </a:lnTo>
                <a:lnTo>
                  <a:pt x="2205431" y="298564"/>
                </a:lnTo>
                <a:lnTo>
                  <a:pt x="4172813" y="298564"/>
                </a:lnTo>
                <a:lnTo>
                  <a:pt x="4172813" y="1158328"/>
                </a:lnTo>
                <a:lnTo>
                  <a:pt x="4179405" y="1158328"/>
                </a:lnTo>
                <a:lnTo>
                  <a:pt x="4179405" y="298564"/>
                </a:lnTo>
                <a:lnTo>
                  <a:pt x="4179417" y="291960"/>
                </a:lnTo>
                <a:close/>
              </a:path>
              <a:path w="4915535" h="3122929">
                <a:moveTo>
                  <a:pt x="4915433" y="1511503"/>
                </a:moveTo>
                <a:lnTo>
                  <a:pt x="4179417" y="1511503"/>
                </a:lnTo>
                <a:lnTo>
                  <a:pt x="4179417" y="1518094"/>
                </a:lnTo>
                <a:lnTo>
                  <a:pt x="4915433" y="1518094"/>
                </a:lnTo>
                <a:lnTo>
                  <a:pt x="4915433" y="1511503"/>
                </a:lnTo>
                <a:close/>
              </a:path>
              <a:path w="4915535" h="3122929">
                <a:moveTo>
                  <a:pt x="4915433" y="1422387"/>
                </a:moveTo>
                <a:lnTo>
                  <a:pt x="4179417" y="1422387"/>
                </a:lnTo>
                <a:lnTo>
                  <a:pt x="4179417" y="1428978"/>
                </a:lnTo>
                <a:lnTo>
                  <a:pt x="4915433" y="1428978"/>
                </a:lnTo>
                <a:lnTo>
                  <a:pt x="4915433" y="1422387"/>
                </a:lnTo>
                <a:close/>
              </a:path>
              <a:path w="4915535" h="3122929">
                <a:moveTo>
                  <a:pt x="4915433" y="1333271"/>
                </a:moveTo>
                <a:lnTo>
                  <a:pt x="4179417" y="1333271"/>
                </a:lnTo>
                <a:lnTo>
                  <a:pt x="4179417" y="1339862"/>
                </a:lnTo>
                <a:lnTo>
                  <a:pt x="4915433" y="1339862"/>
                </a:lnTo>
                <a:lnTo>
                  <a:pt x="4915433" y="1333271"/>
                </a:lnTo>
                <a:close/>
              </a:path>
              <a:path w="4915535" h="3122929">
                <a:moveTo>
                  <a:pt x="4915433" y="1244155"/>
                </a:moveTo>
                <a:lnTo>
                  <a:pt x="4179417" y="1244155"/>
                </a:lnTo>
                <a:lnTo>
                  <a:pt x="4179417" y="1250746"/>
                </a:lnTo>
                <a:lnTo>
                  <a:pt x="4915433" y="1250746"/>
                </a:lnTo>
                <a:lnTo>
                  <a:pt x="4915433" y="1244155"/>
                </a:lnTo>
                <a:close/>
              </a:path>
              <a:path w="4915535" h="3122929">
                <a:moveTo>
                  <a:pt x="4915433" y="709472"/>
                </a:moveTo>
                <a:lnTo>
                  <a:pt x="4915420" y="6451"/>
                </a:lnTo>
                <a:lnTo>
                  <a:pt x="4908816" y="6451"/>
                </a:lnTo>
                <a:lnTo>
                  <a:pt x="4908816" y="709472"/>
                </a:lnTo>
                <a:lnTo>
                  <a:pt x="4179417" y="709472"/>
                </a:lnTo>
                <a:lnTo>
                  <a:pt x="4179417" y="716064"/>
                </a:lnTo>
                <a:lnTo>
                  <a:pt x="4908816" y="716064"/>
                </a:lnTo>
                <a:lnTo>
                  <a:pt x="4908816" y="798588"/>
                </a:lnTo>
                <a:lnTo>
                  <a:pt x="4179417" y="798588"/>
                </a:lnTo>
                <a:lnTo>
                  <a:pt x="4179417" y="805180"/>
                </a:lnTo>
                <a:lnTo>
                  <a:pt x="4908816" y="805180"/>
                </a:lnTo>
                <a:lnTo>
                  <a:pt x="4908816" y="887704"/>
                </a:lnTo>
                <a:lnTo>
                  <a:pt x="4179417" y="887704"/>
                </a:lnTo>
                <a:lnTo>
                  <a:pt x="4179417" y="894295"/>
                </a:lnTo>
                <a:lnTo>
                  <a:pt x="4908816" y="894295"/>
                </a:lnTo>
                <a:lnTo>
                  <a:pt x="4908816" y="976820"/>
                </a:lnTo>
                <a:lnTo>
                  <a:pt x="4179417" y="976820"/>
                </a:lnTo>
                <a:lnTo>
                  <a:pt x="4179417" y="983411"/>
                </a:lnTo>
                <a:lnTo>
                  <a:pt x="4908816" y="983411"/>
                </a:lnTo>
                <a:lnTo>
                  <a:pt x="4908816" y="1065923"/>
                </a:lnTo>
                <a:lnTo>
                  <a:pt x="4179417" y="1065923"/>
                </a:lnTo>
                <a:lnTo>
                  <a:pt x="4179417" y="1072515"/>
                </a:lnTo>
                <a:lnTo>
                  <a:pt x="4908816" y="1072515"/>
                </a:lnTo>
                <a:lnTo>
                  <a:pt x="4908816" y="1158328"/>
                </a:lnTo>
                <a:lnTo>
                  <a:pt x="4915420" y="1158328"/>
                </a:lnTo>
                <a:lnTo>
                  <a:pt x="4915420" y="1072515"/>
                </a:lnTo>
                <a:lnTo>
                  <a:pt x="4915433" y="1065923"/>
                </a:lnTo>
                <a:lnTo>
                  <a:pt x="4915420" y="983411"/>
                </a:lnTo>
                <a:lnTo>
                  <a:pt x="4915433" y="976820"/>
                </a:lnTo>
                <a:lnTo>
                  <a:pt x="4915420" y="894295"/>
                </a:lnTo>
                <a:lnTo>
                  <a:pt x="4915433" y="887704"/>
                </a:lnTo>
                <a:lnTo>
                  <a:pt x="4915420" y="805180"/>
                </a:lnTo>
                <a:lnTo>
                  <a:pt x="4915433" y="798588"/>
                </a:lnTo>
                <a:lnTo>
                  <a:pt x="4915420" y="716064"/>
                </a:lnTo>
                <a:lnTo>
                  <a:pt x="4915433" y="709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4600413" y="2776942"/>
            <a:ext cx="54165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marR="5080" algn="ctr">
              <a:lnSpc>
                <a:spcPct val="106500"/>
              </a:lnSpc>
              <a:spcBef>
                <a:spcPts val="100"/>
              </a:spcBef>
            </a:pP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Eca</a:t>
            </a:r>
            <a:r>
              <a:rPr sz="600" b="1" spc="-1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ent</a:t>
            </a:r>
            <a:r>
              <a:rPr sz="600" b="1" spc="-1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600" b="1" spc="-10" dirty="0">
                <a:solidFill>
                  <a:srgbClr val="FFFFFF"/>
                </a:solidFill>
                <a:latin typeface="Roboto"/>
                <a:cs typeface="Roboto"/>
              </a:rPr>
              <a:t> l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es  femmes et</a:t>
            </a:r>
            <a:r>
              <a:rPr sz="600" b="1" spc="-10" dirty="0">
                <a:solidFill>
                  <a:srgbClr val="FFFFFF"/>
                </a:solidFill>
                <a:latin typeface="Roboto"/>
                <a:cs typeface="Roboto"/>
              </a:rPr>
              <a:t> l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es  hommes</a:t>
            </a:r>
            <a:endParaRPr sz="600">
              <a:latin typeface="Roboto"/>
              <a:cs typeface="Roboto"/>
            </a:endParaRPr>
          </a:p>
          <a:p>
            <a:pPr marL="29845" algn="ctr">
              <a:lnSpc>
                <a:spcPct val="100000"/>
              </a:lnSpc>
              <a:spcBef>
                <a:spcPts val="45"/>
              </a:spcBef>
            </a:pPr>
            <a:r>
              <a:rPr sz="600" b="1" spc="-10" dirty="0">
                <a:solidFill>
                  <a:srgbClr val="FFFFFF"/>
                </a:solidFill>
                <a:latin typeface="Roboto"/>
                <a:cs typeface="Roboto"/>
              </a:rPr>
              <a:t>(e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600" b="1" spc="-10" dirty="0">
                <a:solidFill>
                  <a:srgbClr val="FFFFFF"/>
                </a:solidFill>
                <a:latin typeface="Roboto"/>
                <a:cs typeface="Roboto"/>
              </a:rPr>
              <a:t> point</a:t>
            </a:r>
            <a:r>
              <a:rPr sz="600" b="1" spc="-5" dirty="0">
                <a:solidFill>
                  <a:srgbClr val="FFFFFF"/>
                </a:solidFill>
                <a:latin typeface="Roboto"/>
                <a:cs typeface="Roboto"/>
              </a:rPr>
              <a:t>s)</a:t>
            </a:r>
            <a:endParaRPr sz="600">
              <a:latin typeface="Roboto"/>
              <a:cs typeface="Roboto"/>
            </a:endParaRPr>
          </a:p>
          <a:p>
            <a:pPr marR="12700" algn="ctr">
              <a:lnSpc>
                <a:spcPct val="100000"/>
              </a:lnSpc>
              <a:spcBef>
                <a:spcPts val="160"/>
              </a:spcBef>
            </a:pPr>
            <a:r>
              <a:rPr sz="550" i="1" dirty="0">
                <a:solidFill>
                  <a:srgbClr val="FFFFFF"/>
                </a:solidFill>
                <a:latin typeface="Roboto"/>
                <a:cs typeface="Roboto"/>
              </a:rPr>
              <a:t>(t</a:t>
            </a:r>
            <a:r>
              <a:rPr sz="550" i="1" spc="-5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550" i="1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550" i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i="1" spc="-5" dirty="0">
                <a:solidFill>
                  <a:srgbClr val="FFFFFF"/>
                </a:solidFill>
                <a:latin typeface="Roboto"/>
                <a:cs typeface="Roboto"/>
              </a:rPr>
              <a:t>décro</a:t>
            </a:r>
            <a:r>
              <a:rPr sz="550" i="1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550" i="1" spc="-5" dirty="0">
                <a:solidFill>
                  <a:srgbClr val="FFFFFF"/>
                </a:solidFill>
                <a:latin typeface="Roboto"/>
                <a:cs typeface="Roboto"/>
              </a:rPr>
              <a:t>ss</a:t>
            </a:r>
            <a:r>
              <a:rPr sz="550" i="1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550" i="1" spc="-5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550" i="1" dirty="0">
                <a:solidFill>
                  <a:srgbClr val="FFFFFF"/>
                </a:solidFill>
                <a:latin typeface="Roboto"/>
                <a:cs typeface="Roboto"/>
              </a:rPr>
              <a:t>t)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418918" y="1929942"/>
            <a:ext cx="3261995" cy="5797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65"/>
              </a:spcBef>
            </a:pP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Évolution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d’activité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le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sexe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RP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2008-2018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8329394" y="2694732"/>
            <a:ext cx="109982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Taux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d'activité 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des</a:t>
            </a:r>
            <a:r>
              <a:rPr sz="5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FFFFFF"/>
                </a:solidFill>
                <a:latin typeface="Roboto"/>
                <a:cs typeface="Roboto"/>
              </a:rPr>
              <a:t>25-54 ans </a:t>
            </a:r>
            <a:r>
              <a:rPr sz="550" b="1" dirty="0">
                <a:solidFill>
                  <a:srgbClr val="FFFFFF"/>
                </a:solidFill>
                <a:latin typeface="Roboto"/>
                <a:cs typeface="Roboto"/>
              </a:rPr>
              <a:t>(%)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7195249" y="2841650"/>
            <a:ext cx="3369310" cy="180340"/>
          </a:xfrm>
          <a:custGeom>
            <a:avLst/>
            <a:gdLst/>
            <a:ahLst/>
            <a:cxnLst/>
            <a:rect l="l" t="t" r="r" b="b"/>
            <a:pathLst>
              <a:path w="3369309" h="180339">
                <a:moveTo>
                  <a:pt x="3368713" y="0"/>
                </a:moveTo>
                <a:lnTo>
                  <a:pt x="0" y="0"/>
                </a:lnTo>
                <a:lnTo>
                  <a:pt x="0" y="6057"/>
                </a:lnTo>
                <a:lnTo>
                  <a:pt x="1681441" y="6057"/>
                </a:lnTo>
                <a:lnTo>
                  <a:pt x="1681441" y="174078"/>
                </a:lnTo>
                <a:lnTo>
                  <a:pt x="0" y="174078"/>
                </a:lnTo>
                <a:lnTo>
                  <a:pt x="0" y="180149"/>
                </a:lnTo>
                <a:lnTo>
                  <a:pt x="1681441" y="180149"/>
                </a:lnTo>
                <a:lnTo>
                  <a:pt x="1687512" y="180149"/>
                </a:lnTo>
                <a:lnTo>
                  <a:pt x="3368713" y="180149"/>
                </a:lnTo>
                <a:lnTo>
                  <a:pt x="3368713" y="174078"/>
                </a:lnTo>
                <a:lnTo>
                  <a:pt x="1687512" y="174078"/>
                </a:lnTo>
                <a:lnTo>
                  <a:pt x="1687512" y="6057"/>
                </a:lnTo>
                <a:lnTo>
                  <a:pt x="3368713" y="6057"/>
                </a:lnTo>
                <a:lnTo>
                  <a:pt x="3368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95" name="object 295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56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96" name="object 29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pic>
        <p:nvPicPr>
          <p:cNvPr id="298" name="Image 297">
            <a:extLst>
              <a:ext uri="{FF2B5EF4-FFF2-40B4-BE49-F238E27FC236}">
                <a16:creationId xmlns:a16="http://schemas.microsoft.com/office/drawing/2014/main" id="{76079EA8-9C5E-4BCA-AA7E-A571D788CD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612" y="2482744"/>
            <a:ext cx="5098046" cy="3276198"/>
          </a:xfrm>
          <a:prstGeom prst="rect">
            <a:avLst/>
          </a:prstGeom>
        </p:spPr>
      </p:pic>
      <p:pic>
        <p:nvPicPr>
          <p:cNvPr id="300" name="Image 299">
            <a:extLst>
              <a:ext uri="{FF2B5EF4-FFF2-40B4-BE49-F238E27FC236}">
                <a16:creationId xmlns:a16="http://schemas.microsoft.com/office/drawing/2014/main" id="{BABB8E67-4FBC-4E37-8B11-81C7443C9A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2286" y="2496210"/>
            <a:ext cx="5228442" cy="313255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1000" y="7209015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499271"/>
            <a:ext cx="886979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Quelle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précarité/fragilité rencontrent les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jeunes</a:t>
            </a:r>
            <a:r>
              <a:rPr sz="28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?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7449" y="1167676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226235" y="1197564"/>
            <a:ext cx="5318760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Part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jeunes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18-29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ans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logement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autonome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sexe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Sou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16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fichiers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952555" y="2258606"/>
            <a:ext cx="3242945" cy="4929505"/>
            <a:chOff x="6952555" y="2258606"/>
            <a:chExt cx="3242945" cy="4929505"/>
          </a:xfrm>
        </p:grpSpPr>
        <p:sp>
          <p:nvSpPr>
            <p:cNvPr id="61" name="object 61"/>
            <p:cNvSpPr/>
            <p:nvPr/>
          </p:nvSpPr>
          <p:spPr>
            <a:xfrm>
              <a:off x="6974827" y="2268588"/>
              <a:ext cx="2831465" cy="238125"/>
            </a:xfrm>
            <a:custGeom>
              <a:avLst/>
              <a:gdLst/>
              <a:ahLst/>
              <a:cxnLst/>
              <a:rect l="l" t="t" r="r" b="b"/>
              <a:pathLst>
                <a:path w="2831465" h="238125">
                  <a:moveTo>
                    <a:pt x="2809900" y="163474"/>
                  </a:moveTo>
                  <a:lnTo>
                    <a:pt x="0" y="163474"/>
                  </a:lnTo>
                  <a:lnTo>
                    <a:pt x="0" y="237756"/>
                  </a:lnTo>
                  <a:lnTo>
                    <a:pt x="2809900" y="237756"/>
                  </a:lnTo>
                  <a:lnTo>
                    <a:pt x="2809900" y="163474"/>
                  </a:lnTo>
                  <a:close/>
                </a:path>
                <a:path w="2831465" h="238125">
                  <a:moveTo>
                    <a:pt x="2831350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831350" y="74282"/>
                  </a:lnTo>
                  <a:lnTo>
                    <a:pt x="2831350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74827" y="2343086"/>
              <a:ext cx="2094230" cy="74295"/>
            </a:xfrm>
            <a:custGeom>
              <a:avLst/>
              <a:gdLst/>
              <a:ahLst/>
              <a:cxnLst/>
              <a:rect l="l" t="t" r="r" b="b"/>
              <a:pathLst>
                <a:path w="2094229" h="74294">
                  <a:moveTo>
                    <a:pt x="2094064" y="0"/>
                  </a:moveTo>
                  <a:lnTo>
                    <a:pt x="0" y="0"/>
                  </a:lnTo>
                  <a:lnTo>
                    <a:pt x="0" y="74167"/>
                  </a:lnTo>
                  <a:lnTo>
                    <a:pt x="2094064" y="74167"/>
                  </a:lnTo>
                  <a:lnTo>
                    <a:pt x="2094064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74827" y="2595435"/>
              <a:ext cx="2739390" cy="74295"/>
            </a:xfrm>
            <a:custGeom>
              <a:avLst/>
              <a:gdLst/>
              <a:ahLst/>
              <a:cxnLst/>
              <a:rect l="l" t="t" r="r" b="b"/>
              <a:pathLst>
                <a:path w="2739390" h="74294">
                  <a:moveTo>
                    <a:pt x="2739148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739148" y="74282"/>
                  </a:lnTo>
                  <a:lnTo>
                    <a:pt x="2739148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74827" y="2506662"/>
              <a:ext cx="2468880" cy="74295"/>
            </a:xfrm>
            <a:custGeom>
              <a:avLst/>
              <a:gdLst/>
              <a:ahLst/>
              <a:cxnLst/>
              <a:rect l="l" t="t" r="r" b="b"/>
              <a:pathLst>
                <a:path w="2468879" h="74294">
                  <a:moveTo>
                    <a:pt x="2468562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468562" y="74282"/>
                  </a:lnTo>
                  <a:lnTo>
                    <a:pt x="2468562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74827" y="2758909"/>
              <a:ext cx="2698750" cy="74295"/>
            </a:xfrm>
            <a:custGeom>
              <a:avLst/>
              <a:gdLst/>
              <a:ahLst/>
              <a:cxnLst/>
              <a:rect l="l" t="t" r="r" b="b"/>
              <a:pathLst>
                <a:path w="2698750" h="74294">
                  <a:moveTo>
                    <a:pt x="2698127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698127" y="74282"/>
                  </a:lnTo>
                  <a:lnTo>
                    <a:pt x="2698127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974827" y="2669501"/>
              <a:ext cx="2270760" cy="74295"/>
            </a:xfrm>
            <a:custGeom>
              <a:avLst/>
              <a:gdLst/>
              <a:ahLst/>
              <a:cxnLst/>
              <a:rect l="l" t="t" r="r" b="b"/>
              <a:pathLst>
                <a:path w="2270759" h="74294">
                  <a:moveTo>
                    <a:pt x="2270379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270379" y="74282"/>
                  </a:lnTo>
                  <a:lnTo>
                    <a:pt x="2270379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74827" y="2922270"/>
              <a:ext cx="2679065" cy="74295"/>
            </a:xfrm>
            <a:custGeom>
              <a:avLst/>
              <a:gdLst/>
              <a:ahLst/>
              <a:cxnLst/>
              <a:rect l="l" t="t" r="r" b="b"/>
              <a:pathLst>
                <a:path w="2679065" h="74294">
                  <a:moveTo>
                    <a:pt x="2678645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678645" y="74282"/>
                  </a:lnTo>
                  <a:lnTo>
                    <a:pt x="2678645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974827" y="2833192"/>
              <a:ext cx="2453640" cy="74295"/>
            </a:xfrm>
            <a:custGeom>
              <a:avLst/>
              <a:gdLst/>
              <a:ahLst/>
              <a:cxnLst/>
              <a:rect l="l" t="t" r="r" b="b"/>
              <a:pathLst>
                <a:path w="2453640" h="74294">
                  <a:moveTo>
                    <a:pt x="2453335" y="0"/>
                  </a:moveTo>
                  <a:lnTo>
                    <a:pt x="0" y="0"/>
                  </a:lnTo>
                  <a:lnTo>
                    <a:pt x="0" y="74167"/>
                  </a:lnTo>
                  <a:lnTo>
                    <a:pt x="2453335" y="74167"/>
                  </a:lnTo>
                  <a:lnTo>
                    <a:pt x="2453335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974827" y="3085744"/>
              <a:ext cx="2602230" cy="74295"/>
            </a:xfrm>
            <a:custGeom>
              <a:avLst/>
              <a:gdLst/>
              <a:ahLst/>
              <a:cxnLst/>
              <a:rect l="l" t="t" r="r" b="b"/>
              <a:pathLst>
                <a:path w="2602229" h="74294">
                  <a:moveTo>
                    <a:pt x="2601887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601887" y="74282"/>
                  </a:lnTo>
                  <a:lnTo>
                    <a:pt x="2601887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74840" y="2996768"/>
              <a:ext cx="1742439" cy="74295"/>
            </a:xfrm>
            <a:custGeom>
              <a:avLst/>
              <a:gdLst/>
              <a:ahLst/>
              <a:cxnLst/>
              <a:rect l="l" t="t" r="r" b="b"/>
              <a:pathLst>
                <a:path w="1742440" h="74294">
                  <a:moveTo>
                    <a:pt x="1742249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1742249" y="74282"/>
                  </a:lnTo>
                  <a:lnTo>
                    <a:pt x="1742249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74827" y="3249117"/>
              <a:ext cx="2601595" cy="74295"/>
            </a:xfrm>
            <a:custGeom>
              <a:avLst/>
              <a:gdLst/>
              <a:ahLst/>
              <a:cxnLst/>
              <a:rect l="l" t="t" r="r" b="b"/>
              <a:pathLst>
                <a:path w="2601595" h="74295">
                  <a:moveTo>
                    <a:pt x="2601366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601366" y="74282"/>
                  </a:lnTo>
                  <a:lnTo>
                    <a:pt x="2601366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974827" y="3159620"/>
              <a:ext cx="1847850" cy="75565"/>
            </a:xfrm>
            <a:custGeom>
              <a:avLst/>
              <a:gdLst/>
              <a:ahLst/>
              <a:cxnLst/>
              <a:rect l="l" t="t" r="r" b="b"/>
              <a:pathLst>
                <a:path w="1847850" h="75564">
                  <a:moveTo>
                    <a:pt x="1847710" y="0"/>
                  </a:moveTo>
                  <a:lnTo>
                    <a:pt x="0" y="0"/>
                  </a:lnTo>
                  <a:lnTo>
                    <a:pt x="0" y="75107"/>
                  </a:lnTo>
                  <a:lnTo>
                    <a:pt x="1847710" y="75107"/>
                  </a:lnTo>
                  <a:lnTo>
                    <a:pt x="1847710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974827" y="3412591"/>
              <a:ext cx="2572385" cy="74295"/>
            </a:xfrm>
            <a:custGeom>
              <a:avLst/>
              <a:gdLst/>
              <a:ahLst/>
              <a:cxnLst/>
              <a:rect l="l" t="t" r="r" b="b"/>
              <a:pathLst>
                <a:path w="2572384" h="74295">
                  <a:moveTo>
                    <a:pt x="2572042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572042" y="74282"/>
                  </a:lnTo>
                  <a:lnTo>
                    <a:pt x="2572042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74827" y="3323297"/>
              <a:ext cx="1904364" cy="74295"/>
            </a:xfrm>
            <a:custGeom>
              <a:avLst/>
              <a:gdLst/>
              <a:ahLst/>
              <a:cxnLst/>
              <a:rect l="l" t="t" r="r" b="b"/>
              <a:pathLst>
                <a:path w="1904365" h="74295">
                  <a:moveTo>
                    <a:pt x="1904276" y="0"/>
                  </a:moveTo>
                  <a:lnTo>
                    <a:pt x="0" y="0"/>
                  </a:lnTo>
                  <a:lnTo>
                    <a:pt x="0" y="74167"/>
                  </a:lnTo>
                  <a:lnTo>
                    <a:pt x="1904276" y="74167"/>
                  </a:lnTo>
                  <a:lnTo>
                    <a:pt x="1904276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74827" y="3575951"/>
              <a:ext cx="2558415" cy="74295"/>
            </a:xfrm>
            <a:custGeom>
              <a:avLst/>
              <a:gdLst/>
              <a:ahLst/>
              <a:cxnLst/>
              <a:rect l="l" t="t" r="r" b="b"/>
              <a:pathLst>
                <a:path w="2558415" h="74295">
                  <a:moveTo>
                    <a:pt x="2558275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558275" y="74282"/>
                  </a:lnTo>
                  <a:lnTo>
                    <a:pt x="2558275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74827" y="3486873"/>
              <a:ext cx="2155190" cy="74295"/>
            </a:xfrm>
            <a:custGeom>
              <a:avLst/>
              <a:gdLst/>
              <a:ahLst/>
              <a:cxnLst/>
              <a:rect l="l" t="t" r="r" b="b"/>
              <a:pathLst>
                <a:path w="2155190" h="74295">
                  <a:moveTo>
                    <a:pt x="2154770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154770" y="74282"/>
                  </a:lnTo>
                  <a:lnTo>
                    <a:pt x="2154770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974827" y="3739121"/>
              <a:ext cx="2540000" cy="74295"/>
            </a:xfrm>
            <a:custGeom>
              <a:avLst/>
              <a:gdLst/>
              <a:ahLst/>
              <a:cxnLst/>
              <a:rect l="l" t="t" r="r" b="b"/>
              <a:pathLst>
                <a:path w="2540000" h="74295">
                  <a:moveTo>
                    <a:pt x="2539415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539415" y="74282"/>
                  </a:lnTo>
                  <a:lnTo>
                    <a:pt x="2539415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74827" y="3650551"/>
              <a:ext cx="2037080" cy="237490"/>
            </a:xfrm>
            <a:custGeom>
              <a:avLst/>
              <a:gdLst/>
              <a:ahLst/>
              <a:cxnLst/>
              <a:rect l="l" t="t" r="r" b="b"/>
              <a:pathLst>
                <a:path w="2037079" h="237489">
                  <a:moveTo>
                    <a:pt x="1276604" y="0"/>
                  </a:moveTo>
                  <a:lnTo>
                    <a:pt x="12" y="0"/>
                  </a:lnTo>
                  <a:lnTo>
                    <a:pt x="12" y="74282"/>
                  </a:lnTo>
                  <a:lnTo>
                    <a:pt x="1276604" y="74282"/>
                  </a:lnTo>
                  <a:lnTo>
                    <a:pt x="1276604" y="0"/>
                  </a:lnTo>
                  <a:close/>
                </a:path>
                <a:path w="2037079" h="237489">
                  <a:moveTo>
                    <a:pt x="2036673" y="162852"/>
                  </a:moveTo>
                  <a:lnTo>
                    <a:pt x="0" y="162852"/>
                  </a:lnTo>
                  <a:lnTo>
                    <a:pt x="0" y="237020"/>
                  </a:lnTo>
                  <a:lnTo>
                    <a:pt x="2036673" y="237020"/>
                  </a:lnTo>
                  <a:lnTo>
                    <a:pt x="2036673" y="162852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74827" y="4066374"/>
              <a:ext cx="1609090" cy="238125"/>
            </a:xfrm>
            <a:custGeom>
              <a:avLst/>
              <a:gdLst/>
              <a:ahLst/>
              <a:cxnLst/>
              <a:rect l="l" t="t" r="r" b="b"/>
              <a:pathLst>
                <a:path w="1609090" h="238125">
                  <a:moveTo>
                    <a:pt x="1603959" y="162852"/>
                  </a:moveTo>
                  <a:lnTo>
                    <a:pt x="0" y="162852"/>
                  </a:lnTo>
                  <a:lnTo>
                    <a:pt x="0" y="237959"/>
                  </a:lnTo>
                  <a:lnTo>
                    <a:pt x="1603959" y="237959"/>
                  </a:lnTo>
                  <a:lnTo>
                    <a:pt x="1603959" y="162852"/>
                  </a:lnTo>
                  <a:close/>
                </a:path>
                <a:path w="1609090" h="238125">
                  <a:moveTo>
                    <a:pt x="1609039" y="0"/>
                  </a:moveTo>
                  <a:lnTo>
                    <a:pt x="12" y="0"/>
                  </a:lnTo>
                  <a:lnTo>
                    <a:pt x="12" y="74282"/>
                  </a:lnTo>
                  <a:lnTo>
                    <a:pt x="1609039" y="74282"/>
                  </a:lnTo>
                  <a:lnTo>
                    <a:pt x="1609039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974827" y="4140657"/>
              <a:ext cx="1430655" cy="74295"/>
            </a:xfrm>
            <a:custGeom>
              <a:avLst/>
              <a:gdLst/>
              <a:ahLst/>
              <a:cxnLst/>
              <a:rect l="l" t="t" r="r" b="b"/>
              <a:pathLst>
                <a:path w="1430654" h="74295">
                  <a:moveTo>
                    <a:pt x="1430121" y="0"/>
                  </a:moveTo>
                  <a:lnTo>
                    <a:pt x="0" y="0"/>
                  </a:lnTo>
                  <a:lnTo>
                    <a:pt x="0" y="74167"/>
                  </a:lnTo>
                  <a:lnTo>
                    <a:pt x="1430121" y="74167"/>
                  </a:lnTo>
                  <a:lnTo>
                    <a:pt x="1430121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974827" y="4392904"/>
              <a:ext cx="1529080" cy="74295"/>
            </a:xfrm>
            <a:custGeom>
              <a:avLst/>
              <a:gdLst/>
              <a:ahLst/>
              <a:cxnLst/>
              <a:rect l="l" t="t" r="r" b="b"/>
              <a:pathLst>
                <a:path w="1529079" h="74295">
                  <a:moveTo>
                    <a:pt x="1528851" y="0"/>
                  </a:moveTo>
                  <a:lnTo>
                    <a:pt x="0" y="0"/>
                  </a:lnTo>
                  <a:lnTo>
                    <a:pt x="0" y="74168"/>
                  </a:lnTo>
                  <a:lnTo>
                    <a:pt x="1528851" y="74168"/>
                  </a:lnTo>
                  <a:lnTo>
                    <a:pt x="1528851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74827" y="4304334"/>
              <a:ext cx="1139190" cy="74295"/>
            </a:xfrm>
            <a:custGeom>
              <a:avLst/>
              <a:gdLst/>
              <a:ahLst/>
              <a:cxnLst/>
              <a:rect l="l" t="t" r="r" b="b"/>
              <a:pathLst>
                <a:path w="1139190" h="74295">
                  <a:moveTo>
                    <a:pt x="1139126" y="0"/>
                  </a:moveTo>
                  <a:lnTo>
                    <a:pt x="0" y="0"/>
                  </a:lnTo>
                  <a:lnTo>
                    <a:pt x="0" y="74168"/>
                  </a:lnTo>
                  <a:lnTo>
                    <a:pt x="1139126" y="74168"/>
                  </a:lnTo>
                  <a:lnTo>
                    <a:pt x="1139126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974827" y="4556480"/>
              <a:ext cx="1510030" cy="74295"/>
            </a:xfrm>
            <a:custGeom>
              <a:avLst/>
              <a:gdLst/>
              <a:ahLst/>
              <a:cxnLst/>
              <a:rect l="l" t="t" r="r" b="b"/>
              <a:pathLst>
                <a:path w="1510029" h="74295">
                  <a:moveTo>
                    <a:pt x="1509483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1509483" y="74282"/>
                  </a:lnTo>
                  <a:lnTo>
                    <a:pt x="1509483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974827" y="4467085"/>
              <a:ext cx="568960" cy="74295"/>
            </a:xfrm>
            <a:custGeom>
              <a:avLst/>
              <a:gdLst/>
              <a:ahLst/>
              <a:cxnLst/>
              <a:rect l="l" t="t" r="r" b="b"/>
              <a:pathLst>
                <a:path w="568959" h="74295">
                  <a:moveTo>
                    <a:pt x="568947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568947" y="74282"/>
                  </a:lnTo>
                  <a:lnTo>
                    <a:pt x="568947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974827" y="4720170"/>
              <a:ext cx="1482090" cy="74295"/>
            </a:xfrm>
            <a:custGeom>
              <a:avLst/>
              <a:gdLst/>
              <a:ahLst/>
              <a:cxnLst/>
              <a:rect l="l" t="t" r="r" b="b"/>
              <a:pathLst>
                <a:path w="1482090" h="74295">
                  <a:moveTo>
                    <a:pt x="1481607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1481607" y="74282"/>
                  </a:lnTo>
                  <a:lnTo>
                    <a:pt x="1481607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74827" y="4630762"/>
              <a:ext cx="1095375" cy="74295"/>
            </a:xfrm>
            <a:custGeom>
              <a:avLst/>
              <a:gdLst/>
              <a:ahLst/>
              <a:cxnLst/>
              <a:rect l="l" t="t" r="r" b="b"/>
              <a:pathLst>
                <a:path w="1095375" h="74295">
                  <a:moveTo>
                    <a:pt x="1095311" y="0"/>
                  </a:moveTo>
                  <a:lnTo>
                    <a:pt x="0" y="0"/>
                  </a:lnTo>
                  <a:lnTo>
                    <a:pt x="0" y="74168"/>
                  </a:lnTo>
                  <a:lnTo>
                    <a:pt x="1095311" y="74168"/>
                  </a:lnTo>
                  <a:lnTo>
                    <a:pt x="1095311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74827" y="4883010"/>
              <a:ext cx="1465580" cy="74295"/>
            </a:xfrm>
            <a:custGeom>
              <a:avLst/>
              <a:gdLst/>
              <a:ahLst/>
              <a:cxnLst/>
              <a:rect l="l" t="t" r="r" b="b"/>
              <a:pathLst>
                <a:path w="1465579" h="74295">
                  <a:moveTo>
                    <a:pt x="1465554" y="0"/>
                  </a:moveTo>
                  <a:lnTo>
                    <a:pt x="0" y="0"/>
                  </a:lnTo>
                  <a:lnTo>
                    <a:pt x="0" y="74168"/>
                  </a:lnTo>
                  <a:lnTo>
                    <a:pt x="1465554" y="74168"/>
                  </a:lnTo>
                  <a:lnTo>
                    <a:pt x="1465554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974827" y="4794440"/>
              <a:ext cx="411480" cy="74295"/>
            </a:xfrm>
            <a:custGeom>
              <a:avLst/>
              <a:gdLst/>
              <a:ahLst/>
              <a:cxnLst/>
              <a:rect l="l" t="t" r="r" b="b"/>
              <a:pathLst>
                <a:path w="411479" h="74295">
                  <a:moveTo>
                    <a:pt x="411162" y="0"/>
                  </a:moveTo>
                  <a:lnTo>
                    <a:pt x="0" y="0"/>
                  </a:lnTo>
                  <a:lnTo>
                    <a:pt x="0" y="74167"/>
                  </a:lnTo>
                  <a:lnTo>
                    <a:pt x="411162" y="74167"/>
                  </a:lnTo>
                  <a:lnTo>
                    <a:pt x="411162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974827" y="5046586"/>
              <a:ext cx="1400175" cy="74295"/>
            </a:xfrm>
            <a:custGeom>
              <a:avLst/>
              <a:gdLst/>
              <a:ahLst/>
              <a:cxnLst/>
              <a:rect l="l" t="t" r="r" b="b"/>
              <a:pathLst>
                <a:path w="1400175" h="74295">
                  <a:moveTo>
                    <a:pt x="1399768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1399768" y="74282"/>
                  </a:lnTo>
                  <a:lnTo>
                    <a:pt x="1399768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74827" y="4957191"/>
              <a:ext cx="889635" cy="74295"/>
            </a:xfrm>
            <a:custGeom>
              <a:avLst/>
              <a:gdLst/>
              <a:ahLst/>
              <a:cxnLst/>
              <a:rect l="l" t="t" r="r" b="b"/>
              <a:pathLst>
                <a:path w="889634" h="74295">
                  <a:moveTo>
                    <a:pt x="889469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889469" y="74282"/>
                  </a:lnTo>
                  <a:lnTo>
                    <a:pt x="889469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974827" y="5210276"/>
              <a:ext cx="1380490" cy="74295"/>
            </a:xfrm>
            <a:custGeom>
              <a:avLst/>
              <a:gdLst/>
              <a:ahLst/>
              <a:cxnLst/>
              <a:rect l="l" t="t" r="r" b="b"/>
              <a:pathLst>
                <a:path w="1380490" h="74295">
                  <a:moveTo>
                    <a:pt x="1380401" y="0"/>
                  </a:moveTo>
                  <a:lnTo>
                    <a:pt x="0" y="0"/>
                  </a:lnTo>
                  <a:lnTo>
                    <a:pt x="0" y="74168"/>
                  </a:lnTo>
                  <a:lnTo>
                    <a:pt x="1380401" y="74168"/>
                  </a:lnTo>
                  <a:lnTo>
                    <a:pt x="1380401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974827" y="5120868"/>
              <a:ext cx="1205230" cy="74295"/>
            </a:xfrm>
            <a:custGeom>
              <a:avLst/>
              <a:gdLst/>
              <a:ahLst/>
              <a:cxnLst/>
              <a:rect l="l" t="t" r="r" b="b"/>
              <a:pathLst>
                <a:path w="1205229" h="74295">
                  <a:moveTo>
                    <a:pt x="1204912" y="0"/>
                  </a:moveTo>
                  <a:lnTo>
                    <a:pt x="0" y="0"/>
                  </a:lnTo>
                  <a:lnTo>
                    <a:pt x="0" y="74168"/>
                  </a:lnTo>
                  <a:lnTo>
                    <a:pt x="1204912" y="74168"/>
                  </a:lnTo>
                  <a:lnTo>
                    <a:pt x="1204912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974840" y="5373954"/>
              <a:ext cx="1303655" cy="74295"/>
            </a:xfrm>
            <a:custGeom>
              <a:avLst/>
              <a:gdLst/>
              <a:ahLst/>
              <a:cxnLst/>
              <a:rect l="l" t="t" r="r" b="b"/>
              <a:pathLst>
                <a:path w="1303654" h="74295">
                  <a:moveTo>
                    <a:pt x="1303629" y="0"/>
                  </a:moveTo>
                  <a:lnTo>
                    <a:pt x="0" y="0"/>
                  </a:lnTo>
                  <a:lnTo>
                    <a:pt x="0" y="74168"/>
                  </a:lnTo>
                  <a:lnTo>
                    <a:pt x="1303629" y="74168"/>
                  </a:lnTo>
                  <a:lnTo>
                    <a:pt x="1303629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74827" y="5284444"/>
              <a:ext cx="318770" cy="74295"/>
            </a:xfrm>
            <a:custGeom>
              <a:avLst/>
              <a:gdLst/>
              <a:ahLst/>
              <a:cxnLst/>
              <a:rect l="l" t="t" r="r" b="b"/>
              <a:pathLst>
                <a:path w="318770" h="74295">
                  <a:moveTo>
                    <a:pt x="318350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318350" y="74282"/>
                  </a:lnTo>
                  <a:lnTo>
                    <a:pt x="318350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74827" y="5536692"/>
              <a:ext cx="991235" cy="74295"/>
            </a:xfrm>
            <a:custGeom>
              <a:avLst/>
              <a:gdLst/>
              <a:ahLst/>
              <a:cxnLst/>
              <a:rect l="l" t="t" r="r" b="b"/>
              <a:pathLst>
                <a:path w="991234" h="74295">
                  <a:moveTo>
                    <a:pt x="990676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990676" y="74282"/>
                  </a:lnTo>
                  <a:lnTo>
                    <a:pt x="990676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74827" y="5448122"/>
              <a:ext cx="784860" cy="237490"/>
            </a:xfrm>
            <a:custGeom>
              <a:avLst/>
              <a:gdLst/>
              <a:ahLst/>
              <a:cxnLst/>
              <a:rect l="l" t="t" r="r" b="b"/>
              <a:pathLst>
                <a:path w="784859" h="237489">
                  <a:moveTo>
                    <a:pt x="737590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737590" y="74282"/>
                  </a:lnTo>
                  <a:lnTo>
                    <a:pt x="737590" y="0"/>
                  </a:lnTo>
                  <a:close/>
                </a:path>
                <a:path w="784859" h="237489">
                  <a:moveTo>
                    <a:pt x="784834" y="162852"/>
                  </a:moveTo>
                  <a:lnTo>
                    <a:pt x="0" y="162852"/>
                  </a:lnTo>
                  <a:lnTo>
                    <a:pt x="0" y="237020"/>
                  </a:lnTo>
                  <a:lnTo>
                    <a:pt x="784834" y="237020"/>
                  </a:lnTo>
                  <a:lnTo>
                    <a:pt x="784834" y="162852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974827" y="5864059"/>
              <a:ext cx="2258695" cy="237490"/>
            </a:xfrm>
            <a:custGeom>
              <a:avLst/>
              <a:gdLst/>
              <a:ahLst/>
              <a:cxnLst/>
              <a:rect l="l" t="t" r="r" b="b"/>
              <a:pathLst>
                <a:path w="2258695" h="237489">
                  <a:moveTo>
                    <a:pt x="2094064" y="0"/>
                  </a:moveTo>
                  <a:lnTo>
                    <a:pt x="0" y="0"/>
                  </a:lnTo>
                  <a:lnTo>
                    <a:pt x="0" y="74180"/>
                  </a:lnTo>
                  <a:lnTo>
                    <a:pt x="2094064" y="74180"/>
                  </a:lnTo>
                  <a:lnTo>
                    <a:pt x="2094064" y="0"/>
                  </a:lnTo>
                  <a:close/>
                </a:path>
                <a:path w="2258695" h="237489">
                  <a:moveTo>
                    <a:pt x="2258568" y="162750"/>
                  </a:moveTo>
                  <a:lnTo>
                    <a:pt x="0" y="162750"/>
                  </a:lnTo>
                  <a:lnTo>
                    <a:pt x="0" y="237032"/>
                  </a:lnTo>
                  <a:lnTo>
                    <a:pt x="2258568" y="237032"/>
                  </a:lnTo>
                  <a:lnTo>
                    <a:pt x="2258568" y="16275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974827" y="5938228"/>
              <a:ext cx="1929764" cy="238125"/>
            </a:xfrm>
            <a:custGeom>
              <a:avLst/>
              <a:gdLst/>
              <a:ahLst/>
              <a:cxnLst/>
              <a:rect l="l" t="t" r="r" b="b"/>
              <a:pathLst>
                <a:path w="1929765" h="238125">
                  <a:moveTo>
                    <a:pt x="1571840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1571840" y="74282"/>
                  </a:lnTo>
                  <a:lnTo>
                    <a:pt x="1571840" y="0"/>
                  </a:lnTo>
                  <a:close/>
                </a:path>
                <a:path w="1929765" h="238125">
                  <a:moveTo>
                    <a:pt x="1929549" y="162852"/>
                  </a:moveTo>
                  <a:lnTo>
                    <a:pt x="0" y="162852"/>
                  </a:lnTo>
                  <a:lnTo>
                    <a:pt x="0" y="237858"/>
                  </a:lnTo>
                  <a:lnTo>
                    <a:pt x="1929549" y="237858"/>
                  </a:lnTo>
                  <a:lnTo>
                    <a:pt x="1929549" y="162852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74827" y="6354063"/>
              <a:ext cx="2237105" cy="238125"/>
            </a:xfrm>
            <a:custGeom>
              <a:avLst/>
              <a:gdLst/>
              <a:ahLst/>
              <a:cxnLst/>
              <a:rect l="l" t="t" r="r" b="b"/>
              <a:pathLst>
                <a:path w="2237104" h="238125">
                  <a:moveTo>
                    <a:pt x="2052726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2052726" y="74282"/>
                  </a:lnTo>
                  <a:lnTo>
                    <a:pt x="2052726" y="0"/>
                  </a:lnTo>
                  <a:close/>
                </a:path>
                <a:path w="2237104" h="238125">
                  <a:moveTo>
                    <a:pt x="2236609" y="163677"/>
                  </a:moveTo>
                  <a:lnTo>
                    <a:pt x="0" y="163677"/>
                  </a:lnTo>
                  <a:lnTo>
                    <a:pt x="0" y="237959"/>
                  </a:lnTo>
                  <a:lnTo>
                    <a:pt x="2236609" y="237959"/>
                  </a:lnTo>
                  <a:lnTo>
                    <a:pt x="2236609" y="163677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74827" y="6428333"/>
              <a:ext cx="1567180" cy="74295"/>
            </a:xfrm>
            <a:custGeom>
              <a:avLst/>
              <a:gdLst/>
              <a:ahLst/>
              <a:cxnLst/>
              <a:rect l="l" t="t" r="r" b="b"/>
              <a:pathLst>
                <a:path w="1567179" h="74295">
                  <a:moveTo>
                    <a:pt x="1566760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1566760" y="74282"/>
                  </a:lnTo>
                  <a:lnTo>
                    <a:pt x="1566760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74827" y="6680593"/>
              <a:ext cx="1898650" cy="74295"/>
            </a:xfrm>
            <a:custGeom>
              <a:avLst/>
              <a:gdLst/>
              <a:ahLst/>
              <a:cxnLst/>
              <a:rect l="l" t="t" r="r" b="b"/>
              <a:pathLst>
                <a:path w="1898650" h="74295">
                  <a:moveTo>
                    <a:pt x="1898370" y="0"/>
                  </a:moveTo>
                  <a:lnTo>
                    <a:pt x="0" y="0"/>
                  </a:lnTo>
                  <a:lnTo>
                    <a:pt x="0" y="74168"/>
                  </a:lnTo>
                  <a:lnTo>
                    <a:pt x="1898370" y="74168"/>
                  </a:lnTo>
                  <a:lnTo>
                    <a:pt x="1898370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74827" y="6592011"/>
              <a:ext cx="1882775" cy="74295"/>
            </a:xfrm>
            <a:custGeom>
              <a:avLst/>
              <a:gdLst/>
              <a:ahLst/>
              <a:cxnLst/>
              <a:rect l="l" t="t" r="r" b="b"/>
              <a:pathLst>
                <a:path w="1882775" h="74295">
                  <a:moveTo>
                    <a:pt x="1882317" y="0"/>
                  </a:moveTo>
                  <a:lnTo>
                    <a:pt x="0" y="0"/>
                  </a:lnTo>
                  <a:lnTo>
                    <a:pt x="0" y="74168"/>
                  </a:lnTo>
                  <a:lnTo>
                    <a:pt x="1882317" y="74168"/>
                  </a:lnTo>
                  <a:lnTo>
                    <a:pt x="1882317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74827" y="6844169"/>
              <a:ext cx="1889125" cy="74295"/>
            </a:xfrm>
            <a:custGeom>
              <a:avLst/>
              <a:gdLst/>
              <a:ahLst/>
              <a:cxnLst/>
              <a:rect l="l" t="t" r="r" b="b"/>
              <a:pathLst>
                <a:path w="1889125" h="74295">
                  <a:moveTo>
                    <a:pt x="1889048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1889048" y="74282"/>
                  </a:lnTo>
                  <a:lnTo>
                    <a:pt x="1889048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74827" y="6754761"/>
              <a:ext cx="1500505" cy="74295"/>
            </a:xfrm>
            <a:custGeom>
              <a:avLst/>
              <a:gdLst/>
              <a:ahLst/>
              <a:cxnLst/>
              <a:rect l="l" t="t" r="r" b="b"/>
              <a:pathLst>
                <a:path w="1500504" h="74295">
                  <a:moveTo>
                    <a:pt x="1500149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1500149" y="74282"/>
                  </a:lnTo>
                  <a:lnTo>
                    <a:pt x="1500149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974827" y="7007847"/>
              <a:ext cx="1873885" cy="74295"/>
            </a:xfrm>
            <a:custGeom>
              <a:avLst/>
              <a:gdLst/>
              <a:ahLst/>
              <a:cxnLst/>
              <a:rect l="l" t="t" r="r" b="b"/>
              <a:pathLst>
                <a:path w="1873884" h="74295">
                  <a:moveTo>
                    <a:pt x="1873821" y="0"/>
                  </a:moveTo>
                  <a:lnTo>
                    <a:pt x="0" y="0"/>
                  </a:lnTo>
                  <a:lnTo>
                    <a:pt x="0" y="74282"/>
                  </a:lnTo>
                  <a:lnTo>
                    <a:pt x="1873821" y="74282"/>
                  </a:lnTo>
                  <a:lnTo>
                    <a:pt x="1873821" y="0"/>
                  </a:lnTo>
                  <a:close/>
                </a:path>
              </a:pathLst>
            </a:custGeom>
            <a:solidFill>
              <a:srgbClr val="613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74827" y="6918439"/>
              <a:ext cx="1437005" cy="238125"/>
            </a:xfrm>
            <a:custGeom>
              <a:avLst/>
              <a:gdLst/>
              <a:ahLst/>
              <a:cxnLst/>
              <a:rect l="l" t="t" r="r" b="b"/>
              <a:pathLst>
                <a:path w="1437004" h="238125">
                  <a:moveTo>
                    <a:pt x="1426806" y="163690"/>
                  </a:moveTo>
                  <a:lnTo>
                    <a:pt x="0" y="163690"/>
                  </a:lnTo>
                  <a:lnTo>
                    <a:pt x="0" y="237858"/>
                  </a:lnTo>
                  <a:lnTo>
                    <a:pt x="1426806" y="237858"/>
                  </a:lnTo>
                  <a:lnTo>
                    <a:pt x="1426806" y="163690"/>
                  </a:lnTo>
                  <a:close/>
                </a:path>
                <a:path w="1437004" h="238125">
                  <a:moveTo>
                    <a:pt x="1436966" y="0"/>
                  </a:moveTo>
                  <a:lnTo>
                    <a:pt x="0" y="0"/>
                  </a:lnTo>
                  <a:lnTo>
                    <a:pt x="0" y="74168"/>
                  </a:lnTo>
                  <a:lnTo>
                    <a:pt x="1436966" y="74168"/>
                  </a:lnTo>
                  <a:lnTo>
                    <a:pt x="1436966" y="0"/>
                  </a:lnTo>
                  <a:close/>
                </a:path>
              </a:pathLst>
            </a:custGeom>
            <a:solidFill>
              <a:srgbClr val="D1B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74827" y="7163652"/>
              <a:ext cx="3218180" cy="24765"/>
            </a:xfrm>
            <a:custGeom>
              <a:avLst/>
              <a:gdLst/>
              <a:ahLst/>
              <a:cxnLst/>
              <a:rect l="l" t="t" r="r" b="b"/>
              <a:pathLst>
                <a:path w="3218179" h="24765">
                  <a:moveTo>
                    <a:pt x="0" y="0"/>
                  </a:moveTo>
                  <a:lnTo>
                    <a:pt x="3217964" y="0"/>
                  </a:lnTo>
                </a:path>
                <a:path w="3218179" h="24765">
                  <a:moveTo>
                    <a:pt x="0" y="0"/>
                  </a:moveTo>
                  <a:lnTo>
                    <a:pt x="0" y="24447"/>
                  </a:lnTo>
                </a:path>
                <a:path w="3218179" h="24765">
                  <a:moveTo>
                    <a:pt x="643940" y="0"/>
                  </a:moveTo>
                  <a:lnTo>
                    <a:pt x="643940" y="24447"/>
                  </a:lnTo>
                </a:path>
                <a:path w="3218179" h="24765">
                  <a:moveTo>
                    <a:pt x="1287576" y="0"/>
                  </a:moveTo>
                  <a:lnTo>
                    <a:pt x="1287576" y="24447"/>
                  </a:lnTo>
                </a:path>
                <a:path w="3218179" h="24765">
                  <a:moveTo>
                    <a:pt x="1931212" y="0"/>
                  </a:moveTo>
                  <a:lnTo>
                    <a:pt x="1931212" y="24447"/>
                  </a:lnTo>
                </a:path>
                <a:path w="3218179" h="24765">
                  <a:moveTo>
                    <a:pt x="2574023" y="0"/>
                  </a:moveTo>
                  <a:lnTo>
                    <a:pt x="2574023" y="24447"/>
                  </a:lnTo>
                </a:path>
                <a:path w="3218179" h="24765">
                  <a:moveTo>
                    <a:pt x="3217964" y="0"/>
                  </a:moveTo>
                  <a:lnTo>
                    <a:pt x="3217964" y="24447"/>
                  </a:lnTo>
                </a:path>
              </a:pathLst>
            </a:custGeom>
            <a:ln w="5270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974827" y="2261241"/>
              <a:ext cx="0" cy="4902835"/>
            </a:xfrm>
            <a:custGeom>
              <a:avLst/>
              <a:gdLst/>
              <a:ahLst/>
              <a:cxnLst/>
              <a:rect l="l" t="t" r="r" b="b"/>
              <a:pathLst>
                <a:path h="4902834">
                  <a:moveTo>
                    <a:pt x="0" y="0"/>
                  </a:moveTo>
                  <a:lnTo>
                    <a:pt x="0" y="4902415"/>
                  </a:lnTo>
                </a:path>
              </a:pathLst>
            </a:custGeom>
            <a:ln w="527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952555" y="2261241"/>
              <a:ext cx="22860" cy="4902835"/>
            </a:xfrm>
            <a:custGeom>
              <a:avLst/>
              <a:gdLst/>
              <a:ahLst/>
              <a:cxnLst/>
              <a:rect l="l" t="t" r="r" b="b"/>
              <a:pathLst>
                <a:path w="22859" h="4902834">
                  <a:moveTo>
                    <a:pt x="0" y="0"/>
                  </a:moveTo>
                  <a:lnTo>
                    <a:pt x="22275" y="0"/>
                  </a:lnTo>
                </a:path>
                <a:path w="22859" h="4902834">
                  <a:moveTo>
                    <a:pt x="0" y="163677"/>
                  </a:moveTo>
                  <a:lnTo>
                    <a:pt x="22275" y="163677"/>
                  </a:lnTo>
                </a:path>
                <a:path w="22859" h="4902834">
                  <a:moveTo>
                    <a:pt x="0" y="326428"/>
                  </a:moveTo>
                  <a:lnTo>
                    <a:pt x="22275" y="326428"/>
                  </a:lnTo>
                </a:path>
                <a:path w="22859" h="4902834">
                  <a:moveTo>
                    <a:pt x="0" y="490105"/>
                  </a:moveTo>
                  <a:lnTo>
                    <a:pt x="22275" y="490105"/>
                  </a:lnTo>
                </a:path>
                <a:path w="22859" h="4902834">
                  <a:moveTo>
                    <a:pt x="0" y="653783"/>
                  </a:moveTo>
                  <a:lnTo>
                    <a:pt x="22275" y="653783"/>
                  </a:lnTo>
                </a:path>
                <a:path w="22859" h="4902834">
                  <a:moveTo>
                    <a:pt x="0" y="817359"/>
                  </a:moveTo>
                  <a:lnTo>
                    <a:pt x="22275" y="817359"/>
                  </a:lnTo>
                </a:path>
                <a:path w="22859" h="4902834">
                  <a:moveTo>
                    <a:pt x="0" y="980211"/>
                  </a:moveTo>
                  <a:lnTo>
                    <a:pt x="22275" y="980211"/>
                  </a:lnTo>
                </a:path>
                <a:path w="22859" h="4902834">
                  <a:moveTo>
                    <a:pt x="0" y="1143787"/>
                  </a:moveTo>
                  <a:lnTo>
                    <a:pt x="22275" y="1143787"/>
                  </a:lnTo>
                </a:path>
                <a:path w="22859" h="4902834">
                  <a:moveTo>
                    <a:pt x="0" y="1307465"/>
                  </a:moveTo>
                  <a:lnTo>
                    <a:pt x="22275" y="1307465"/>
                  </a:lnTo>
                </a:path>
                <a:path w="22859" h="4902834">
                  <a:moveTo>
                    <a:pt x="0" y="1470317"/>
                  </a:moveTo>
                  <a:lnTo>
                    <a:pt x="22275" y="1470317"/>
                  </a:lnTo>
                </a:path>
                <a:path w="22859" h="4902834">
                  <a:moveTo>
                    <a:pt x="0" y="1633893"/>
                  </a:moveTo>
                  <a:lnTo>
                    <a:pt x="22275" y="1633893"/>
                  </a:lnTo>
                </a:path>
                <a:path w="22859" h="4902834">
                  <a:moveTo>
                    <a:pt x="0" y="1797570"/>
                  </a:moveTo>
                  <a:lnTo>
                    <a:pt x="22275" y="1797570"/>
                  </a:lnTo>
                </a:path>
                <a:path w="22859" h="4902834">
                  <a:moveTo>
                    <a:pt x="0" y="1961261"/>
                  </a:moveTo>
                  <a:lnTo>
                    <a:pt x="22275" y="1961261"/>
                  </a:lnTo>
                </a:path>
                <a:path w="22859" h="4902834">
                  <a:moveTo>
                    <a:pt x="0" y="2123998"/>
                  </a:moveTo>
                  <a:lnTo>
                    <a:pt x="22275" y="2123998"/>
                  </a:lnTo>
                </a:path>
                <a:path w="22859" h="4902834">
                  <a:moveTo>
                    <a:pt x="0" y="2287676"/>
                  </a:moveTo>
                  <a:lnTo>
                    <a:pt x="22275" y="2287676"/>
                  </a:lnTo>
                </a:path>
                <a:path w="22859" h="4902834">
                  <a:moveTo>
                    <a:pt x="0" y="2451366"/>
                  </a:moveTo>
                  <a:lnTo>
                    <a:pt x="22275" y="2451366"/>
                  </a:lnTo>
                </a:path>
                <a:path w="22859" h="4902834">
                  <a:moveTo>
                    <a:pt x="0" y="2614942"/>
                  </a:moveTo>
                  <a:lnTo>
                    <a:pt x="22275" y="2614942"/>
                  </a:lnTo>
                </a:path>
                <a:path w="22859" h="4902834">
                  <a:moveTo>
                    <a:pt x="0" y="2777782"/>
                  </a:moveTo>
                  <a:lnTo>
                    <a:pt x="22275" y="2777782"/>
                  </a:lnTo>
                </a:path>
                <a:path w="22859" h="4902834">
                  <a:moveTo>
                    <a:pt x="0" y="2941472"/>
                  </a:moveTo>
                  <a:lnTo>
                    <a:pt x="22275" y="2941472"/>
                  </a:lnTo>
                </a:path>
                <a:path w="22859" h="4902834">
                  <a:moveTo>
                    <a:pt x="0" y="3105048"/>
                  </a:moveTo>
                  <a:lnTo>
                    <a:pt x="22275" y="3105048"/>
                  </a:lnTo>
                </a:path>
                <a:path w="22859" h="4902834">
                  <a:moveTo>
                    <a:pt x="0" y="3267900"/>
                  </a:moveTo>
                  <a:lnTo>
                    <a:pt x="22275" y="3267900"/>
                  </a:lnTo>
                </a:path>
                <a:path w="22859" h="4902834">
                  <a:moveTo>
                    <a:pt x="0" y="3431578"/>
                  </a:moveTo>
                  <a:lnTo>
                    <a:pt x="22275" y="3431578"/>
                  </a:lnTo>
                </a:path>
                <a:path w="22859" h="4902834">
                  <a:moveTo>
                    <a:pt x="0" y="3595154"/>
                  </a:moveTo>
                  <a:lnTo>
                    <a:pt x="22275" y="3595154"/>
                  </a:lnTo>
                </a:path>
                <a:path w="22859" h="4902834">
                  <a:moveTo>
                    <a:pt x="0" y="3758831"/>
                  </a:moveTo>
                  <a:lnTo>
                    <a:pt x="22275" y="3758831"/>
                  </a:lnTo>
                </a:path>
                <a:path w="22859" h="4902834">
                  <a:moveTo>
                    <a:pt x="0" y="3921582"/>
                  </a:moveTo>
                  <a:lnTo>
                    <a:pt x="22275" y="3921582"/>
                  </a:lnTo>
                </a:path>
                <a:path w="22859" h="4902834">
                  <a:moveTo>
                    <a:pt x="0" y="4085259"/>
                  </a:moveTo>
                  <a:lnTo>
                    <a:pt x="22275" y="4085259"/>
                  </a:lnTo>
                </a:path>
                <a:path w="22859" h="4902834">
                  <a:moveTo>
                    <a:pt x="0" y="4248937"/>
                  </a:moveTo>
                  <a:lnTo>
                    <a:pt x="22275" y="4248937"/>
                  </a:lnTo>
                </a:path>
                <a:path w="22859" h="4902834">
                  <a:moveTo>
                    <a:pt x="0" y="4412615"/>
                  </a:moveTo>
                  <a:lnTo>
                    <a:pt x="22275" y="4412615"/>
                  </a:lnTo>
                </a:path>
                <a:path w="22859" h="4902834">
                  <a:moveTo>
                    <a:pt x="0" y="4575365"/>
                  </a:moveTo>
                  <a:lnTo>
                    <a:pt x="22275" y="4575365"/>
                  </a:lnTo>
                </a:path>
                <a:path w="22859" h="4902834">
                  <a:moveTo>
                    <a:pt x="0" y="4739043"/>
                  </a:moveTo>
                  <a:lnTo>
                    <a:pt x="22275" y="4739043"/>
                  </a:lnTo>
                </a:path>
                <a:path w="22859" h="4902834">
                  <a:moveTo>
                    <a:pt x="0" y="4902415"/>
                  </a:moveTo>
                  <a:lnTo>
                    <a:pt x="22275" y="4902415"/>
                  </a:lnTo>
                </a:path>
              </a:pathLst>
            </a:custGeom>
            <a:ln w="5270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9835740" y="2242864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88%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814408" y="2406152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87%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743585" y="2569518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85%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702550" y="2733116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84%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682847" y="2896482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83%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606071" y="3059563"/>
            <a:ext cx="17272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81%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605760" y="3223388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81%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576438" y="3386754"/>
            <a:ext cx="17208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80%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562553" y="3550352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79%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543936" y="3713718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79%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612999" y="4040682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50%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607801" y="4204048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50%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532934" y="4367134"/>
            <a:ext cx="17272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48%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513768" y="4530959"/>
            <a:ext cx="17208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47%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485998" y="4694325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46%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469552" y="4857924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46%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403462" y="5021290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43%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384275" y="5184289"/>
            <a:ext cx="17272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43%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07407" y="5348218"/>
            <a:ext cx="17208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41%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994949" y="5511507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31%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097784" y="5838471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65%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9262624" y="6001837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70%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057292" y="6328801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64%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9240590" y="6491862"/>
            <a:ext cx="17272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69%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878331" y="6819053"/>
            <a:ext cx="187960" cy="282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59%</a:t>
            </a:r>
            <a:endParaRPr sz="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58%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098042" y="2316685"/>
            <a:ext cx="17272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65%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472537" y="2480510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77%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274885" y="2643876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71%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457620" y="2806999"/>
            <a:ext cx="17272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76%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746547" y="2970824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54%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851501" y="3134190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57%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908206" y="3297789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59%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158840" y="3461154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67%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280370" y="3624153"/>
            <a:ext cx="17272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40%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9040651" y="3788082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63%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434196" y="4115046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44%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143302" y="4278334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35%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572686" y="4441700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099397" y="4605299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34%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414672" y="4768665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13%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893236" y="4931726"/>
            <a:ext cx="172720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28%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208785" y="5095551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321599" y="5258916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741804" y="5422515"/>
            <a:ext cx="17208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788657" y="5585881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8576319" y="5912845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49%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933847" y="6076211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60%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570657" y="6403175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49%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886451" y="6566541"/>
            <a:ext cx="188595" cy="207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58%</a:t>
            </a:r>
            <a:endParaRPr sz="600">
              <a:latin typeface="Roboto"/>
              <a:cs typeface="Roboto"/>
            </a:endParaRPr>
          </a:p>
          <a:p>
            <a:pPr marL="27940">
              <a:lnSpc>
                <a:spcPts val="710"/>
              </a:lnSpc>
            </a:pPr>
            <a:r>
              <a:rPr sz="600" b="1" spc="5" dirty="0">
                <a:solidFill>
                  <a:srgbClr val="42293A"/>
                </a:solidFill>
                <a:latin typeface="Roboto"/>
                <a:cs typeface="Roboto"/>
              </a:rPr>
              <a:t>59%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503946" y="6730139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47%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8440880" y="6893505"/>
            <a:ext cx="17272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spc="5" dirty="0">
                <a:solidFill>
                  <a:srgbClr val="231F20"/>
                </a:solidFill>
                <a:latin typeface="Roboto"/>
                <a:cs typeface="Roboto"/>
              </a:rPr>
              <a:t>45%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430479" y="7056453"/>
            <a:ext cx="172085" cy="119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b="1" dirty="0">
                <a:solidFill>
                  <a:srgbClr val="231F20"/>
                </a:solidFill>
                <a:latin typeface="Roboto"/>
                <a:cs typeface="Roboto"/>
              </a:rPr>
              <a:t>44%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584215" y="2239134"/>
            <a:ext cx="1341755" cy="166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960" marR="8890" indent="-556895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Rochefort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 Centre Ville -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Avant-Garde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390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717550" algn="ctr">
              <a:lnSpc>
                <a:spcPts val="625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Dax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Sablar</a:t>
            </a:r>
            <a:endParaRPr sz="550">
              <a:latin typeface="Roboto"/>
              <a:cs typeface="Roboto"/>
            </a:endParaRPr>
          </a:p>
          <a:p>
            <a:pPr marL="715645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270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443230" algn="ctr">
              <a:lnSpc>
                <a:spcPts val="64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Coutures</a:t>
            </a:r>
            <a:endParaRPr sz="550">
              <a:latin typeface="Roboto"/>
              <a:cs typeface="Roboto"/>
            </a:endParaRPr>
          </a:p>
          <a:p>
            <a:pPr marL="446405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380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885190" marR="5715" algn="ctr">
              <a:lnSpc>
                <a:spcPts val="66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Pin </a:t>
            </a:r>
            <a:r>
              <a:rPr sz="55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730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532130" algn="ctr">
              <a:lnSpc>
                <a:spcPts val="605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Vigenal</a:t>
            </a:r>
            <a:endParaRPr sz="550">
              <a:latin typeface="Roboto"/>
              <a:cs typeface="Roboto"/>
            </a:endParaRPr>
          </a:p>
          <a:p>
            <a:pPr marL="533400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140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213995" algn="ctr">
              <a:lnSpc>
                <a:spcPts val="64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Niort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Tour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Chabot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Gavacherie</a:t>
            </a:r>
            <a:endParaRPr sz="550">
              <a:latin typeface="Roboto"/>
              <a:cs typeface="Roboto"/>
            </a:endParaRPr>
          </a:p>
          <a:p>
            <a:pPr marL="216535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190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410209" algn="ctr">
              <a:lnSpc>
                <a:spcPts val="64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Tonneins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Coeur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ville</a:t>
            </a:r>
            <a:endParaRPr sz="550">
              <a:latin typeface="Roboto"/>
              <a:cs typeface="Roboto"/>
            </a:endParaRPr>
          </a:p>
          <a:p>
            <a:pPr marL="409575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220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173990" algn="ctr">
              <a:lnSpc>
                <a:spcPts val="64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Poitiers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Beaulieu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Templiers</a:t>
            </a:r>
            <a:endParaRPr sz="550">
              <a:latin typeface="Roboto"/>
              <a:cs typeface="Roboto"/>
            </a:endParaRPr>
          </a:p>
          <a:p>
            <a:pPr marL="179070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730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611505" marR="7620" algn="ctr">
              <a:lnSpc>
                <a:spcPts val="66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Limoges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Bellevue </a:t>
            </a:r>
            <a:r>
              <a:rPr sz="55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160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606425" algn="ctr">
              <a:lnSpc>
                <a:spcPts val="605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Guéret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L'Albatros</a:t>
            </a:r>
            <a:endParaRPr sz="550">
              <a:latin typeface="Roboto"/>
              <a:cs typeface="Roboto"/>
            </a:endParaRPr>
          </a:p>
          <a:p>
            <a:pPr marL="604520" algn="ctr">
              <a:lnSpc>
                <a:spcPct val="10000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430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276153" y="4036917"/>
            <a:ext cx="1651000" cy="166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0" marR="5715" algn="ctr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Saint-Pierre-du-Mont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La Moustey </a:t>
            </a:r>
            <a:r>
              <a:rPr sz="55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40 )</a:t>
            </a:r>
            <a:endParaRPr sz="550">
              <a:latin typeface="Roboto"/>
              <a:cs typeface="Roboto"/>
            </a:endParaRPr>
          </a:p>
          <a:p>
            <a:pPr marL="347980" algn="ctr">
              <a:lnSpc>
                <a:spcPts val="63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Villeneuve-Les-Salines</a:t>
            </a:r>
            <a:endParaRPr sz="550">
              <a:latin typeface="Roboto"/>
              <a:cs typeface="Roboto"/>
            </a:endParaRPr>
          </a:p>
          <a:p>
            <a:pPr marL="344805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270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618490" marR="11430" algn="ctr">
              <a:lnSpc>
                <a:spcPts val="66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Marmande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Baylac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Gravette </a:t>
            </a:r>
            <a:r>
              <a:rPr sz="55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30 )</a:t>
            </a:r>
            <a:endParaRPr sz="550">
              <a:latin typeface="Roboto"/>
              <a:cs typeface="Roboto"/>
            </a:endParaRPr>
          </a:p>
          <a:p>
            <a:pPr marL="608330" algn="ctr">
              <a:lnSpc>
                <a:spcPts val="605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Saintes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Bellevue 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Boiffiers</a:t>
            </a:r>
            <a:endParaRPr sz="550">
              <a:latin typeface="Roboto"/>
              <a:cs typeface="Roboto"/>
            </a:endParaRPr>
          </a:p>
          <a:p>
            <a:pPr marL="607060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100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835025" algn="ctr">
              <a:lnSpc>
                <a:spcPts val="64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550">
              <a:latin typeface="Roboto"/>
              <a:cs typeface="Roboto"/>
            </a:endParaRPr>
          </a:p>
          <a:p>
            <a:pPr marL="835660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120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12700" marR="5080" algn="ctr">
              <a:lnSpc>
                <a:spcPts val="66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Sainte-Livrade-sur-Lot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r>
              <a:rPr sz="55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bord</a:t>
            </a:r>
            <a:r>
              <a:rPr sz="5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du</a:t>
            </a:r>
            <a:r>
              <a:rPr sz="55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Lot </a:t>
            </a:r>
            <a:r>
              <a:rPr sz="55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160 )</a:t>
            </a:r>
            <a:endParaRPr sz="550">
              <a:latin typeface="Roboto"/>
              <a:cs typeface="Roboto"/>
            </a:endParaRPr>
          </a:p>
          <a:p>
            <a:pPr marL="394335" algn="ctr">
              <a:lnSpc>
                <a:spcPts val="605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 -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Yser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 Pont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Madame</a:t>
            </a:r>
            <a:endParaRPr sz="550">
              <a:latin typeface="Roboto"/>
              <a:cs typeface="Roboto"/>
            </a:endParaRPr>
          </a:p>
          <a:p>
            <a:pPr marL="391160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140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775970" algn="ctr">
              <a:lnSpc>
                <a:spcPts val="64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Grand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Caillou</a:t>
            </a:r>
            <a:endParaRPr sz="550">
              <a:latin typeface="Roboto"/>
              <a:cs typeface="Roboto"/>
            </a:endParaRPr>
          </a:p>
          <a:p>
            <a:pPr marL="773430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90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858519" algn="ctr">
              <a:lnSpc>
                <a:spcPts val="64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Mireuil</a:t>
            </a:r>
            <a:endParaRPr sz="550">
              <a:latin typeface="Roboto"/>
              <a:cs typeface="Roboto"/>
            </a:endParaRPr>
          </a:p>
          <a:p>
            <a:pPr marL="859790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170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787400" algn="ctr">
              <a:lnSpc>
                <a:spcPts val="64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Mérignac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Beaudésert</a:t>
            </a:r>
            <a:endParaRPr sz="550">
              <a:latin typeface="Roboto"/>
              <a:cs typeface="Roboto"/>
            </a:endParaRPr>
          </a:p>
          <a:p>
            <a:pPr marL="786130" algn="ctr">
              <a:lnSpc>
                <a:spcPct val="10000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40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919862" y="5834667"/>
            <a:ext cx="1002030" cy="35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algn="ctr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de Nouvelle-Aquitaine</a:t>
            </a:r>
            <a:endParaRPr sz="550">
              <a:latin typeface="Roboto"/>
              <a:cs typeface="Roboto"/>
            </a:endParaRPr>
          </a:p>
          <a:p>
            <a:pPr marL="168275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24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540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40"/>
              </a:lnSpc>
            </a:pP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Hors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180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940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418396" y="6324981"/>
            <a:ext cx="15074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2490" algn="ctr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550">
              <a:latin typeface="Roboto"/>
              <a:cs typeface="Roboto"/>
            </a:endParaRPr>
          </a:p>
          <a:p>
            <a:pPr marL="873125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412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700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40"/>
              </a:lnSpc>
            </a:pP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Communes de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ayant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  <a:p>
            <a:pPr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205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400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521334" algn="ctr">
              <a:lnSpc>
                <a:spcPts val="64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comportant un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  <a:p>
            <a:pPr marL="523240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870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940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297815" algn="ctr">
              <a:lnSpc>
                <a:spcPts val="640"/>
              </a:lnSpc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550">
              <a:latin typeface="Roboto"/>
              <a:cs typeface="Roboto"/>
            </a:endParaRPr>
          </a:p>
          <a:p>
            <a:pPr marL="299085" algn="ctr">
              <a:lnSpc>
                <a:spcPts val="64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412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320</a:t>
            </a:r>
            <a:r>
              <a:rPr sz="5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  <a:p>
            <a:pPr marL="800100" marR="8890" algn="ctr">
              <a:lnSpc>
                <a:spcPts val="660"/>
              </a:lnSpc>
              <a:spcBef>
                <a:spcPts val="5"/>
              </a:spcBef>
            </a:pP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métr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o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o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litaine  (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576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300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7912354" y="191932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364" y="0"/>
                </a:moveTo>
                <a:lnTo>
                  <a:pt x="0" y="0"/>
                </a:lnTo>
                <a:lnTo>
                  <a:pt x="0" y="49364"/>
                </a:lnTo>
                <a:lnTo>
                  <a:pt x="49364" y="49364"/>
                </a:lnTo>
                <a:lnTo>
                  <a:pt x="49364" y="0"/>
                </a:lnTo>
                <a:close/>
              </a:path>
            </a:pathLst>
          </a:custGeom>
          <a:solidFill>
            <a:srgbClr val="61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673465" y="191932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364" y="0"/>
                </a:moveTo>
                <a:lnTo>
                  <a:pt x="0" y="0"/>
                </a:lnTo>
                <a:lnTo>
                  <a:pt x="0" y="49364"/>
                </a:lnTo>
                <a:lnTo>
                  <a:pt x="49364" y="49364"/>
                </a:lnTo>
                <a:lnTo>
                  <a:pt x="49364" y="0"/>
                </a:lnTo>
                <a:close/>
              </a:path>
            </a:pathLst>
          </a:custGeom>
          <a:solidFill>
            <a:srgbClr val="D1B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7822585" y="1850212"/>
            <a:ext cx="1304290" cy="2603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254"/>
              </a:spcBef>
              <a:tabLst>
                <a:tab pos="922655" algn="l"/>
              </a:tabLst>
            </a:pP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Femmes	Hommes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i="1" dirty="0">
                <a:solidFill>
                  <a:srgbClr val="231F20"/>
                </a:solidFill>
                <a:latin typeface="Roboto"/>
                <a:cs typeface="Roboto"/>
              </a:rPr>
              <a:t>(tri</a:t>
            </a:r>
            <a:r>
              <a:rPr sz="600" i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i="1" dirty="0">
                <a:solidFill>
                  <a:srgbClr val="231F20"/>
                </a:solidFill>
                <a:latin typeface="Roboto"/>
                <a:cs typeface="Roboto"/>
              </a:rPr>
              <a:t>décroissant)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574270" y="1874108"/>
            <a:ext cx="1116330" cy="244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6550" marR="5080" indent="-324485">
              <a:lnSpc>
                <a:spcPct val="102699"/>
              </a:lnSpc>
              <a:spcBef>
                <a:spcPts val="90"/>
              </a:spcBef>
            </a:pP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(Nb</a:t>
            </a:r>
            <a:r>
              <a:rPr sz="7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jeunes</a:t>
            </a: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7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logement </a:t>
            </a:r>
            <a:r>
              <a:rPr sz="700" b="1" spc="-1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5" dirty="0">
                <a:solidFill>
                  <a:srgbClr val="231F20"/>
                </a:solidFill>
                <a:latin typeface="Roboto"/>
                <a:cs typeface="Roboto"/>
              </a:rPr>
              <a:t>autonome)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8252294" y="3830597"/>
            <a:ext cx="14224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...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83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23567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10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49996" y="622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Jeunes</a:t>
            </a:r>
          </a:p>
        </p:txBody>
      </p:sp>
      <p:sp>
        <p:nvSpPr>
          <p:cNvPr id="183" name="Espace réservé du contenu 182">
            <a:extLst>
              <a:ext uri="{FF2B5EF4-FFF2-40B4-BE49-F238E27FC236}">
                <a16:creationId xmlns:a16="http://schemas.microsoft.com/office/drawing/2014/main" id="{903750D8-9227-65FB-B731-C28AEDB5B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089" y="2230246"/>
            <a:ext cx="4651629" cy="2492990"/>
          </a:xfrm>
        </p:spPr>
        <p:txBody>
          <a:bodyPr/>
          <a:lstStyle/>
          <a:p>
            <a:r>
              <a:rPr lang="fr-FR" dirty="0"/>
              <a:t>Toujours un fort écart à âge équivalent entre les jeunes garçons et les jeunes femmes</a:t>
            </a:r>
          </a:p>
          <a:p>
            <a:r>
              <a:rPr lang="fr-FR" dirty="0"/>
              <a:t>L’autonomie des jeunes dépend de l’offre de logements sur le territoire (existe-t-il des petits logements dans le quartier ?) mais aussi un territoire à forte tension ne facilitera pas l’accès des jeunes à un logement indépendant sans l’aide des parents. </a:t>
            </a:r>
          </a:p>
          <a:p>
            <a:endParaRPr lang="fr-FR" dirty="0"/>
          </a:p>
        </p:txBody>
      </p:sp>
      <p:sp>
        <p:nvSpPr>
          <p:cNvPr id="180" name="object 18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82" name="object 18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  <p:sp>
        <p:nvSpPr>
          <p:cNvPr id="181" name="object 1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57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1000" y="7209015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40949" y="321912"/>
            <a:ext cx="807465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En</a:t>
            </a:r>
            <a:r>
              <a:rPr sz="2800" b="1" spc="2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quoi</a:t>
            </a:r>
            <a:r>
              <a:rPr sz="2800" b="1" spc="2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l’insertion</a:t>
            </a:r>
            <a:r>
              <a:rPr sz="2800" b="1" spc="22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professionnelle</a:t>
            </a:r>
            <a:r>
              <a:rPr sz="2800" b="1" spc="2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des</a:t>
            </a:r>
            <a:r>
              <a:rPr sz="2800" b="1" spc="2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jeunes</a:t>
            </a:r>
            <a:r>
              <a:rPr sz="2800" b="1" spc="2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des</a:t>
            </a:r>
            <a:endParaRPr sz="28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est-elle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spécifique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7449" y="1203680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3935" y="1122787"/>
            <a:ext cx="3725545" cy="5581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86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Jeunes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15-24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ans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ni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emploi,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ni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étude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Sou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16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fichiers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2008-2018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4464" y="1781403"/>
            <a:ext cx="4415790" cy="1961514"/>
            <a:chOff x="364464" y="1781403"/>
            <a:chExt cx="4415790" cy="1961514"/>
          </a:xfrm>
        </p:grpSpPr>
        <p:sp>
          <p:nvSpPr>
            <p:cNvPr id="17" name="object 17"/>
            <p:cNvSpPr/>
            <p:nvPr/>
          </p:nvSpPr>
          <p:spPr>
            <a:xfrm>
              <a:off x="364464" y="1781403"/>
              <a:ext cx="4415790" cy="805180"/>
            </a:xfrm>
            <a:custGeom>
              <a:avLst/>
              <a:gdLst/>
              <a:ahLst/>
              <a:cxnLst/>
              <a:rect l="l" t="t" r="r" b="b"/>
              <a:pathLst>
                <a:path w="4415790" h="805180">
                  <a:moveTo>
                    <a:pt x="4415548" y="0"/>
                  </a:moveTo>
                  <a:lnTo>
                    <a:pt x="0" y="0"/>
                  </a:lnTo>
                  <a:lnTo>
                    <a:pt x="0" y="804913"/>
                  </a:lnTo>
                  <a:lnTo>
                    <a:pt x="4415548" y="804913"/>
                  </a:lnTo>
                  <a:lnTo>
                    <a:pt x="4415548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7125" y="2598623"/>
              <a:ext cx="246011" cy="805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7204" y="2598623"/>
              <a:ext cx="92811" cy="8051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03299" y="2591904"/>
              <a:ext cx="0" cy="305435"/>
            </a:xfrm>
            <a:custGeom>
              <a:avLst/>
              <a:gdLst/>
              <a:ahLst/>
              <a:cxnLst/>
              <a:rect l="l" t="t" r="r" b="b"/>
              <a:pathLst>
                <a:path h="305435">
                  <a:moveTo>
                    <a:pt x="0" y="0"/>
                  </a:moveTo>
                  <a:lnTo>
                    <a:pt x="0" y="305295"/>
                  </a:lnTo>
                </a:path>
              </a:pathLst>
            </a:custGeom>
            <a:ln w="7835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67125" y="2714917"/>
              <a:ext cx="220294" cy="805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9608" y="2714917"/>
              <a:ext cx="268605" cy="805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67125" y="2831223"/>
              <a:ext cx="211353" cy="805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07204" y="2831223"/>
              <a:ext cx="258318" cy="805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67125" y="2947797"/>
              <a:ext cx="209118" cy="805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99381" y="2905074"/>
              <a:ext cx="253834" cy="1232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99381" y="2936620"/>
              <a:ext cx="8255" cy="86360"/>
            </a:xfrm>
            <a:custGeom>
              <a:avLst/>
              <a:gdLst/>
              <a:ahLst/>
              <a:cxnLst/>
              <a:rect l="l" t="t" r="r" b="b"/>
              <a:pathLst>
                <a:path w="8254" h="86360">
                  <a:moveTo>
                    <a:pt x="7835" y="62623"/>
                  </a:moveTo>
                  <a:lnTo>
                    <a:pt x="0" y="62623"/>
                  </a:lnTo>
                  <a:lnTo>
                    <a:pt x="0" y="86106"/>
                  </a:lnTo>
                  <a:lnTo>
                    <a:pt x="7835" y="86106"/>
                  </a:lnTo>
                  <a:lnTo>
                    <a:pt x="7835" y="62623"/>
                  </a:lnTo>
                  <a:close/>
                </a:path>
                <a:path w="8254" h="86360">
                  <a:moveTo>
                    <a:pt x="7835" y="31305"/>
                  </a:moveTo>
                  <a:lnTo>
                    <a:pt x="0" y="31305"/>
                  </a:lnTo>
                  <a:lnTo>
                    <a:pt x="0" y="54787"/>
                  </a:lnTo>
                  <a:lnTo>
                    <a:pt x="7835" y="54787"/>
                  </a:lnTo>
                  <a:lnTo>
                    <a:pt x="7835" y="31305"/>
                  </a:lnTo>
                  <a:close/>
                </a:path>
                <a:path w="8254" h="86360">
                  <a:moveTo>
                    <a:pt x="7835" y="0"/>
                  </a:moveTo>
                  <a:lnTo>
                    <a:pt x="0" y="0"/>
                  </a:lnTo>
                  <a:lnTo>
                    <a:pt x="0" y="23482"/>
                  </a:lnTo>
                  <a:lnTo>
                    <a:pt x="7835" y="23482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67125" y="3064090"/>
              <a:ext cx="205765" cy="805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381" y="3030550"/>
              <a:ext cx="231470" cy="11405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99381" y="3050666"/>
              <a:ext cx="8255" cy="116839"/>
            </a:xfrm>
            <a:custGeom>
              <a:avLst/>
              <a:gdLst/>
              <a:ahLst/>
              <a:cxnLst/>
              <a:rect l="l" t="t" r="r" b="b"/>
              <a:pathLst>
                <a:path w="8254" h="116839">
                  <a:moveTo>
                    <a:pt x="7835" y="105130"/>
                  </a:moveTo>
                  <a:lnTo>
                    <a:pt x="0" y="105130"/>
                  </a:lnTo>
                  <a:lnTo>
                    <a:pt x="0" y="116306"/>
                  </a:lnTo>
                  <a:lnTo>
                    <a:pt x="7835" y="116306"/>
                  </a:lnTo>
                  <a:lnTo>
                    <a:pt x="7835" y="105130"/>
                  </a:lnTo>
                  <a:close/>
                </a:path>
                <a:path w="8254" h="116839">
                  <a:moveTo>
                    <a:pt x="7835" y="73825"/>
                  </a:moveTo>
                  <a:lnTo>
                    <a:pt x="0" y="73825"/>
                  </a:lnTo>
                  <a:lnTo>
                    <a:pt x="0" y="97307"/>
                  </a:lnTo>
                  <a:lnTo>
                    <a:pt x="7835" y="97307"/>
                  </a:lnTo>
                  <a:lnTo>
                    <a:pt x="7835" y="73825"/>
                  </a:lnTo>
                  <a:close/>
                </a:path>
                <a:path w="8254" h="116839">
                  <a:moveTo>
                    <a:pt x="7835" y="42506"/>
                  </a:moveTo>
                  <a:lnTo>
                    <a:pt x="0" y="42506"/>
                  </a:lnTo>
                  <a:lnTo>
                    <a:pt x="0" y="65989"/>
                  </a:lnTo>
                  <a:lnTo>
                    <a:pt x="7835" y="65989"/>
                  </a:lnTo>
                  <a:lnTo>
                    <a:pt x="7835" y="42506"/>
                  </a:lnTo>
                  <a:close/>
                </a:path>
                <a:path w="8254" h="116839">
                  <a:moveTo>
                    <a:pt x="7835" y="11188"/>
                  </a:moveTo>
                  <a:lnTo>
                    <a:pt x="0" y="11188"/>
                  </a:lnTo>
                  <a:lnTo>
                    <a:pt x="0" y="34671"/>
                  </a:lnTo>
                  <a:lnTo>
                    <a:pt x="7835" y="34671"/>
                  </a:lnTo>
                  <a:lnTo>
                    <a:pt x="7835" y="11188"/>
                  </a:lnTo>
                  <a:close/>
                </a:path>
                <a:path w="8254" h="116839">
                  <a:moveTo>
                    <a:pt x="7835" y="0"/>
                  </a:moveTo>
                  <a:lnTo>
                    <a:pt x="0" y="0"/>
                  </a:lnTo>
                  <a:lnTo>
                    <a:pt x="0" y="3365"/>
                  </a:lnTo>
                  <a:lnTo>
                    <a:pt x="7835" y="336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67125" y="3180397"/>
              <a:ext cx="193459" cy="805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07204" y="3180397"/>
              <a:ext cx="218059" cy="8051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499381" y="3166986"/>
              <a:ext cx="8255" cy="116839"/>
            </a:xfrm>
            <a:custGeom>
              <a:avLst/>
              <a:gdLst/>
              <a:ahLst/>
              <a:cxnLst/>
              <a:rect l="l" t="t" r="r" b="b"/>
              <a:pathLst>
                <a:path w="8254" h="116839">
                  <a:moveTo>
                    <a:pt x="7835" y="114071"/>
                  </a:moveTo>
                  <a:lnTo>
                    <a:pt x="0" y="114071"/>
                  </a:lnTo>
                  <a:lnTo>
                    <a:pt x="0" y="116293"/>
                  </a:lnTo>
                  <a:lnTo>
                    <a:pt x="7835" y="116293"/>
                  </a:lnTo>
                  <a:lnTo>
                    <a:pt x="7835" y="114071"/>
                  </a:lnTo>
                  <a:close/>
                </a:path>
                <a:path w="8254" h="116839">
                  <a:moveTo>
                    <a:pt x="7835" y="82765"/>
                  </a:moveTo>
                  <a:lnTo>
                    <a:pt x="0" y="82765"/>
                  </a:lnTo>
                  <a:lnTo>
                    <a:pt x="0" y="106235"/>
                  </a:lnTo>
                  <a:lnTo>
                    <a:pt x="7835" y="106235"/>
                  </a:lnTo>
                  <a:lnTo>
                    <a:pt x="7835" y="82765"/>
                  </a:lnTo>
                  <a:close/>
                </a:path>
                <a:path w="8254" h="116839">
                  <a:moveTo>
                    <a:pt x="7835" y="51435"/>
                  </a:moveTo>
                  <a:lnTo>
                    <a:pt x="0" y="51435"/>
                  </a:lnTo>
                  <a:lnTo>
                    <a:pt x="0" y="74917"/>
                  </a:lnTo>
                  <a:lnTo>
                    <a:pt x="7835" y="74917"/>
                  </a:lnTo>
                  <a:lnTo>
                    <a:pt x="7835" y="51435"/>
                  </a:lnTo>
                  <a:close/>
                </a:path>
                <a:path w="8254" h="116839">
                  <a:moveTo>
                    <a:pt x="7835" y="20116"/>
                  </a:moveTo>
                  <a:lnTo>
                    <a:pt x="0" y="20116"/>
                  </a:lnTo>
                  <a:lnTo>
                    <a:pt x="0" y="43611"/>
                  </a:lnTo>
                  <a:lnTo>
                    <a:pt x="7835" y="43611"/>
                  </a:lnTo>
                  <a:lnTo>
                    <a:pt x="7835" y="20116"/>
                  </a:lnTo>
                  <a:close/>
                </a:path>
                <a:path w="8254" h="116839">
                  <a:moveTo>
                    <a:pt x="7835" y="0"/>
                  </a:moveTo>
                  <a:lnTo>
                    <a:pt x="0" y="0"/>
                  </a:lnTo>
                  <a:lnTo>
                    <a:pt x="0" y="12293"/>
                  </a:lnTo>
                  <a:lnTo>
                    <a:pt x="7835" y="12293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67125" y="3296691"/>
              <a:ext cx="188988" cy="8051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07204" y="3296691"/>
              <a:ext cx="126365" cy="8051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499381" y="3283280"/>
              <a:ext cx="8255" cy="84455"/>
            </a:xfrm>
            <a:custGeom>
              <a:avLst/>
              <a:gdLst/>
              <a:ahLst/>
              <a:cxnLst/>
              <a:rect l="l" t="t" r="r" b="b"/>
              <a:pathLst>
                <a:path w="8254" h="84454">
                  <a:moveTo>
                    <a:pt x="7835" y="60375"/>
                  </a:moveTo>
                  <a:lnTo>
                    <a:pt x="0" y="60375"/>
                  </a:lnTo>
                  <a:lnTo>
                    <a:pt x="0" y="83870"/>
                  </a:lnTo>
                  <a:lnTo>
                    <a:pt x="7835" y="83870"/>
                  </a:lnTo>
                  <a:lnTo>
                    <a:pt x="7835" y="60375"/>
                  </a:lnTo>
                  <a:close/>
                </a:path>
                <a:path w="8254" h="84454">
                  <a:moveTo>
                    <a:pt x="7835" y="29070"/>
                  </a:moveTo>
                  <a:lnTo>
                    <a:pt x="0" y="29070"/>
                  </a:lnTo>
                  <a:lnTo>
                    <a:pt x="0" y="52552"/>
                  </a:lnTo>
                  <a:lnTo>
                    <a:pt x="7835" y="52552"/>
                  </a:lnTo>
                  <a:lnTo>
                    <a:pt x="7835" y="29070"/>
                  </a:lnTo>
                  <a:close/>
                </a:path>
                <a:path w="8254" h="84454">
                  <a:moveTo>
                    <a:pt x="7835" y="0"/>
                  </a:moveTo>
                  <a:lnTo>
                    <a:pt x="0" y="0"/>
                  </a:lnTo>
                  <a:lnTo>
                    <a:pt x="0" y="21247"/>
                  </a:lnTo>
                  <a:lnTo>
                    <a:pt x="7835" y="21247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67125" y="3412998"/>
              <a:ext cx="185635" cy="8051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25772" y="3374974"/>
              <a:ext cx="181444" cy="11854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99381" y="3406304"/>
              <a:ext cx="8255" cy="109855"/>
            </a:xfrm>
            <a:custGeom>
              <a:avLst/>
              <a:gdLst/>
              <a:ahLst/>
              <a:cxnLst/>
              <a:rect l="l" t="t" r="r" b="b"/>
              <a:pathLst>
                <a:path w="8254" h="109854">
                  <a:moveTo>
                    <a:pt x="7835" y="93916"/>
                  </a:moveTo>
                  <a:lnTo>
                    <a:pt x="0" y="93916"/>
                  </a:lnTo>
                  <a:lnTo>
                    <a:pt x="0" y="109575"/>
                  </a:lnTo>
                  <a:lnTo>
                    <a:pt x="7835" y="109575"/>
                  </a:lnTo>
                  <a:lnTo>
                    <a:pt x="7835" y="93916"/>
                  </a:lnTo>
                  <a:close/>
                </a:path>
                <a:path w="8254" h="109854">
                  <a:moveTo>
                    <a:pt x="7835" y="62598"/>
                  </a:moveTo>
                  <a:lnTo>
                    <a:pt x="0" y="62598"/>
                  </a:lnTo>
                  <a:lnTo>
                    <a:pt x="0" y="86080"/>
                  </a:lnTo>
                  <a:lnTo>
                    <a:pt x="7835" y="86080"/>
                  </a:lnTo>
                  <a:lnTo>
                    <a:pt x="7835" y="62598"/>
                  </a:lnTo>
                  <a:close/>
                </a:path>
                <a:path w="8254" h="109854">
                  <a:moveTo>
                    <a:pt x="7835" y="31280"/>
                  </a:moveTo>
                  <a:lnTo>
                    <a:pt x="0" y="31280"/>
                  </a:lnTo>
                  <a:lnTo>
                    <a:pt x="0" y="54775"/>
                  </a:lnTo>
                  <a:lnTo>
                    <a:pt x="7835" y="54775"/>
                  </a:lnTo>
                  <a:lnTo>
                    <a:pt x="7835" y="31280"/>
                  </a:lnTo>
                  <a:close/>
                </a:path>
                <a:path w="8254" h="109854">
                  <a:moveTo>
                    <a:pt x="7835" y="0"/>
                  </a:moveTo>
                  <a:lnTo>
                    <a:pt x="0" y="0"/>
                  </a:lnTo>
                  <a:lnTo>
                    <a:pt x="0" y="23469"/>
                  </a:lnTo>
                  <a:lnTo>
                    <a:pt x="7835" y="23469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67125" y="3529291"/>
              <a:ext cx="184518" cy="8051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07204" y="3529291"/>
              <a:ext cx="235953" cy="8051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499381" y="3515867"/>
              <a:ext cx="8255" cy="116839"/>
            </a:xfrm>
            <a:custGeom>
              <a:avLst/>
              <a:gdLst/>
              <a:ahLst/>
              <a:cxnLst/>
              <a:rect l="l" t="t" r="r" b="b"/>
              <a:pathLst>
                <a:path w="8254" h="116839">
                  <a:moveTo>
                    <a:pt x="7835" y="109601"/>
                  </a:moveTo>
                  <a:lnTo>
                    <a:pt x="0" y="109601"/>
                  </a:lnTo>
                  <a:lnTo>
                    <a:pt x="0" y="116306"/>
                  </a:lnTo>
                  <a:lnTo>
                    <a:pt x="7835" y="116306"/>
                  </a:lnTo>
                  <a:lnTo>
                    <a:pt x="7835" y="109601"/>
                  </a:lnTo>
                  <a:close/>
                </a:path>
                <a:path w="8254" h="116839">
                  <a:moveTo>
                    <a:pt x="7835" y="78282"/>
                  </a:moveTo>
                  <a:lnTo>
                    <a:pt x="0" y="78282"/>
                  </a:lnTo>
                  <a:lnTo>
                    <a:pt x="0" y="101765"/>
                  </a:lnTo>
                  <a:lnTo>
                    <a:pt x="7835" y="101765"/>
                  </a:lnTo>
                  <a:lnTo>
                    <a:pt x="7835" y="78282"/>
                  </a:lnTo>
                  <a:close/>
                </a:path>
                <a:path w="8254" h="116839">
                  <a:moveTo>
                    <a:pt x="7835" y="46990"/>
                  </a:moveTo>
                  <a:lnTo>
                    <a:pt x="0" y="46990"/>
                  </a:lnTo>
                  <a:lnTo>
                    <a:pt x="0" y="70459"/>
                  </a:lnTo>
                  <a:lnTo>
                    <a:pt x="7835" y="70459"/>
                  </a:lnTo>
                  <a:lnTo>
                    <a:pt x="7835" y="46990"/>
                  </a:lnTo>
                  <a:close/>
                </a:path>
                <a:path w="8254" h="116839">
                  <a:moveTo>
                    <a:pt x="7835" y="15659"/>
                  </a:moveTo>
                  <a:lnTo>
                    <a:pt x="0" y="15659"/>
                  </a:lnTo>
                  <a:lnTo>
                    <a:pt x="0" y="39141"/>
                  </a:lnTo>
                  <a:lnTo>
                    <a:pt x="7835" y="39141"/>
                  </a:lnTo>
                  <a:lnTo>
                    <a:pt x="7835" y="15659"/>
                  </a:lnTo>
                  <a:close/>
                </a:path>
                <a:path w="8254" h="116839">
                  <a:moveTo>
                    <a:pt x="7835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7835" y="783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67125" y="3645585"/>
              <a:ext cx="183388" cy="8051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07204" y="3645585"/>
              <a:ext cx="180035" cy="8051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499381" y="3632187"/>
              <a:ext cx="8255" cy="111125"/>
            </a:xfrm>
            <a:custGeom>
              <a:avLst/>
              <a:gdLst/>
              <a:ahLst/>
              <a:cxnLst/>
              <a:rect l="l" t="t" r="r" b="b"/>
              <a:pathLst>
                <a:path w="8254" h="111125">
                  <a:moveTo>
                    <a:pt x="7835" y="87223"/>
                  </a:moveTo>
                  <a:lnTo>
                    <a:pt x="0" y="87223"/>
                  </a:lnTo>
                  <a:lnTo>
                    <a:pt x="0" y="110705"/>
                  </a:lnTo>
                  <a:lnTo>
                    <a:pt x="7835" y="110705"/>
                  </a:lnTo>
                  <a:lnTo>
                    <a:pt x="7835" y="87223"/>
                  </a:lnTo>
                  <a:close/>
                </a:path>
                <a:path w="8254" h="111125">
                  <a:moveTo>
                    <a:pt x="7835" y="55905"/>
                  </a:moveTo>
                  <a:lnTo>
                    <a:pt x="0" y="55905"/>
                  </a:lnTo>
                  <a:lnTo>
                    <a:pt x="0" y="79387"/>
                  </a:lnTo>
                  <a:lnTo>
                    <a:pt x="7835" y="79387"/>
                  </a:lnTo>
                  <a:lnTo>
                    <a:pt x="7835" y="55905"/>
                  </a:lnTo>
                  <a:close/>
                </a:path>
                <a:path w="8254" h="111125">
                  <a:moveTo>
                    <a:pt x="7835" y="24587"/>
                  </a:moveTo>
                  <a:lnTo>
                    <a:pt x="0" y="24587"/>
                  </a:lnTo>
                  <a:lnTo>
                    <a:pt x="0" y="48082"/>
                  </a:lnTo>
                  <a:lnTo>
                    <a:pt x="7835" y="48082"/>
                  </a:lnTo>
                  <a:lnTo>
                    <a:pt x="7835" y="24587"/>
                  </a:lnTo>
                  <a:close/>
                </a:path>
                <a:path w="8254" h="111125">
                  <a:moveTo>
                    <a:pt x="7835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7835" y="16764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667125" y="3878160"/>
            <a:ext cx="92075" cy="1011555"/>
            <a:chOff x="3667125" y="3878160"/>
            <a:chExt cx="92075" cy="1011555"/>
          </a:xfrm>
        </p:grpSpPr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7125" y="3878160"/>
              <a:ext cx="91694" cy="8073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67125" y="3994670"/>
              <a:ext cx="86106" cy="8051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67125" y="4110977"/>
              <a:ext cx="81635" cy="8051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67125" y="4227271"/>
              <a:ext cx="77165" cy="8051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67125" y="4343565"/>
              <a:ext cx="74917" cy="8051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67125" y="4459871"/>
              <a:ext cx="71564" cy="8051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67125" y="4576165"/>
              <a:ext cx="67094" cy="8051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7125" y="4692472"/>
              <a:ext cx="62623" cy="8051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67125" y="4808766"/>
              <a:ext cx="61506" cy="80518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4246372" y="3864774"/>
            <a:ext cx="295910" cy="1036955"/>
            <a:chOff x="4246372" y="3864774"/>
            <a:chExt cx="295910" cy="1036955"/>
          </a:xfrm>
        </p:grpSpPr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46372" y="3878160"/>
              <a:ext cx="251828" cy="8073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499381" y="3864774"/>
              <a:ext cx="8255" cy="116839"/>
            </a:xfrm>
            <a:custGeom>
              <a:avLst/>
              <a:gdLst/>
              <a:ahLst/>
              <a:cxnLst/>
              <a:rect l="l" t="t" r="r" b="b"/>
              <a:pathLst>
                <a:path w="8254" h="116839">
                  <a:moveTo>
                    <a:pt x="7835" y="105308"/>
                  </a:moveTo>
                  <a:lnTo>
                    <a:pt x="0" y="105308"/>
                  </a:lnTo>
                  <a:lnTo>
                    <a:pt x="0" y="116484"/>
                  </a:lnTo>
                  <a:lnTo>
                    <a:pt x="7835" y="116484"/>
                  </a:lnTo>
                  <a:lnTo>
                    <a:pt x="7835" y="105308"/>
                  </a:lnTo>
                  <a:close/>
                </a:path>
                <a:path w="8254" h="116839">
                  <a:moveTo>
                    <a:pt x="7835" y="73761"/>
                  </a:moveTo>
                  <a:lnTo>
                    <a:pt x="0" y="73761"/>
                  </a:lnTo>
                  <a:lnTo>
                    <a:pt x="0" y="97472"/>
                  </a:lnTo>
                  <a:lnTo>
                    <a:pt x="7835" y="97472"/>
                  </a:lnTo>
                  <a:lnTo>
                    <a:pt x="7835" y="73761"/>
                  </a:lnTo>
                  <a:close/>
                </a:path>
                <a:path w="8254" h="116839">
                  <a:moveTo>
                    <a:pt x="7835" y="42506"/>
                  </a:moveTo>
                  <a:lnTo>
                    <a:pt x="0" y="42506"/>
                  </a:lnTo>
                  <a:lnTo>
                    <a:pt x="0" y="65976"/>
                  </a:lnTo>
                  <a:lnTo>
                    <a:pt x="7835" y="65976"/>
                  </a:lnTo>
                  <a:lnTo>
                    <a:pt x="7835" y="42506"/>
                  </a:lnTo>
                  <a:close/>
                </a:path>
                <a:path w="8254" h="116839">
                  <a:moveTo>
                    <a:pt x="7835" y="11188"/>
                  </a:moveTo>
                  <a:lnTo>
                    <a:pt x="0" y="11188"/>
                  </a:lnTo>
                  <a:lnTo>
                    <a:pt x="0" y="34658"/>
                  </a:lnTo>
                  <a:lnTo>
                    <a:pt x="7835" y="34658"/>
                  </a:lnTo>
                  <a:lnTo>
                    <a:pt x="7835" y="11188"/>
                  </a:lnTo>
                  <a:close/>
                </a:path>
                <a:path w="8254" h="116839">
                  <a:moveTo>
                    <a:pt x="7835" y="0"/>
                  </a:moveTo>
                  <a:lnTo>
                    <a:pt x="0" y="0"/>
                  </a:lnTo>
                  <a:lnTo>
                    <a:pt x="0" y="3352"/>
                  </a:lnTo>
                  <a:lnTo>
                    <a:pt x="7835" y="3352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84560" y="3994670"/>
              <a:ext cx="13639" cy="8051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499381" y="3981271"/>
              <a:ext cx="8255" cy="116839"/>
            </a:xfrm>
            <a:custGeom>
              <a:avLst/>
              <a:gdLst/>
              <a:ahLst/>
              <a:cxnLst/>
              <a:rect l="l" t="t" r="r" b="b"/>
              <a:pathLst>
                <a:path w="8254" h="116839">
                  <a:moveTo>
                    <a:pt x="7835" y="114071"/>
                  </a:moveTo>
                  <a:lnTo>
                    <a:pt x="0" y="114071"/>
                  </a:lnTo>
                  <a:lnTo>
                    <a:pt x="0" y="116293"/>
                  </a:lnTo>
                  <a:lnTo>
                    <a:pt x="7835" y="116293"/>
                  </a:lnTo>
                  <a:lnTo>
                    <a:pt x="7835" y="114071"/>
                  </a:lnTo>
                  <a:close/>
                </a:path>
                <a:path w="8254" h="116839">
                  <a:moveTo>
                    <a:pt x="7835" y="82740"/>
                  </a:moveTo>
                  <a:lnTo>
                    <a:pt x="0" y="82740"/>
                  </a:lnTo>
                  <a:lnTo>
                    <a:pt x="0" y="106222"/>
                  </a:lnTo>
                  <a:lnTo>
                    <a:pt x="7835" y="106222"/>
                  </a:lnTo>
                  <a:lnTo>
                    <a:pt x="7835" y="82740"/>
                  </a:lnTo>
                  <a:close/>
                </a:path>
                <a:path w="8254" h="116839">
                  <a:moveTo>
                    <a:pt x="7835" y="51422"/>
                  </a:moveTo>
                  <a:lnTo>
                    <a:pt x="0" y="51422"/>
                  </a:lnTo>
                  <a:lnTo>
                    <a:pt x="0" y="74917"/>
                  </a:lnTo>
                  <a:lnTo>
                    <a:pt x="7835" y="74917"/>
                  </a:lnTo>
                  <a:lnTo>
                    <a:pt x="7835" y="51422"/>
                  </a:lnTo>
                  <a:close/>
                </a:path>
                <a:path w="8254" h="116839">
                  <a:moveTo>
                    <a:pt x="7835" y="20116"/>
                  </a:moveTo>
                  <a:lnTo>
                    <a:pt x="0" y="20116"/>
                  </a:lnTo>
                  <a:lnTo>
                    <a:pt x="0" y="43599"/>
                  </a:lnTo>
                  <a:lnTo>
                    <a:pt x="7835" y="43599"/>
                  </a:lnTo>
                  <a:lnTo>
                    <a:pt x="7835" y="20116"/>
                  </a:lnTo>
                  <a:close/>
                </a:path>
                <a:path w="8254" h="116839">
                  <a:moveTo>
                    <a:pt x="7835" y="0"/>
                  </a:moveTo>
                  <a:lnTo>
                    <a:pt x="0" y="0"/>
                  </a:lnTo>
                  <a:lnTo>
                    <a:pt x="0" y="12293"/>
                  </a:lnTo>
                  <a:lnTo>
                    <a:pt x="7835" y="12293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04525" y="4110977"/>
              <a:ext cx="193687" cy="8051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499381" y="4097565"/>
              <a:ext cx="8255" cy="84455"/>
            </a:xfrm>
            <a:custGeom>
              <a:avLst/>
              <a:gdLst/>
              <a:ahLst/>
              <a:cxnLst/>
              <a:rect l="l" t="t" r="r" b="b"/>
              <a:pathLst>
                <a:path w="8254" h="84454">
                  <a:moveTo>
                    <a:pt x="7835" y="60388"/>
                  </a:moveTo>
                  <a:lnTo>
                    <a:pt x="0" y="60388"/>
                  </a:lnTo>
                  <a:lnTo>
                    <a:pt x="0" y="83858"/>
                  </a:lnTo>
                  <a:lnTo>
                    <a:pt x="7835" y="83858"/>
                  </a:lnTo>
                  <a:lnTo>
                    <a:pt x="7835" y="60388"/>
                  </a:lnTo>
                  <a:close/>
                </a:path>
                <a:path w="8254" h="84454">
                  <a:moveTo>
                    <a:pt x="7835" y="29057"/>
                  </a:moveTo>
                  <a:lnTo>
                    <a:pt x="0" y="29057"/>
                  </a:lnTo>
                  <a:lnTo>
                    <a:pt x="0" y="52552"/>
                  </a:lnTo>
                  <a:lnTo>
                    <a:pt x="7835" y="52552"/>
                  </a:lnTo>
                  <a:lnTo>
                    <a:pt x="7835" y="29057"/>
                  </a:lnTo>
                  <a:close/>
                </a:path>
                <a:path w="8254" h="84454">
                  <a:moveTo>
                    <a:pt x="7835" y="0"/>
                  </a:moveTo>
                  <a:lnTo>
                    <a:pt x="0" y="0"/>
                  </a:lnTo>
                  <a:lnTo>
                    <a:pt x="0" y="21247"/>
                  </a:lnTo>
                  <a:lnTo>
                    <a:pt x="7835" y="21247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91749" y="4189247"/>
              <a:ext cx="115468" cy="11854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499381" y="4220565"/>
              <a:ext cx="8255" cy="109855"/>
            </a:xfrm>
            <a:custGeom>
              <a:avLst/>
              <a:gdLst/>
              <a:ahLst/>
              <a:cxnLst/>
              <a:rect l="l" t="t" r="r" b="b"/>
              <a:pathLst>
                <a:path w="8254" h="109854">
                  <a:moveTo>
                    <a:pt x="7835" y="93941"/>
                  </a:moveTo>
                  <a:lnTo>
                    <a:pt x="0" y="93941"/>
                  </a:lnTo>
                  <a:lnTo>
                    <a:pt x="0" y="109588"/>
                  </a:lnTo>
                  <a:lnTo>
                    <a:pt x="7835" y="109588"/>
                  </a:lnTo>
                  <a:lnTo>
                    <a:pt x="7835" y="93941"/>
                  </a:lnTo>
                  <a:close/>
                </a:path>
                <a:path w="8254" h="109854">
                  <a:moveTo>
                    <a:pt x="7835" y="62611"/>
                  </a:moveTo>
                  <a:lnTo>
                    <a:pt x="0" y="62611"/>
                  </a:lnTo>
                  <a:lnTo>
                    <a:pt x="0" y="86106"/>
                  </a:lnTo>
                  <a:lnTo>
                    <a:pt x="7835" y="86106"/>
                  </a:lnTo>
                  <a:lnTo>
                    <a:pt x="7835" y="62611"/>
                  </a:lnTo>
                  <a:close/>
                </a:path>
                <a:path w="8254" h="109854">
                  <a:moveTo>
                    <a:pt x="7835" y="31305"/>
                  </a:moveTo>
                  <a:lnTo>
                    <a:pt x="0" y="31305"/>
                  </a:lnTo>
                  <a:lnTo>
                    <a:pt x="0" y="54787"/>
                  </a:lnTo>
                  <a:lnTo>
                    <a:pt x="7835" y="54787"/>
                  </a:lnTo>
                  <a:lnTo>
                    <a:pt x="7835" y="31305"/>
                  </a:lnTo>
                  <a:close/>
                </a:path>
                <a:path w="8254" h="109854">
                  <a:moveTo>
                    <a:pt x="7835" y="0"/>
                  </a:moveTo>
                  <a:lnTo>
                    <a:pt x="0" y="0"/>
                  </a:lnTo>
                  <a:lnTo>
                    <a:pt x="0" y="23482"/>
                  </a:lnTo>
                  <a:lnTo>
                    <a:pt x="7835" y="23482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07204" y="4343564"/>
              <a:ext cx="34671" cy="8051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499381" y="4330140"/>
              <a:ext cx="8255" cy="116839"/>
            </a:xfrm>
            <a:custGeom>
              <a:avLst/>
              <a:gdLst/>
              <a:ahLst/>
              <a:cxnLst/>
              <a:rect l="l" t="t" r="r" b="b"/>
              <a:pathLst>
                <a:path w="8254" h="116839">
                  <a:moveTo>
                    <a:pt x="7835" y="109601"/>
                  </a:moveTo>
                  <a:lnTo>
                    <a:pt x="0" y="109601"/>
                  </a:lnTo>
                  <a:lnTo>
                    <a:pt x="0" y="116306"/>
                  </a:lnTo>
                  <a:lnTo>
                    <a:pt x="7835" y="116306"/>
                  </a:lnTo>
                  <a:lnTo>
                    <a:pt x="7835" y="109601"/>
                  </a:lnTo>
                  <a:close/>
                </a:path>
                <a:path w="8254" h="116839">
                  <a:moveTo>
                    <a:pt x="7835" y="78295"/>
                  </a:moveTo>
                  <a:lnTo>
                    <a:pt x="0" y="78295"/>
                  </a:lnTo>
                  <a:lnTo>
                    <a:pt x="0" y="101765"/>
                  </a:lnTo>
                  <a:lnTo>
                    <a:pt x="7835" y="101765"/>
                  </a:lnTo>
                  <a:lnTo>
                    <a:pt x="7835" y="78295"/>
                  </a:lnTo>
                  <a:close/>
                </a:path>
                <a:path w="8254" h="116839">
                  <a:moveTo>
                    <a:pt x="7835" y="46990"/>
                  </a:moveTo>
                  <a:lnTo>
                    <a:pt x="0" y="46990"/>
                  </a:lnTo>
                  <a:lnTo>
                    <a:pt x="0" y="70459"/>
                  </a:lnTo>
                  <a:lnTo>
                    <a:pt x="7835" y="70459"/>
                  </a:lnTo>
                  <a:lnTo>
                    <a:pt x="7835" y="46990"/>
                  </a:lnTo>
                  <a:close/>
                </a:path>
                <a:path w="8254" h="116839">
                  <a:moveTo>
                    <a:pt x="7835" y="15659"/>
                  </a:moveTo>
                  <a:lnTo>
                    <a:pt x="0" y="15659"/>
                  </a:lnTo>
                  <a:lnTo>
                    <a:pt x="0" y="39154"/>
                  </a:lnTo>
                  <a:lnTo>
                    <a:pt x="7835" y="39154"/>
                  </a:lnTo>
                  <a:lnTo>
                    <a:pt x="7835" y="15659"/>
                  </a:lnTo>
                  <a:close/>
                </a:path>
                <a:path w="8254" h="116839">
                  <a:moveTo>
                    <a:pt x="7835" y="0"/>
                  </a:moveTo>
                  <a:lnTo>
                    <a:pt x="0" y="0"/>
                  </a:lnTo>
                  <a:lnTo>
                    <a:pt x="0" y="7835"/>
                  </a:lnTo>
                  <a:lnTo>
                    <a:pt x="7835" y="783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54372" y="4459871"/>
              <a:ext cx="43840" cy="8051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499381" y="4446447"/>
              <a:ext cx="8255" cy="80010"/>
            </a:xfrm>
            <a:custGeom>
              <a:avLst/>
              <a:gdLst/>
              <a:ahLst/>
              <a:cxnLst/>
              <a:rect l="l" t="t" r="r" b="b"/>
              <a:pathLst>
                <a:path w="8254" h="80010">
                  <a:moveTo>
                    <a:pt x="7835" y="55905"/>
                  </a:moveTo>
                  <a:lnTo>
                    <a:pt x="0" y="55905"/>
                  </a:lnTo>
                  <a:lnTo>
                    <a:pt x="0" y="79400"/>
                  </a:lnTo>
                  <a:lnTo>
                    <a:pt x="7835" y="79400"/>
                  </a:lnTo>
                  <a:lnTo>
                    <a:pt x="7835" y="55905"/>
                  </a:lnTo>
                  <a:close/>
                </a:path>
                <a:path w="8254" h="80010">
                  <a:moveTo>
                    <a:pt x="7835" y="24599"/>
                  </a:moveTo>
                  <a:lnTo>
                    <a:pt x="0" y="24599"/>
                  </a:lnTo>
                  <a:lnTo>
                    <a:pt x="0" y="48082"/>
                  </a:lnTo>
                  <a:lnTo>
                    <a:pt x="7835" y="48082"/>
                  </a:lnTo>
                  <a:lnTo>
                    <a:pt x="7835" y="24599"/>
                  </a:lnTo>
                  <a:close/>
                </a:path>
                <a:path w="8254" h="80010">
                  <a:moveTo>
                    <a:pt x="7835" y="0"/>
                  </a:moveTo>
                  <a:lnTo>
                    <a:pt x="0" y="0"/>
                  </a:lnTo>
                  <a:lnTo>
                    <a:pt x="0" y="16776"/>
                  </a:lnTo>
                  <a:lnTo>
                    <a:pt x="7835" y="16776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05172" y="4533671"/>
              <a:ext cx="102044" cy="12301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499381" y="4564989"/>
              <a:ext cx="8255" cy="86360"/>
            </a:xfrm>
            <a:custGeom>
              <a:avLst/>
              <a:gdLst/>
              <a:ahLst/>
              <a:cxnLst/>
              <a:rect l="l" t="t" r="r" b="b"/>
              <a:pathLst>
                <a:path w="8254" h="86360">
                  <a:moveTo>
                    <a:pt x="7835" y="62623"/>
                  </a:moveTo>
                  <a:lnTo>
                    <a:pt x="0" y="62623"/>
                  </a:lnTo>
                  <a:lnTo>
                    <a:pt x="0" y="86106"/>
                  </a:lnTo>
                  <a:lnTo>
                    <a:pt x="7835" y="86106"/>
                  </a:lnTo>
                  <a:lnTo>
                    <a:pt x="7835" y="62623"/>
                  </a:lnTo>
                  <a:close/>
                </a:path>
                <a:path w="8254" h="86360">
                  <a:moveTo>
                    <a:pt x="7835" y="31305"/>
                  </a:moveTo>
                  <a:lnTo>
                    <a:pt x="0" y="31305"/>
                  </a:lnTo>
                  <a:lnTo>
                    <a:pt x="0" y="54800"/>
                  </a:lnTo>
                  <a:lnTo>
                    <a:pt x="7835" y="54800"/>
                  </a:lnTo>
                  <a:lnTo>
                    <a:pt x="7835" y="31305"/>
                  </a:lnTo>
                  <a:close/>
                </a:path>
                <a:path w="8254" h="86360">
                  <a:moveTo>
                    <a:pt x="7835" y="0"/>
                  </a:moveTo>
                  <a:lnTo>
                    <a:pt x="0" y="0"/>
                  </a:lnTo>
                  <a:lnTo>
                    <a:pt x="0" y="23482"/>
                  </a:lnTo>
                  <a:lnTo>
                    <a:pt x="7835" y="23482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99572" y="4658918"/>
              <a:ext cx="107645" cy="11407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499381" y="4679060"/>
              <a:ext cx="8255" cy="116839"/>
            </a:xfrm>
            <a:custGeom>
              <a:avLst/>
              <a:gdLst/>
              <a:ahLst/>
              <a:cxnLst/>
              <a:rect l="l" t="t" r="r" b="b"/>
              <a:pathLst>
                <a:path w="8254" h="116839">
                  <a:moveTo>
                    <a:pt x="7835" y="105117"/>
                  </a:moveTo>
                  <a:lnTo>
                    <a:pt x="0" y="105117"/>
                  </a:lnTo>
                  <a:lnTo>
                    <a:pt x="0" y="116293"/>
                  </a:lnTo>
                  <a:lnTo>
                    <a:pt x="7835" y="116293"/>
                  </a:lnTo>
                  <a:lnTo>
                    <a:pt x="7835" y="105117"/>
                  </a:lnTo>
                  <a:close/>
                </a:path>
                <a:path w="8254" h="116839">
                  <a:moveTo>
                    <a:pt x="7835" y="73799"/>
                  </a:moveTo>
                  <a:lnTo>
                    <a:pt x="0" y="73799"/>
                  </a:lnTo>
                  <a:lnTo>
                    <a:pt x="0" y="97282"/>
                  </a:lnTo>
                  <a:lnTo>
                    <a:pt x="7835" y="97282"/>
                  </a:lnTo>
                  <a:lnTo>
                    <a:pt x="7835" y="73799"/>
                  </a:lnTo>
                  <a:close/>
                </a:path>
                <a:path w="8254" h="116839">
                  <a:moveTo>
                    <a:pt x="7835" y="42494"/>
                  </a:moveTo>
                  <a:lnTo>
                    <a:pt x="0" y="42494"/>
                  </a:lnTo>
                  <a:lnTo>
                    <a:pt x="0" y="65963"/>
                  </a:lnTo>
                  <a:lnTo>
                    <a:pt x="7835" y="65963"/>
                  </a:lnTo>
                  <a:lnTo>
                    <a:pt x="7835" y="42494"/>
                  </a:lnTo>
                  <a:close/>
                </a:path>
                <a:path w="8254" h="116839">
                  <a:moveTo>
                    <a:pt x="7835" y="11176"/>
                  </a:moveTo>
                  <a:lnTo>
                    <a:pt x="0" y="11176"/>
                  </a:lnTo>
                  <a:lnTo>
                    <a:pt x="0" y="34658"/>
                  </a:lnTo>
                  <a:lnTo>
                    <a:pt x="7835" y="34658"/>
                  </a:lnTo>
                  <a:lnTo>
                    <a:pt x="7835" y="11176"/>
                  </a:lnTo>
                  <a:close/>
                </a:path>
                <a:path w="8254" h="116839">
                  <a:moveTo>
                    <a:pt x="7835" y="0"/>
                  </a:moveTo>
                  <a:lnTo>
                    <a:pt x="0" y="0"/>
                  </a:lnTo>
                  <a:lnTo>
                    <a:pt x="0" y="3352"/>
                  </a:lnTo>
                  <a:lnTo>
                    <a:pt x="7835" y="3352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497146" y="4808765"/>
              <a:ext cx="1117" cy="8051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499381" y="4795354"/>
              <a:ext cx="8255" cy="106680"/>
            </a:xfrm>
            <a:custGeom>
              <a:avLst/>
              <a:gdLst/>
              <a:ahLst/>
              <a:cxnLst/>
              <a:rect l="l" t="t" r="r" b="b"/>
              <a:pathLst>
                <a:path w="8254" h="106679">
                  <a:moveTo>
                    <a:pt x="7835" y="82753"/>
                  </a:moveTo>
                  <a:lnTo>
                    <a:pt x="0" y="82753"/>
                  </a:lnTo>
                  <a:lnTo>
                    <a:pt x="0" y="106222"/>
                  </a:lnTo>
                  <a:lnTo>
                    <a:pt x="7835" y="106222"/>
                  </a:lnTo>
                  <a:lnTo>
                    <a:pt x="7835" y="82753"/>
                  </a:lnTo>
                  <a:close/>
                </a:path>
                <a:path w="8254" h="106679">
                  <a:moveTo>
                    <a:pt x="7835" y="51422"/>
                  </a:moveTo>
                  <a:lnTo>
                    <a:pt x="0" y="51422"/>
                  </a:lnTo>
                  <a:lnTo>
                    <a:pt x="0" y="74917"/>
                  </a:lnTo>
                  <a:lnTo>
                    <a:pt x="7835" y="74917"/>
                  </a:lnTo>
                  <a:lnTo>
                    <a:pt x="7835" y="51422"/>
                  </a:lnTo>
                  <a:close/>
                </a:path>
                <a:path w="8254" h="106679">
                  <a:moveTo>
                    <a:pt x="7835" y="20116"/>
                  </a:moveTo>
                  <a:lnTo>
                    <a:pt x="0" y="20116"/>
                  </a:lnTo>
                  <a:lnTo>
                    <a:pt x="0" y="43611"/>
                  </a:lnTo>
                  <a:lnTo>
                    <a:pt x="7835" y="43611"/>
                  </a:lnTo>
                  <a:lnTo>
                    <a:pt x="7835" y="20116"/>
                  </a:lnTo>
                  <a:close/>
                </a:path>
                <a:path w="8254" h="106679">
                  <a:moveTo>
                    <a:pt x="7835" y="0"/>
                  </a:moveTo>
                  <a:lnTo>
                    <a:pt x="0" y="0"/>
                  </a:lnTo>
                  <a:lnTo>
                    <a:pt x="0" y="12293"/>
                  </a:lnTo>
                  <a:lnTo>
                    <a:pt x="7835" y="12293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360552" y="4925123"/>
          <a:ext cx="4415151" cy="917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663">
                <a:tc>
                  <a:txBody>
                    <a:bodyPr/>
                    <a:lstStyle/>
                    <a:p>
                      <a:pPr marL="12065">
                        <a:lnSpc>
                          <a:spcPts val="715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Saint-Michel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ts val="715"/>
                        </a:lnSpc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306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ts val="715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715"/>
                        </a:lnSpc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-0,4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00">
                <a:tc>
                  <a:txBody>
                    <a:bodyPr/>
                    <a:lstStyle/>
                    <a:p>
                      <a:pPr marL="13335">
                        <a:lnSpc>
                          <a:spcPts val="81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815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732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21,6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5255">
                        <a:lnSpc>
                          <a:spcPts val="81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+1,6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381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87">
                <a:tc>
                  <a:txBody>
                    <a:bodyPr/>
                    <a:lstStyle/>
                    <a:p>
                      <a:pPr marL="13335">
                        <a:lnSpc>
                          <a:spcPts val="81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Hors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81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016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5,2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700">
                        <a:lnSpc>
                          <a:spcPts val="815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-4,4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06">
                <a:tc>
                  <a:txBody>
                    <a:bodyPr/>
                    <a:lstStyle/>
                    <a:p>
                      <a:pPr marL="1206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81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271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13,4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79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+1,6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300">
                <a:tc>
                  <a:txBody>
                    <a:bodyPr/>
                    <a:lstStyle/>
                    <a:p>
                      <a:pPr marL="12065">
                        <a:lnSpc>
                          <a:spcPts val="815"/>
                        </a:lnSpc>
                      </a:pP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Communes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ayant un 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81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680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11,9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79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+0,7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300">
                <a:tc>
                  <a:txBody>
                    <a:bodyPr/>
                    <a:lstStyle/>
                    <a:p>
                      <a:pPr marL="1206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comportant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un 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81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55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523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12,8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79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+0,8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255">
                <a:tc>
                  <a:txBody>
                    <a:bodyPr/>
                    <a:lstStyle/>
                    <a:p>
                      <a:pPr marL="1206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 ne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comportant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 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 QP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81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853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13,9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79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300">
                <a:tc>
                  <a:txBody>
                    <a:bodyPr/>
                    <a:lstStyle/>
                    <a:p>
                      <a:pPr marL="12065">
                        <a:lnSpc>
                          <a:spcPts val="815"/>
                        </a:lnSpc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anc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é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tr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o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ol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it</a:t>
                      </a: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ine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815"/>
                        </a:lnSpc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99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252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13,0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795">
                        <a:lnSpc>
                          <a:spcPts val="815"/>
                        </a:lnSpc>
                      </a:pPr>
                      <a:r>
                        <a:rPr sz="7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+1,1</a:t>
                      </a:r>
                      <a:endParaRPr sz="7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6" name="object 76"/>
          <p:cNvGrpSpPr/>
          <p:nvPr/>
        </p:nvGrpSpPr>
        <p:grpSpPr>
          <a:xfrm>
            <a:off x="4492675" y="4909413"/>
            <a:ext cx="14604" cy="96520"/>
            <a:chOff x="4492675" y="4909413"/>
            <a:chExt cx="14604" cy="96520"/>
          </a:xfrm>
        </p:grpSpPr>
        <p:sp>
          <p:nvSpPr>
            <p:cNvPr id="77" name="object 77"/>
            <p:cNvSpPr/>
            <p:nvPr/>
          </p:nvSpPr>
          <p:spPr>
            <a:xfrm>
              <a:off x="4499381" y="4909413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4" h="2539">
                  <a:moveTo>
                    <a:pt x="7835" y="0"/>
                  </a:moveTo>
                  <a:lnTo>
                    <a:pt x="0" y="0"/>
                  </a:lnTo>
                  <a:lnTo>
                    <a:pt x="0" y="2235"/>
                  </a:lnTo>
                  <a:lnTo>
                    <a:pt x="7835" y="223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492675" y="4925123"/>
              <a:ext cx="5588" cy="8073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499381" y="4911648"/>
              <a:ext cx="8255" cy="84455"/>
            </a:xfrm>
            <a:custGeom>
              <a:avLst/>
              <a:gdLst/>
              <a:ahLst/>
              <a:cxnLst/>
              <a:rect l="l" t="t" r="r" b="b"/>
              <a:pathLst>
                <a:path w="8254" h="84454">
                  <a:moveTo>
                    <a:pt x="7835" y="60439"/>
                  </a:moveTo>
                  <a:lnTo>
                    <a:pt x="0" y="60439"/>
                  </a:lnTo>
                  <a:lnTo>
                    <a:pt x="0" y="84150"/>
                  </a:lnTo>
                  <a:lnTo>
                    <a:pt x="7835" y="84150"/>
                  </a:lnTo>
                  <a:lnTo>
                    <a:pt x="7835" y="60439"/>
                  </a:lnTo>
                  <a:close/>
                </a:path>
                <a:path w="8254" h="84454">
                  <a:moveTo>
                    <a:pt x="7835" y="29070"/>
                  </a:moveTo>
                  <a:lnTo>
                    <a:pt x="0" y="29070"/>
                  </a:lnTo>
                  <a:lnTo>
                    <a:pt x="0" y="52552"/>
                  </a:lnTo>
                  <a:lnTo>
                    <a:pt x="7835" y="52552"/>
                  </a:lnTo>
                  <a:lnTo>
                    <a:pt x="7835" y="29070"/>
                  </a:lnTo>
                  <a:close/>
                </a:path>
                <a:path w="8254" h="84454">
                  <a:moveTo>
                    <a:pt x="7835" y="0"/>
                  </a:moveTo>
                  <a:lnTo>
                    <a:pt x="0" y="0"/>
                  </a:lnTo>
                  <a:lnTo>
                    <a:pt x="0" y="21247"/>
                  </a:lnTo>
                  <a:lnTo>
                    <a:pt x="7835" y="21247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289147" y="2306359"/>
            <a:ext cx="13525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Nb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99735" y="2175759"/>
            <a:ext cx="852169" cy="2717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42545" algn="r">
              <a:lnSpc>
                <a:spcPct val="100000"/>
              </a:lnSpc>
              <a:spcBef>
                <a:spcPts val="165"/>
              </a:spcBef>
            </a:pP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Evolution</a:t>
            </a:r>
            <a:endParaRPr sz="75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70"/>
              </a:spcBef>
              <a:tabLst>
                <a:tab pos="358775" algn="l"/>
              </a:tabLst>
            </a:pPr>
            <a:r>
              <a:rPr sz="750" b="1" spc="5" dirty="0">
                <a:solidFill>
                  <a:srgbClr val="FFFFFF"/>
                </a:solidFill>
                <a:latin typeface="Roboto"/>
                <a:cs typeface="Roboto"/>
              </a:rPr>
              <a:t>%	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2008-2018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577302" y="2572505"/>
            <a:ext cx="19685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+5,7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526947" y="2678516"/>
            <a:ext cx="247015" cy="2584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-16,7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+16,2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4073" y="2562257"/>
            <a:ext cx="2054225" cy="11887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Cognac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Crouin</a:t>
            </a:r>
            <a:endParaRPr sz="700">
              <a:latin typeface="Roboto"/>
              <a:cs typeface="Roboto"/>
            </a:endParaRPr>
          </a:p>
          <a:p>
            <a:pPr marL="12700" marR="735965">
              <a:lnSpc>
                <a:spcPct val="109000"/>
              </a:lnSpc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Rochefort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 Le Petit Marseille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Vigenal</a:t>
            </a:r>
            <a:endParaRPr sz="700">
              <a:latin typeface="Roboto"/>
              <a:cs typeface="Roboto"/>
            </a:endParaRPr>
          </a:p>
          <a:p>
            <a:pPr marL="12700" marR="786765">
              <a:lnSpc>
                <a:spcPct val="109000"/>
              </a:lnSpc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 Angoulême - Ma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Campagne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Thouars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Capucins</a:t>
            </a:r>
            <a:endParaRPr sz="700">
              <a:latin typeface="Roboto"/>
              <a:cs typeface="Roboto"/>
            </a:endParaRPr>
          </a:p>
          <a:p>
            <a:pPr marL="12700" marR="436880">
              <a:lnSpc>
                <a:spcPct val="109000"/>
              </a:lnSpc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Coulounieix-Chamiers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Chamiers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Villeneuve-Les-Salines</a:t>
            </a:r>
            <a:endParaRPr sz="700">
              <a:latin typeface="Roboto"/>
              <a:cs typeface="Roboto"/>
            </a:endParaRPr>
          </a:p>
          <a:p>
            <a:pPr marL="12700" marR="241300">
              <a:lnSpc>
                <a:spcPct val="109000"/>
              </a:lnSpc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Royan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 Eco quartier l'Yeuse-La Robinière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Bayonne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Maubec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Citadelle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Poitiers, Saint-Benoît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Clos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Gauthier les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Sables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22309" y="2562257"/>
            <a:ext cx="173355" cy="11887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71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59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102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65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201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49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160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966414" y="2562257"/>
            <a:ext cx="191770" cy="11887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45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41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39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38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38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36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35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34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26947" y="2911387"/>
            <a:ext cx="247015" cy="83946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+15,1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+13,7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+13,4</a:t>
            </a:r>
            <a:endParaRPr sz="700">
              <a:latin typeface="Roboto"/>
              <a:cs typeface="Roboto"/>
            </a:endParaRPr>
          </a:p>
          <a:p>
            <a:pPr marL="62865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+7,8</a:t>
            </a:r>
            <a:endParaRPr sz="700">
              <a:latin typeface="Roboto"/>
              <a:cs typeface="Roboto"/>
            </a:endParaRPr>
          </a:p>
          <a:p>
            <a:pPr marL="22225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-10,5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+14,5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+11,0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64073" y="3841280"/>
            <a:ext cx="206438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6944">
              <a:lnSpc>
                <a:spcPct val="109200"/>
              </a:lnSpc>
              <a:spcBef>
                <a:spcPts val="100"/>
              </a:spcBef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Pau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 Ousse Des Bois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Coutures</a:t>
            </a:r>
            <a:endParaRPr sz="700">
              <a:latin typeface="Roboto"/>
              <a:cs typeface="Roboto"/>
            </a:endParaRPr>
          </a:p>
          <a:p>
            <a:pPr marL="12700" marR="532765">
              <a:lnSpc>
                <a:spcPct val="109000"/>
              </a:lnSpc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 La Couronne - L'Etang Des Moines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Pessac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Saige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Talence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Thouars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 Le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Bouscat,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courses</a:t>
            </a:r>
            <a:endParaRPr sz="700">
              <a:latin typeface="Roboto"/>
              <a:cs typeface="Roboto"/>
            </a:endParaRPr>
          </a:p>
          <a:p>
            <a:pPr marL="12700" marR="5080">
              <a:lnSpc>
                <a:spcPct val="109000"/>
              </a:lnSpc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 Sainte-Livrade-sur-Lot - Bastide au bord du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Lot </a:t>
            </a:r>
            <a:r>
              <a:rPr sz="700" spc="-1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Guéret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L'Albatros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Beaulieu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Templiers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322309" y="3841280"/>
            <a:ext cx="173355" cy="10725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80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53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73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111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37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50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57</a:t>
            </a:r>
            <a:endParaRPr sz="700">
              <a:latin typeface="Roboto"/>
              <a:cs typeface="Roboto"/>
            </a:endParaRPr>
          </a:p>
          <a:p>
            <a:pPr marL="61594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87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66414" y="3841280"/>
            <a:ext cx="191770" cy="10725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17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16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,0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,2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14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,9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,3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12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,5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11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,6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spc="-10" dirty="0">
                <a:solidFill>
                  <a:srgbClr val="231F20"/>
                </a:solidFill>
                <a:latin typeface="Roboto"/>
                <a:cs typeface="Roboto"/>
              </a:rPr>
              <a:t>11</a:t>
            </a:r>
            <a:r>
              <a:rPr sz="700" spc="-5" dirty="0">
                <a:solidFill>
                  <a:srgbClr val="231F20"/>
                </a:solidFill>
                <a:latin typeface="Roboto"/>
                <a:cs typeface="Roboto"/>
              </a:rPr>
              <a:t>,4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37018" y="3841280"/>
            <a:ext cx="236854" cy="10725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-15,4</a:t>
            </a:r>
            <a:endParaRPr sz="700">
              <a:latin typeface="Roboto"/>
              <a:cs typeface="Roboto"/>
            </a:endParaRPr>
          </a:p>
          <a:p>
            <a:pPr marL="62865">
              <a:lnSpc>
                <a:spcPct val="100000"/>
              </a:lnSpc>
              <a:spcBef>
                <a:spcPts val="80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-0,8</a:t>
            </a: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-11,9</a:t>
            </a:r>
            <a:endParaRPr sz="700">
              <a:latin typeface="Roboto"/>
              <a:cs typeface="Roboto"/>
            </a:endParaRPr>
          </a:p>
          <a:p>
            <a:pPr marL="62865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-6,5</a:t>
            </a:r>
            <a:endParaRPr sz="700">
              <a:latin typeface="Roboto"/>
              <a:cs typeface="Roboto"/>
            </a:endParaRPr>
          </a:p>
          <a:p>
            <a:pPr marL="52705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+2,1</a:t>
            </a:r>
            <a:endParaRPr sz="700">
              <a:latin typeface="Roboto"/>
              <a:cs typeface="Roboto"/>
            </a:endParaRPr>
          </a:p>
          <a:p>
            <a:pPr marL="62865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-2,6</a:t>
            </a:r>
            <a:endParaRPr sz="700">
              <a:latin typeface="Roboto"/>
              <a:cs typeface="Roboto"/>
            </a:endParaRPr>
          </a:p>
          <a:p>
            <a:pPr marL="62865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-5,7</a:t>
            </a:r>
            <a:endParaRPr sz="700">
              <a:latin typeface="Roboto"/>
              <a:cs typeface="Roboto"/>
            </a:endParaRPr>
          </a:p>
          <a:p>
            <a:pPr marL="62865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-6,0</a:t>
            </a:r>
            <a:endParaRPr sz="700">
              <a:latin typeface="Roboto"/>
              <a:cs typeface="Roboto"/>
            </a:endParaRPr>
          </a:p>
          <a:p>
            <a:pPr marL="62865">
              <a:lnSpc>
                <a:spcPct val="100000"/>
              </a:lnSpc>
              <a:spcBef>
                <a:spcPts val="75"/>
              </a:spcBef>
            </a:pPr>
            <a:r>
              <a:rPr sz="700" b="1" spc="-10" dirty="0">
                <a:solidFill>
                  <a:srgbClr val="231F20"/>
                </a:solidFill>
                <a:latin typeface="Roboto"/>
                <a:cs typeface="Roboto"/>
              </a:rPr>
              <a:t>-0,1</a:t>
            </a:r>
            <a:endParaRPr sz="7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481855" y="2098363"/>
            <a:ext cx="4584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Territoires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123682" y="1824661"/>
            <a:ext cx="1591945" cy="2717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65"/>
              </a:spcBef>
            </a:pP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Jeune</a:t>
            </a:r>
            <a:r>
              <a:rPr sz="75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75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15-24</a:t>
            </a:r>
            <a:r>
              <a:rPr sz="75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ans</a:t>
            </a:r>
            <a:endParaRPr sz="750">
              <a:latin typeface="Roboto"/>
              <a:cs typeface="Roboto"/>
            </a:endParaRPr>
          </a:p>
          <a:p>
            <a:pPr marR="5080" algn="ctr">
              <a:lnSpc>
                <a:spcPct val="100000"/>
              </a:lnSpc>
              <a:spcBef>
                <a:spcPts val="70"/>
              </a:spcBef>
            </a:pP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ni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en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emploi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ni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en formation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en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2018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046488" y="2173681"/>
            <a:ext cx="1733550" cy="8255"/>
          </a:xfrm>
          <a:custGeom>
            <a:avLst/>
            <a:gdLst/>
            <a:ahLst/>
            <a:cxnLst/>
            <a:rect l="l" t="t" r="r" b="b"/>
            <a:pathLst>
              <a:path w="1733550" h="8255">
                <a:moveTo>
                  <a:pt x="1733486" y="0"/>
                </a:moveTo>
                <a:lnTo>
                  <a:pt x="0" y="0"/>
                </a:lnTo>
                <a:lnTo>
                  <a:pt x="0" y="7835"/>
                </a:lnTo>
                <a:lnTo>
                  <a:pt x="1733486" y="7835"/>
                </a:lnTo>
                <a:lnTo>
                  <a:pt x="1733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3542153" y="2429361"/>
            <a:ext cx="12141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i="1" spc="-7" baseline="3968" dirty="0">
                <a:solidFill>
                  <a:srgbClr val="FFFFFF"/>
                </a:solidFill>
                <a:latin typeface="Roboto"/>
                <a:cs typeface="Roboto"/>
              </a:rPr>
              <a:t>(t</a:t>
            </a:r>
            <a:r>
              <a:rPr sz="1050" i="1" spc="-15" baseline="3968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1050" i="1" spc="-7" baseline="3968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050" i="1" spc="-15" baseline="3968" dirty="0">
                <a:solidFill>
                  <a:srgbClr val="FFFFFF"/>
                </a:solidFill>
                <a:latin typeface="Roboto"/>
                <a:cs typeface="Roboto"/>
              </a:rPr>
              <a:t> décro</a:t>
            </a:r>
            <a:r>
              <a:rPr sz="1050" i="1" spc="-7" baseline="3968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1050" i="1" spc="-15" baseline="3968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1050" i="1" spc="-7" baseline="3968" dirty="0">
                <a:solidFill>
                  <a:srgbClr val="FFFFFF"/>
                </a:solidFill>
                <a:latin typeface="Roboto"/>
                <a:cs typeface="Roboto"/>
              </a:rPr>
              <a:t>sa</a:t>
            </a:r>
            <a:r>
              <a:rPr sz="1050" i="1" spc="-15" baseline="3968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1050" i="1" spc="-7" baseline="3968" dirty="0">
                <a:solidFill>
                  <a:srgbClr val="FFFFFF"/>
                </a:solidFill>
                <a:latin typeface="Roboto"/>
                <a:cs typeface="Roboto"/>
              </a:rPr>
              <a:t>t)</a:t>
            </a:r>
            <a:r>
              <a:rPr sz="1050" i="1" baseline="3968" dirty="0">
                <a:solidFill>
                  <a:srgbClr val="FFFFFF"/>
                </a:solidFill>
                <a:latin typeface="Roboto"/>
                <a:cs typeface="Roboto"/>
              </a:rPr>
              <a:t>    </a:t>
            </a:r>
            <a:r>
              <a:rPr sz="1050" i="1" spc="-67" baseline="3968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(e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n po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ts</a:t>
            </a:r>
            <a:r>
              <a:rPr sz="750" b="1" dirty="0">
                <a:solidFill>
                  <a:srgbClr val="FFFFFF"/>
                </a:solidFill>
                <a:latin typeface="Roboto"/>
                <a:cs typeface="Roboto"/>
              </a:rPr>
              <a:t>)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83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23567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10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>
            <a:spLocks noGrp="1"/>
          </p:cNvSpPr>
          <p:nvPr>
            <p:ph type="title"/>
          </p:nvPr>
        </p:nvSpPr>
        <p:spPr>
          <a:xfrm>
            <a:off x="1949996" y="622"/>
            <a:ext cx="5016500" cy="364490"/>
          </a:xfrm>
          <a:prstGeom prst="rect">
            <a:avLst/>
          </a:prstGeom>
          <a:solidFill>
            <a:srgbClr val="835375"/>
          </a:solidFill>
        </p:spPr>
        <p:txBody>
          <a:bodyPr vert="horz" wrap="square" lIns="0" tIns="67310" rIns="0" bIns="0" rtlCol="0">
            <a:spAutoFit/>
          </a:bodyPr>
          <a:lstStyle/>
          <a:p>
            <a:pPr marR="156210" algn="ctr">
              <a:lnSpc>
                <a:spcPct val="100000"/>
              </a:lnSpc>
              <a:spcBef>
                <a:spcPts val="530"/>
              </a:spcBef>
            </a:pPr>
            <a:r>
              <a:rPr spc="-5" dirty="0"/>
              <a:t>Jeunes</a:t>
            </a:r>
          </a:p>
        </p:txBody>
      </p:sp>
      <p:sp>
        <p:nvSpPr>
          <p:cNvPr id="131" name="object 131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33" name="object 133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58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34" name="object 1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1000" y="7209015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38300" y="368500"/>
            <a:ext cx="3533775" cy="575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chômage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jeunes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18-24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Sou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16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fichiers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2008-2018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4718" y="1045705"/>
            <a:ext cx="5377815" cy="2041525"/>
            <a:chOff x="364718" y="1045705"/>
            <a:chExt cx="5377815" cy="2041525"/>
          </a:xfrm>
        </p:grpSpPr>
        <p:sp>
          <p:nvSpPr>
            <p:cNvPr id="15" name="object 15"/>
            <p:cNvSpPr/>
            <p:nvPr/>
          </p:nvSpPr>
          <p:spPr>
            <a:xfrm>
              <a:off x="364718" y="1045705"/>
              <a:ext cx="5377815" cy="680720"/>
            </a:xfrm>
            <a:custGeom>
              <a:avLst/>
              <a:gdLst/>
              <a:ahLst/>
              <a:cxnLst/>
              <a:rect l="l" t="t" r="r" b="b"/>
              <a:pathLst>
                <a:path w="5377815" h="680719">
                  <a:moveTo>
                    <a:pt x="5377281" y="0"/>
                  </a:moveTo>
                  <a:lnTo>
                    <a:pt x="0" y="0"/>
                  </a:lnTo>
                  <a:lnTo>
                    <a:pt x="0" y="680567"/>
                  </a:lnTo>
                  <a:lnTo>
                    <a:pt x="5377281" y="680567"/>
                  </a:lnTo>
                  <a:lnTo>
                    <a:pt x="5377281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40059" y="1739252"/>
              <a:ext cx="508419" cy="860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22531" y="1739252"/>
              <a:ext cx="166255" cy="860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14277" y="1725091"/>
              <a:ext cx="8255" cy="123825"/>
            </a:xfrm>
            <a:custGeom>
              <a:avLst/>
              <a:gdLst/>
              <a:ahLst/>
              <a:cxnLst/>
              <a:rect l="l" t="t" r="r" b="b"/>
              <a:pathLst>
                <a:path w="8254" h="123825">
                  <a:moveTo>
                    <a:pt x="8255" y="117919"/>
                  </a:moveTo>
                  <a:lnTo>
                    <a:pt x="0" y="117919"/>
                  </a:lnTo>
                  <a:lnTo>
                    <a:pt x="0" y="123812"/>
                  </a:lnTo>
                  <a:lnTo>
                    <a:pt x="8255" y="123812"/>
                  </a:lnTo>
                  <a:lnTo>
                    <a:pt x="8255" y="117919"/>
                  </a:lnTo>
                  <a:close/>
                </a:path>
                <a:path w="8254" h="123825">
                  <a:moveTo>
                    <a:pt x="8255" y="84899"/>
                  </a:moveTo>
                  <a:lnTo>
                    <a:pt x="0" y="84899"/>
                  </a:lnTo>
                  <a:lnTo>
                    <a:pt x="0" y="109664"/>
                  </a:lnTo>
                  <a:lnTo>
                    <a:pt x="8255" y="109664"/>
                  </a:lnTo>
                  <a:lnTo>
                    <a:pt x="8255" y="84899"/>
                  </a:lnTo>
                  <a:close/>
                </a:path>
                <a:path w="8254" h="123825">
                  <a:moveTo>
                    <a:pt x="8255" y="51892"/>
                  </a:moveTo>
                  <a:lnTo>
                    <a:pt x="0" y="51892"/>
                  </a:lnTo>
                  <a:lnTo>
                    <a:pt x="0" y="76644"/>
                  </a:lnTo>
                  <a:lnTo>
                    <a:pt x="8255" y="76644"/>
                  </a:lnTo>
                  <a:lnTo>
                    <a:pt x="8255" y="51892"/>
                  </a:lnTo>
                  <a:close/>
                </a:path>
                <a:path w="8254" h="123825">
                  <a:moveTo>
                    <a:pt x="8255" y="18872"/>
                  </a:moveTo>
                  <a:lnTo>
                    <a:pt x="0" y="18872"/>
                  </a:lnTo>
                  <a:lnTo>
                    <a:pt x="0" y="43624"/>
                  </a:lnTo>
                  <a:lnTo>
                    <a:pt x="8255" y="43624"/>
                  </a:lnTo>
                  <a:lnTo>
                    <a:pt x="8255" y="18872"/>
                  </a:lnTo>
                  <a:close/>
                </a:path>
                <a:path w="8254" h="123825">
                  <a:moveTo>
                    <a:pt x="8255" y="0"/>
                  </a:moveTo>
                  <a:lnTo>
                    <a:pt x="0" y="0"/>
                  </a:lnTo>
                  <a:lnTo>
                    <a:pt x="0" y="10604"/>
                  </a:lnTo>
                  <a:lnTo>
                    <a:pt x="8255" y="1060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40059" y="1863051"/>
              <a:ext cx="488378" cy="860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22531" y="1863051"/>
              <a:ext cx="195732" cy="860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14277" y="1848891"/>
              <a:ext cx="8255" cy="85090"/>
            </a:xfrm>
            <a:custGeom>
              <a:avLst/>
              <a:gdLst/>
              <a:ahLst/>
              <a:cxnLst/>
              <a:rect l="l" t="t" r="r" b="b"/>
              <a:pathLst>
                <a:path w="8254" h="85089">
                  <a:moveTo>
                    <a:pt x="8255" y="60134"/>
                  </a:moveTo>
                  <a:lnTo>
                    <a:pt x="0" y="60134"/>
                  </a:lnTo>
                  <a:lnTo>
                    <a:pt x="0" y="84899"/>
                  </a:lnTo>
                  <a:lnTo>
                    <a:pt x="8255" y="84899"/>
                  </a:lnTo>
                  <a:lnTo>
                    <a:pt x="8255" y="60134"/>
                  </a:lnTo>
                  <a:close/>
                </a:path>
                <a:path w="8254" h="85089">
                  <a:moveTo>
                    <a:pt x="8255" y="27127"/>
                  </a:moveTo>
                  <a:lnTo>
                    <a:pt x="0" y="27127"/>
                  </a:lnTo>
                  <a:lnTo>
                    <a:pt x="0" y="51879"/>
                  </a:lnTo>
                  <a:lnTo>
                    <a:pt x="8255" y="51879"/>
                  </a:lnTo>
                  <a:lnTo>
                    <a:pt x="8255" y="27127"/>
                  </a:lnTo>
                  <a:close/>
                </a:path>
                <a:path w="8254" h="85089">
                  <a:moveTo>
                    <a:pt x="8255" y="0"/>
                  </a:moveTo>
                  <a:lnTo>
                    <a:pt x="0" y="0"/>
                  </a:lnTo>
                  <a:lnTo>
                    <a:pt x="0" y="18872"/>
                  </a:lnTo>
                  <a:lnTo>
                    <a:pt x="8255" y="18872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0059" y="1986851"/>
              <a:ext cx="463613" cy="860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14276" y="1942045"/>
              <a:ext cx="207518" cy="1308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414277" y="1975052"/>
              <a:ext cx="8255" cy="121920"/>
            </a:xfrm>
            <a:custGeom>
              <a:avLst/>
              <a:gdLst/>
              <a:ahLst/>
              <a:cxnLst/>
              <a:rect l="l" t="t" r="r" b="b"/>
              <a:pathLst>
                <a:path w="8254" h="121919">
                  <a:moveTo>
                    <a:pt x="8255" y="99047"/>
                  </a:moveTo>
                  <a:lnTo>
                    <a:pt x="0" y="99047"/>
                  </a:lnTo>
                  <a:lnTo>
                    <a:pt x="0" y="121450"/>
                  </a:lnTo>
                  <a:lnTo>
                    <a:pt x="8255" y="121450"/>
                  </a:lnTo>
                  <a:lnTo>
                    <a:pt x="8255" y="99047"/>
                  </a:lnTo>
                  <a:close/>
                </a:path>
                <a:path w="8254" h="121919">
                  <a:moveTo>
                    <a:pt x="8255" y="66040"/>
                  </a:moveTo>
                  <a:lnTo>
                    <a:pt x="0" y="66040"/>
                  </a:lnTo>
                  <a:lnTo>
                    <a:pt x="0" y="90792"/>
                  </a:lnTo>
                  <a:lnTo>
                    <a:pt x="8255" y="90792"/>
                  </a:lnTo>
                  <a:lnTo>
                    <a:pt x="8255" y="66040"/>
                  </a:lnTo>
                  <a:close/>
                </a:path>
                <a:path w="8254" h="121919">
                  <a:moveTo>
                    <a:pt x="8255" y="33032"/>
                  </a:moveTo>
                  <a:lnTo>
                    <a:pt x="0" y="33032"/>
                  </a:lnTo>
                  <a:lnTo>
                    <a:pt x="0" y="57785"/>
                  </a:lnTo>
                  <a:lnTo>
                    <a:pt x="8255" y="57785"/>
                  </a:lnTo>
                  <a:lnTo>
                    <a:pt x="8255" y="33032"/>
                  </a:lnTo>
                  <a:close/>
                </a:path>
                <a:path w="8254" h="121919">
                  <a:moveTo>
                    <a:pt x="8255" y="0"/>
                  </a:moveTo>
                  <a:lnTo>
                    <a:pt x="0" y="0"/>
                  </a:lnTo>
                  <a:lnTo>
                    <a:pt x="0" y="24765"/>
                  </a:lnTo>
                  <a:lnTo>
                    <a:pt x="8255" y="24765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40059" y="2110650"/>
              <a:ext cx="457720" cy="860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22531" y="2110650"/>
              <a:ext cx="174498" cy="860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414277" y="2096503"/>
              <a:ext cx="8255" cy="123825"/>
            </a:xfrm>
            <a:custGeom>
              <a:avLst/>
              <a:gdLst/>
              <a:ahLst/>
              <a:cxnLst/>
              <a:rect l="l" t="t" r="r" b="b"/>
              <a:pathLst>
                <a:path w="8254" h="123825">
                  <a:moveTo>
                    <a:pt x="8255" y="109677"/>
                  </a:moveTo>
                  <a:lnTo>
                    <a:pt x="0" y="109677"/>
                  </a:lnTo>
                  <a:lnTo>
                    <a:pt x="0" y="123812"/>
                  </a:lnTo>
                  <a:lnTo>
                    <a:pt x="8255" y="123812"/>
                  </a:lnTo>
                  <a:lnTo>
                    <a:pt x="8255" y="109677"/>
                  </a:lnTo>
                  <a:close/>
                </a:path>
                <a:path w="8254" h="123825">
                  <a:moveTo>
                    <a:pt x="8255" y="76657"/>
                  </a:moveTo>
                  <a:lnTo>
                    <a:pt x="0" y="76657"/>
                  </a:lnTo>
                  <a:lnTo>
                    <a:pt x="0" y="101409"/>
                  </a:lnTo>
                  <a:lnTo>
                    <a:pt x="8255" y="101409"/>
                  </a:lnTo>
                  <a:lnTo>
                    <a:pt x="8255" y="76657"/>
                  </a:lnTo>
                  <a:close/>
                </a:path>
                <a:path w="8254" h="123825">
                  <a:moveTo>
                    <a:pt x="8255" y="43624"/>
                  </a:moveTo>
                  <a:lnTo>
                    <a:pt x="0" y="43624"/>
                  </a:lnTo>
                  <a:lnTo>
                    <a:pt x="0" y="68376"/>
                  </a:lnTo>
                  <a:lnTo>
                    <a:pt x="8255" y="68376"/>
                  </a:lnTo>
                  <a:lnTo>
                    <a:pt x="8255" y="43624"/>
                  </a:lnTo>
                  <a:close/>
                </a:path>
                <a:path w="8254" h="123825">
                  <a:moveTo>
                    <a:pt x="8255" y="10617"/>
                  </a:moveTo>
                  <a:lnTo>
                    <a:pt x="0" y="10617"/>
                  </a:lnTo>
                  <a:lnTo>
                    <a:pt x="0" y="35369"/>
                  </a:lnTo>
                  <a:lnTo>
                    <a:pt x="8255" y="35369"/>
                  </a:lnTo>
                  <a:lnTo>
                    <a:pt x="8255" y="10617"/>
                  </a:lnTo>
                  <a:close/>
                </a:path>
                <a:path w="8254" h="123825">
                  <a:moveTo>
                    <a:pt x="8255" y="0"/>
                  </a:moveTo>
                  <a:lnTo>
                    <a:pt x="0" y="0"/>
                  </a:lnTo>
                  <a:lnTo>
                    <a:pt x="0" y="2362"/>
                  </a:lnTo>
                  <a:lnTo>
                    <a:pt x="8255" y="2362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40059" y="2234513"/>
              <a:ext cx="456539" cy="8630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22531" y="2234513"/>
              <a:ext cx="304203" cy="8630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414277" y="2220315"/>
              <a:ext cx="8255" cy="124460"/>
            </a:xfrm>
            <a:custGeom>
              <a:avLst/>
              <a:gdLst/>
              <a:ahLst/>
              <a:cxnLst/>
              <a:rect l="l" t="t" r="r" b="b"/>
              <a:pathLst>
                <a:path w="8254" h="124460">
                  <a:moveTo>
                    <a:pt x="8255" y="118198"/>
                  </a:moveTo>
                  <a:lnTo>
                    <a:pt x="0" y="118198"/>
                  </a:lnTo>
                  <a:lnTo>
                    <a:pt x="0" y="124091"/>
                  </a:lnTo>
                  <a:lnTo>
                    <a:pt x="8255" y="124091"/>
                  </a:lnTo>
                  <a:lnTo>
                    <a:pt x="8255" y="118198"/>
                  </a:lnTo>
                  <a:close/>
                </a:path>
                <a:path w="8254" h="124460">
                  <a:moveTo>
                    <a:pt x="8255" y="85191"/>
                  </a:moveTo>
                  <a:lnTo>
                    <a:pt x="0" y="85191"/>
                  </a:lnTo>
                  <a:lnTo>
                    <a:pt x="0" y="109943"/>
                  </a:lnTo>
                  <a:lnTo>
                    <a:pt x="8255" y="109943"/>
                  </a:lnTo>
                  <a:lnTo>
                    <a:pt x="8255" y="85191"/>
                  </a:lnTo>
                  <a:close/>
                </a:path>
                <a:path w="8254" h="124460">
                  <a:moveTo>
                    <a:pt x="8255" y="52158"/>
                  </a:moveTo>
                  <a:lnTo>
                    <a:pt x="0" y="52158"/>
                  </a:lnTo>
                  <a:lnTo>
                    <a:pt x="0" y="76923"/>
                  </a:lnTo>
                  <a:lnTo>
                    <a:pt x="8255" y="76923"/>
                  </a:lnTo>
                  <a:lnTo>
                    <a:pt x="8255" y="52158"/>
                  </a:lnTo>
                  <a:close/>
                </a:path>
                <a:path w="8254" h="124460">
                  <a:moveTo>
                    <a:pt x="8255" y="18910"/>
                  </a:moveTo>
                  <a:lnTo>
                    <a:pt x="0" y="18910"/>
                  </a:lnTo>
                  <a:lnTo>
                    <a:pt x="0" y="43903"/>
                  </a:lnTo>
                  <a:lnTo>
                    <a:pt x="8255" y="43903"/>
                  </a:lnTo>
                  <a:lnTo>
                    <a:pt x="8255" y="18910"/>
                  </a:lnTo>
                  <a:close/>
                </a:path>
                <a:path w="8254" h="124460">
                  <a:moveTo>
                    <a:pt x="8255" y="0"/>
                  </a:moveTo>
                  <a:lnTo>
                    <a:pt x="0" y="0"/>
                  </a:lnTo>
                  <a:lnTo>
                    <a:pt x="0" y="10604"/>
                  </a:lnTo>
                  <a:lnTo>
                    <a:pt x="8255" y="1060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40059" y="2358554"/>
              <a:ext cx="422351" cy="8606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22531" y="2358554"/>
              <a:ext cx="124980" cy="860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414277" y="2344419"/>
              <a:ext cx="8255" cy="85090"/>
            </a:xfrm>
            <a:custGeom>
              <a:avLst/>
              <a:gdLst/>
              <a:ahLst/>
              <a:cxnLst/>
              <a:rect l="l" t="t" r="r" b="b"/>
              <a:pathLst>
                <a:path w="8254" h="85089">
                  <a:moveTo>
                    <a:pt x="8255" y="60121"/>
                  </a:moveTo>
                  <a:lnTo>
                    <a:pt x="0" y="60121"/>
                  </a:lnTo>
                  <a:lnTo>
                    <a:pt x="0" y="84874"/>
                  </a:lnTo>
                  <a:lnTo>
                    <a:pt x="8255" y="84874"/>
                  </a:lnTo>
                  <a:lnTo>
                    <a:pt x="8255" y="60121"/>
                  </a:lnTo>
                  <a:close/>
                </a:path>
                <a:path w="8254" h="85089">
                  <a:moveTo>
                    <a:pt x="8255" y="27114"/>
                  </a:moveTo>
                  <a:lnTo>
                    <a:pt x="0" y="27114"/>
                  </a:lnTo>
                  <a:lnTo>
                    <a:pt x="0" y="51866"/>
                  </a:lnTo>
                  <a:lnTo>
                    <a:pt x="8255" y="51866"/>
                  </a:lnTo>
                  <a:lnTo>
                    <a:pt x="8255" y="27114"/>
                  </a:lnTo>
                  <a:close/>
                </a:path>
                <a:path w="8254" h="85089">
                  <a:moveTo>
                    <a:pt x="8255" y="0"/>
                  </a:moveTo>
                  <a:lnTo>
                    <a:pt x="0" y="0"/>
                  </a:lnTo>
                  <a:lnTo>
                    <a:pt x="0" y="18859"/>
                  </a:lnTo>
                  <a:lnTo>
                    <a:pt x="8255" y="18859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40059" y="2482367"/>
              <a:ext cx="422351" cy="860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14276" y="2437549"/>
              <a:ext cx="133235" cy="13088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414277" y="2470568"/>
              <a:ext cx="8255" cy="121920"/>
            </a:xfrm>
            <a:custGeom>
              <a:avLst/>
              <a:gdLst/>
              <a:ahLst/>
              <a:cxnLst/>
              <a:rect l="l" t="t" r="r" b="b"/>
              <a:pathLst>
                <a:path w="8254" h="121919">
                  <a:moveTo>
                    <a:pt x="8255" y="99047"/>
                  </a:moveTo>
                  <a:lnTo>
                    <a:pt x="0" y="99047"/>
                  </a:lnTo>
                  <a:lnTo>
                    <a:pt x="0" y="121450"/>
                  </a:lnTo>
                  <a:lnTo>
                    <a:pt x="8255" y="121450"/>
                  </a:lnTo>
                  <a:lnTo>
                    <a:pt x="8255" y="99047"/>
                  </a:lnTo>
                  <a:close/>
                </a:path>
                <a:path w="8254" h="121919">
                  <a:moveTo>
                    <a:pt x="8255" y="66040"/>
                  </a:moveTo>
                  <a:lnTo>
                    <a:pt x="0" y="66040"/>
                  </a:lnTo>
                  <a:lnTo>
                    <a:pt x="0" y="90792"/>
                  </a:lnTo>
                  <a:lnTo>
                    <a:pt x="8255" y="90792"/>
                  </a:lnTo>
                  <a:lnTo>
                    <a:pt x="8255" y="66040"/>
                  </a:lnTo>
                  <a:close/>
                </a:path>
                <a:path w="8254" h="121919">
                  <a:moveTo>
                    <a:pt x="8255" y="33020"/>
                  </a:moveTo>
                  <a:lnTo>
                    <a:pt x="0" y="33020"/>
                  </a:lnTo>
                  <a:lnTo>
                    <a:pt x="0" y="57772"/>
                  </a:lnTo>
                  <a:lnTo>
                    <a:pt x="8255" y="57772"/>
                  </a:lnTo>
                  <a:lnTo>
                    <a:pt x="8255" y="33020"/>
                  </a:lnTo>
                  <a:close/>
                </a:path>
                <a:path w="8254" h="121919">
                  <a:moveTo>
                    <a:pt x="8255" y="0"/>
                  </a:moveTo>
                  <a:lnTo>
                    <a:pt x="0" y="0"/>
                  </a:lnTo>
                  <a:lnTo>
                    <a:pt x="0" y="24752"/>
                  </a:lnTo>
                  <a:lnTo>
                    <a:pt x="8255" y="24752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22531" y="2606166"/>
              <a:ext cx="123799" cy="860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40059" y="2606166"/>
              <a:ext cx="417626" cy="8606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414277" y="2592019"/>
              <a:ext cx="8255" cy="123825"/>
            </a:xfrm>
            <a:custGeom>
              <a:avLst/>
              <a:gdLst/>
              <a:ahLst/>
              <a:cxnLst/>
              <a:rect l="l" t="t" r="r" b="b"/>
              <a:pathLst>
                <a:path w="8254" h="123825">
                  <a:moveTo>
                    <a:pt x="8255" y="109651"/>
                  </a:moveTo>
                  <a:lnTo>
                    <a:pt x="0" y="109651"/>
                  </a:lnTo>
                  <a:lnTo>
                    <a:pt x="0" y="123786"/>
                  </a:lnTo>
                  <a:lnTo>
                    <a:pt x="8255" y="123786"/>
                  </a:lnTo>
                  <a:lnTo>
                    <a:pt x="8255" y="109651"/>
                  </a:lnTo>
                  <a:close/>
                </a:path>
                <a:path w="8254" h="123825">
                  <a:moveTo>
                    <a:pt x="8255" y="76631"/>
                  </a:moveTo>
                  <a:lnTo>
                    <a:pt x="0" y="76631"/>
                  </a:lnTo>
                  <a:lnTo>
                    <a:pt x="0" y="101384"/>
                  </a:lnTo>
                  <a:lnTo>
                    <a:pt x="8255" y="101384"/>
                  </a:lnTo>
                  <a:lnTo>
                    <a:pt x="8255" y="76631"/>
                  </a:lnTo>
                  <a:close/>
                </a:path>
                <a:path w="8254" h="123825">
                  <a:moveTo>
                    <a:pt x="8255" y="43624"/>
                  </a:moveTo>
                  <a:lnTo>
                    <a:pt x="0" y="43624"/>
                  </a:lnTo>
                  <a:lnTo>
                    <a:pt x="0" y="68376"/>
                  </a:lnTo>
                  <a:lnTo>
                    <a:pt x="8255" y="68376"/>
                  </a:lnTo>
                  <a:lnTo>
                    <a:pt x="8255" y="43624"/>
                  </a:lnTo>
                  <a:close/>
                </a:path>
                <a:path w="8254" h="123825">
                  <a:moveTo>
                    <a:pt x="8255" y="10617"/>
                  </a:moveTo>
                  <a:lnTo>
                    <a:pt x="0" y="10617"/>
                  </a:lnTo>
                  <a:lnTo>
                    <a:pt x="0" y="35369"/>
                  </a:lnTo>
                  <a:lnTo>
                    <a:pt x="8255" y="35369"/>
                  </a:lnTo>
                  <a:lnTo>
                    <a:pt x="8255" y="10617"/>
                  </a:lnTo>
                  <a:close/>
                </a:path>
                <a:path w="8254" h="123825">
                  <a:moveTo>
                    <a:pt x="8255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8255" y="2349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40059" y="2729966"/>
              <a:ext cx="411734" cy="8606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06974" y="2729966"/>
              <a:ext cx="106121" cy="8606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414277" y="2715818"/>
              <a:ext cx="8255" cy="123825"/>
            </a:xfrm>
            <a:custGeom>
              <a:avLst/>
              <a:gdLst/>
              <a:ahLst/>
              <a:cxnLst/>
              <a:rect l="l" t="t" r="r" b="b"/>
              <a:pathLst>
                <a:path w="8254" h="123825">
                  <a:moveTo>
                    <a:pt x="8255" y="117906"/>
                  </a:moveTo>
                  <a:lnTo>
                    <a:pt x="0" y="117906"/>
                  </a:lnTo>
                  <a:lnTo>
                    <a:pt x="0" y="123799"/>
                  </a:lnTo>
                  <a:lnTo>
                    <a:pt x="8255" y="123799"/>
                  </a:lnTo>
                  <a:lnTo>
                    <a:pt x="8255" y="117906"/>
                  </a:lnTo>
                  <a:close/>
                </a:path>
                <a:path w="8254" h="123825">
                  <a:moveTo>
                    <a:pt x="8255" y="84899"/>
                  </a:moveTo>
                  <a:lnTo>
                    <a:pt x="0" y="84899"/>
                  </a:lnTo>
                  <a:lnTo>
                    <a:pt x="0" y="109651"/>
                  </a:lnTo>
                  <a:lnTo>
                    <a:pt x="8255" y="109651"/>
                  </a:lnTo>
                  <a:lnTo>
                    <a:pt x="8255" y="84899"/>
                  </a:lnTo>
                  <a:close/>
                </a:path>
                <a:path w="8254" h="123825">
                  <a:moveTo>
                    <a:pt x="8255" y="51879"/>
                  </a:moveTo>
                  <a:lnTo>
                    <a:pt x="0" y="51879"/>
                  </a:lnTo>
                  <a:lnTo>
                    <a:pt x="0" y="76631"/>
                  </a:lnTo>
                  <a:lnTo>
                    <a:pt x="8255" y="76631"/>
                  </a:lnTo>
                  <a:lnTo>
                    <a:pt x="8255" y="51879"/>
                  </a:lnTo>
                  <a:close/>
                </a:path>
                <a:path w="8254" h="123825">
                  <a:moveTo>
                    <a:pt x="8255" y="18872"/>
                  </a:moveTo>
                  <a:lnTo>
                    <a:pt x="0" y="18872"/>
                  </a:lnTo>
                  <a:lnTo>
                    <a:pt x="0" y="43624"/>
                  </a:lnTo>
                  <a:lnTo>
                    <a:pt x="8255" y="43624"/>
                  </a:lnTo>
                  <a:lnTo>
                    <a:pt x="8255" y="18872"/>
                  </a:lnTo>
                  <a:close/>
                </a:path>
                <a:path w="8254" h="123825">
                  <a:moveTo>
                    <a:pt x="8255" y="0"/>
                  </a:moveTo>
                  <a:lnTo>
                    <a:pt x="0" y="0"/>
                  </a:lnTo>
                  <a:lnTo>
                    <a:pt x="0" y="10617"/>
                  </a:lnTo>
                  <a:lnTo>
                    <a:pt x="8255" y="10617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40059" y="2853766"/>
              <a:ext cx="404660" cy="8606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22531" y="2853766"/>
              <a:ext cx="122618" cy="8606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414277" y="2839618"/>
              <a:ext cx="8255" cy="85090"/>
            </a:xfrm>
            <a:custGeom>
              <a:avLst/>
              <a:gdLst/>
              <a:ahLst/>
              <a:cxnLst/>
              <a:rect l="l" t="t" r="r" b="b"/>
              <a:pathLst>
                <a:path w="8254" h="85089">
                  <a:moveTo>
                    <a:pt x="8255" y="60147"/>
                  </a:moveTo>
                  <a:lnTo>
                    <a:pt x="0" y="60147"/>
                  </a:lnTo>
                  <a:lnTo>
                    <a:pt x="0" y="84899"/>
                  </a:lnTo>
                  <a:lnTo>
                    <a:pt x="8255" y="84899"/>
                  </a:lnTo>
                  <a:lnTo>
                    <a:pt x="8255" y="60147"/>
                  </a:lnTo>
                  <a:close/>
                </a:path>
                <a:path w="8254" h="85089">
                  <a:moveTo>
                    <a:pt x="8255" y="27114"/>
                  </a:moveTo>
                  <a:lnTo>
                    <a:pt x="0" y="27114"/>
                  </a:lnTo>
                  <a:lnTo>
                    <a:pt x="0" y="51879"/>
                  </a:lnTo>
                  <a:lnTo>
                    <a:pt x="8255" y="51879"/>
                  </a:lnTo>
                  <a:lnTo>
                    <a:pt x="8255" y="27114"/>
                  </a:lnTo>
                  <a:close/>
                </a:path>
                <a:path w="8254" h="85089">
                  <a:moveTo>
                    <a:pt x="8255" y="0"/>
                  </a:moveTo>
                  <a:lnTo>
                    <a:pt x="0" y="0"/>
                  </a:lnTo>
                  <a:lnTo>
                    <a:pt x="0" y="18859"/>
                  </a:lnTo>
                  <a:lnTo>
                    <a:pt x="8255" y="18859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40059" y="2977578"/>
              <a:ext cx="396405" cy="8606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14276" y="2932772"/>
              <a:ext cx="112014" cy="13087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414277" y="2965780"/>
              <a:ext cx="8255" cy="121920"/>
            </a:xfrm>
            <a:custGeom>
              <a:avLst/>
              <a:gdLst/>
              <a:ahLst/>
              <a:cxnLst/>
              <a:rect l="l" t="t" r="r" b="b"/>
              <a:pathLst>
                <a:path w="8254" h="121919">
                  <a:moveTo>
                    <a:pt x="8255" y="99047"/>
                  </a:moveTo>
                  <a:lnTo>
                    <a:pt x="0" y="99047"/>
                  </a:lnTo>
                  <a:lnTo>
                    <a:pt x="0" y="121450"/>
                  </a:lnTo>
                  <a:lnTo>
                    <a:pt x="8255" y="121450"/>
                  </a:lnTo>
                  <a:lnTo>
                    <a:pt x="8255" y="99047"/>
                  </a:lnTo>
                  <a:close/>
                </a:path>
                <a:path w="8254" h="121919">
                  <a:moveTo>
                    <a:pt x="8255" y="66027"/>
                  </a:moveTo>
                  <a:lnTo>
                    <a:pt x="0" y="66027"/>
                  </a:lnTo>
                  <a:lnTo>
                    <a:pt x="0" y="90792"/>
                  </a:lnTo>
                  <a:lnTo>
                    <a:pt x="8255" y="90792"/>
                  </a:lnTo>
                  <a:lnTo>
                    <a:pt x="8255" y="66027"/>
                  </a:lnTo>
                  <a:close/>
                </a:path>
                <a:path w="8254" h="121919">
                  <a:moveTo>
                    <a:pt x="8255" y="33020"/>
                  </a:moveTo>
                  <a:lnTo>
                    <a:pt x="0" y="33020"/>
                  </a:lnTo>
                  <a:lnTo>
                    <a:pt x="0" y="57772"/>
                  </a:lnTo>
                  <a:lnTo>
                    <a:pt x="8255" y="57772"/>
                  </a:lnTo>
                  <a:lnTo>
                    <a:pt x="8255" y="33020"/>
                  </a:lnTo>
                  <a:close/>
                </a:path>
                <a:path w="8254" h="121919">
                  <a:moveTo>
                    <a:pt x="8255" y="0"/>
                  </a:moveTo>
                  <a:lnTo>
                    <a:pt x="0" y="0"/>
                  </a:lnTo>
                  <a:lnTo>
                    <a:pt x="0" y="24765"/>
                  </a:lnTo>
                  <a:lnTo>
                    <a:pt x="8255" y="24765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64718" y="3206902"/>
            <a:ext cx="5377815" cy="2110740"/>
            <a:chOff x="364718" y="3206902"/>
            <a:chExt cx="5377815" cy="2110740"/>
          </a:xfrm>
        </p:grpSpPr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40059" y="3225177"/>
              <a:ext cx="208699" cy="8606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40059" y="3349180"/>
              <a:ext cx="200444" cy="8606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40059" y="3472979"/>
              <a:ext cx="182753" cy="8606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40059" y="3596792"/>
              <a:ext cx="181571" cy="8606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440059" y="3720591"/>
              <a:ext cx="178041" cy="8606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40059" y="3844391"/>
              <a:ext cx="176860" cy="8606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40059" y="3968190"/>
              <a:ext cx="167424" cy="8606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40059" y="4092003"/>
              <a:ext cx="162712" cy="8606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40059" y="4215802"/>
              <a:ext cx="149745" cy="8606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40059" y="4339602"/>
              <a:ext cx="139128" cy="8606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22531" y="3225177"/>
              <a:ext cx="25946" cy="8606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418404" y="3211029"/>
              <a:ext cx="0" cy="372110"/>
            </a:xfrm>
            <a:custGeom>
              <a:avLst/>
              <a:gdLst/>
              <a:ahLst/>
              <a:cxnLst/>
              <a:rect l="l" t="t" r="r" b="b"/>
              <a:pathLst>
                <a:path h="372110">
                  <a:moveTo>
                    <a:pt x="0" y="0"/>
                  </a:moveTo>
                  <a:lnTo>
                    <a:pt x="0" y="371601"/>
                  </a:lnTo>
                </a:path>
              </a:pathLst>
            </a:custGeom>
            <a:ln w="8254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22531" y="3349180"/>
              <a:ext cx="42443" cy="8606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422531" y="3472979"/>
              <a:ext cx="7073" cy="8606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98948" y="3596792"/>
              <a:ext cx="14147" cy="8606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414277" y="3582631"/>
              <a:ext cx="8255" cy="35560"/>
            </a:xfrm>
            <a:custGeom>
              <a:avLst/>
              <a:gdLst/>
              <a:ahLst/>
              <a:cxnLst/>
              <a:rect l="l" t="t" r="r" b="b"/>
              <a:pathLst>
                <a:path w="8254" h="35560">
                  <a:moveTo>
                    <a:pt x="8255" y="10617"/>
                  </a:moveTo>
                  <a:lnTo>
                    <a:pt x="0" y="10617"/>
                  </a:lnTo>
                  <a:lnTo>
                    <a:pt x="0" y="35369"/>
                  </a:lnTo>
                  <a:lnTo>
                    <a:pt x="8255" y="35369"/>
                  </a:lnTo>
                  <a:lnTo>
                    <a:pt x="8255" y="10617"/>
                  </a:lnTo>
                  <a:close/>
                </a:path>
                <a:path w="8254" h="35560">
                  <a:moveTo>
                    <a:pt x="8255" y="0"/>
                  </a:moveTo>
                  <a:lnTo>
                    <a:pt x="0" y="0"/>
                  </a:lnTo>
                  <a:lnTo>
                    <a:pt x="0" y="2362"/>
                  </a:lnTo>
                  <a:lnTo>
                    <a:pt x="8255" y="2362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18404" y="3626256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1586"/>
                  </a:lnTo>
                </a:path>
              </a:pathLst>
            </a:custGeom>
            <a:ln w="8254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269242" y="3720591"/>
              <a:ext cx="143852" cy="8606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74182" y="3844391"/>
              <a:ext cx="38912" cy="8606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22531" y="3968190"/>
              <a:ext cx="22402" cy="8606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12880" y="4092003"/>
              <a:ext cx="100215" cy="86067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414277" y="4077855"/>
              <a:ext cx="8255" cy="68580"/>
            </a:xfrm>
            <a:custGeom>
              <a:avLst/>
              <a:gdLst/>
              <a:ahLst/>
              <a:cxnLst/>
              <a:rect l="l" t="t" r="r" b="b"/>
              <a:pathLst>
                <a:path w="8254" h="68579">
                  <a:moveTo>
                    <a:pt x="8255" y="43624"/>
                  </a:moveTo>
                  <a:lnTo>
                    <a:pt x="0" y="43624"/>
                  </a:lnTo>
                  <a:lnTo>
                    <a:pt x="0" y="68376"/>
                  </a:lnTo>
                  <a:lnTo>
                    <a:pt x="8255" y="68376"/>
                  </a:lnTo>
                  <a:lnTo>
                    <a:pt x="8255" y="43624"/>
                  </a:lnTo>
                  <a:close/>
                </a:path>
                <a:path w="8254" h="68579">
                  <a:moveTo>
                    <a:pt x="8255" y="10617"/>
                  </a:moveTo>
                  <a:lnTo>
                    <a:pt x="0" y="10617"/>
                  </a:lnTo>
                  <a:lnTo>
                    <a:pt x="0" y="35369"/>
                  </a:lnTo>
                  <a:lnTo>
                    <a:pt x="8255" y="35369"/>
                  </a:lnTo>
                  <a:lnTo>
                    <a:pt x="8255" y="10617"/>
                  </a:lnTo>
                  <a:close/>
                </a:path>
                <a:path w="8254" h="68579">
                  <a:moveTo>
                    <a:pt x="8255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8255" y="2349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18404" y="4154487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166"/>
                  </a:lnTo>
                </a:path>
              </a:pathLst>
            </a:custGeom>
            <a:ln w="8254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42357" y="4215802"/>
              <a:ext cx="70739" cy="8606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68290" y="4339602"/>
              <a:ext cx="44805" cy="8606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64718" y="4449508"/>
              <a:ext cx="5377815" cy="868044"/>
            </a:xfrm>
            <a:custGeom>
              <a:avLst/>
              <a:gdLst/>
              <a:ahLst/>
              <a:cxnLst/>
              <a:rect l="l" t="t" r="r" b="b"/>
              <a:pathLst>
                <a:path w="5377815" h="868045">
                  <a:moveTo>
                    <a:pt x="5377281" y="0"/>
                  </a:moveTo>
                  <a:lnTo>
                    <a:pt x="0" y="0"/>
                  </a:lnTo>
                  <a:lnTo>
                    <a:pt x="0" y="867803"/>
                  </a:lnTo>
                  <a:lnTo>
                    <a:pt x="5377281" y="867803"/>
                  </a:lnTo>
                  <a:lnTo>
                    <a:pt x="5377281" y="0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840334" y="1712393"/>
            <a:ext cx="2127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74,1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40334" y="1836196"/>
            <a:ext cx="2127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71,1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840334" y="1959999"/>
            <a:ext cx="2127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67,5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40334" y="2083803"/>
            <a:ext cx="2127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66,7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840334" y="2207901"/>
            <a:ext cx="2127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66,6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313143" y="1700603"/>
            <a:ext cx="264795" cy="6451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+24,3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+28,6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+29,0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+25,5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+45,1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40334" y="2331704"/>
            <a:ext cx="2127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61,6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40334" y="2455508"/>
            <a:ext cx="2127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61,6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840334" y="2579310"/>
            <a:ext cx="21272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60,9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6165" y="1700603"/>
            <a:ext cx="1605915" cy="138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154">
              <a:lnSpc>
                <a:spcPct val="108300"/>
              </a:lnSpc>
              <a:spcBef>
                <a:spcPts val="100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Marmande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 Baylac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Gravette </a:t>
            </a:r>
            <a:r>
              <a:rPr sz="750" spc="-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Cognac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Crouin</a:t>
            </a:r>
            <a:endParaRPr sz="750">
              <a:latin typeface="Roboto"/>
              <a:cs typeface="Roboto"/>
            </a:endParaRPr>
          </a:p>
          <a:p>
            <a:pPr marL="12700" marR="5080">
              <a:lnSpc>
                <a:spcPct val="108400"/>
              </a:lnSpc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- Val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Nord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Coulounieix-Chamiers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Chamiers </a:t>
            </a:r>
            <a:r>
              <a:rPr sz="75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Brive-la-Gaillarde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Rivet</a:t>
            </a:r>
            <a:endParaRPr sz="750">
              <a:latin typeface="Roboto"/>
              <a:cs typeface="Roboto"/>
            </a:endParaRPr>
          </a:p>
          <a:p>
            <a:pPr marL="12700" marR="835025">
              <a:lnSpc>
                <a:spcPct val="108300"/>
              </a:lnSpc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Dax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Cuyès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QP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Dax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7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Gond</a:t>
            </a:r>
            <a:endParaRPr sz="750">
              <a:latin typeface="Roboto"/>
              <a:cs typeface="Roboto"/>
            </a:endParaRPr>
          </a:p>
          <a:p>
            <a:pPr marL="12700" marR="201295">
              <a:lnSpc>
                <a:spcPct val="108300"/>
              </a:lnSpc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Ma Campagne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Rochefort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 Le Petit Marseille </a:t>
            </a:r>
            <a:r>
              <a:rPr sz="750" spc="-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Saintes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Bellevue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 Boiffiers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Eysines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Grand Caillou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428682" y="1701781"/>
            <a:ext cx="203835" cy="13881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49,8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42,5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38,4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41,2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21,5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43,3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43,3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42,7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75,5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41,1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42,5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028833" y="1701781"/>
            <a:ext cx="203835" cy="13881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46,9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57,4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51,6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60,0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49,8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56,2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56,2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66,2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71,6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59,0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38,6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840334" y="2692502"/>
            <a:ext cx="212725" cy="3968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60,0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59,0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57,7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313143" y="2319913"/>
            <a:ext cx="264795" cy="7683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+18,3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+18,3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+18,1</a:t>
            </a:r>
            <a:endParaRPr sz="750">
              <a:latin typeface="Roboto"/>
              <a:cs typeface="Roboto"/>
            </a:endParaRPr>
          </a:p>
          <a:p>
            <a:pPr marL="17145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-15,5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+17,8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+15,1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317860" y="3186339"/>
            <a:ext cx="254000" cy="8928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+3,8</a:t>
            </a:r>
            <a:endParaRPr sz="750">
              <a:latin typeface="Roboto"/>
              <a:cs typeface="Roboto"/>
            </a:endParaRPr>
          </a:p>
          <a:p>
            <a:pPr marL="34925">
              <a:lnSpc>
                <a:spcPct val="100000"/>
              </a:lnSpc>
              <a:spcBef>
                <a:spcPts val="8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+6,1</a:t>
            </a:r>
            <a:endParaRPr sz="750">
              <a:latin typeface="Roboto"/>
              <a:cs typeface="Roboto"/>
            </a:endParaRPr>
          </a:p>
          <a:p>
            <a:pPr marL="34925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+1,0</a:t>
            </a:r>
            <a:endParaRPr sz="750">
              <a:latin typeface="Roboto"/>
              <a:cs typeface="Roboto"/>
            </a:endParaRPr>
          </a:p>
          <a:p>
            <a:pPr marL="39370">
              <a:lnSpc>
                <a:spcPct val="100000"/>
              </a:lnSpc>
              <a:spcBef>
                <a:spcPts val="7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-2,1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-21,0</a:t>
            </a:r>
            <a:endParaRPr sz="750">
              <a:latin typeface="Roboto"/>
              <a:cs typeface="Roboto"/>
            </a:endParaRPr>
          </a:p>
          <a:p>
            <a:pPr marL="3937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-5,6</a:t>
            </a:r>
            <a:endParaRPr sz="750">
              <a:latin typeface="Roboto"/>
              <a:cs typeface="Roboto"/>
            </a:endParaRPr>
          </a:p>
          <a:p>
            <a:pPr marL="34925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+3,3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66165" y="3186339"/>
            <a:ext cx="2195830" cy="126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7505">
              <a:lnSpc>
                <a:spcPct val="108500"/>
              </a:lnSpc>
              <a:spcBef>
                <a:spcPts val="100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Châtellerault -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Châteauneuf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Ville </a:t>
            </a:r>
            <a:r>
              <a:rPr sz="75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Agen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- Pin</a:t>
            </a:r>
            <a:endParaRPr sz="750">
              <a:latin typeface="Roboto"/>
              <a:cs typeface="Roboto"/>
            </a:endParaRPr>
          </a:p>
          <a:p>
            <a:pPr marL="12700" marR="993775">
              <a:lnSpc>
                <a:spcPct val="108300"/>
              </a:lnSpc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Bordeaux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Saint-Michel </a:t>
            </a:r>
            <a:r>
              <a:rPr sz="750" spc="-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Lormont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Carriet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Floirac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7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Jean-Jaurès</a:t>
            </a:r>
            <a:endParaRPr sz="750">
              <a:latin typeface="Roboto"/>
              <a:cs typeface="Roboto"/>
            </a:endParaRPr>
          </a:p>
          <a:p>
            <a:pPr marL="12700" marR="5080">
              <a:lnSpc>
                <a:spcPct val="108300"/>
              </a:lnSpc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Sainte-Livrade-sur-Lot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- Bastide au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bord du Lot </a:t>
            </a:r>
            <a:r>
              <a:rPr sz="750" spc="-1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Poitiers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Beaulieu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Templiers</a:t>
            </a:r>
            <a:endParaRPr sz="750">
              <a:latin typeface="Roboto"/>
              <a:cs typeface="Roboto"/>
            </a:endParaRPr>
          </a:p>
          <a:p>
            <a:pPr marL="12700" marR="1015365">
              <a:lnSpc>
                <a:spcPct val="108300"/>
              </a:lnSpc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Gradignan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750" spc="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Malartic </a:t>
            </a:r>
            <a:r>
              <a:rPr sz="7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Limoges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 Les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Coutures </a:t>
            </a:r>
            <a:r>
              <a:rPr sz="750" spc="-1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Guéret </a:t>
            </a: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- </a:t>
            </a:r>
            <a:r>
              <a:rPr sz="750" spc="-10" dirty="0">
                <a:solidFill>
                  <a:srgbClr val="231F20"/>
                </a:solidFill>
                <a:latin typeface="Roboto"/>
                <a:cs typeface="Roboto"/>
              </a:rPr>
              <a:t>L'Albatros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428682" y="3187518"/>
            <a:ext cx="203835" cy="12642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26,5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23,1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25,7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28,6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47,0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31,4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21,0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38,3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32,1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26,8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028833" y="3187518"/>
            <a:ext cx="203835" cy="12642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26,4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21,8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30,8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39,3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46,6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26,6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35,0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59,0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44,2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-5" dirty="0">
                <a:solidFill>
                  <a:srgbClr val="231F20"/>
                </a:solidFill>
                <a:latin typeface="Roboto"/>
                <a:cs typeface="Roboto"/>
              </a:rPr>
              <a:t>24,3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840334" y="3187518"/>
            <a:ext cx="212725" cy="12642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30,4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29,2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26,7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26,5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26,0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25,8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24,3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23,7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21,9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20,4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317860" y="4053357"/>
            <a:ext cx="254000" cy="3968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-14,6</a:t>
            </a:r>
            <a:endParaRPr sz="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-10,3</a:t>
            </a:r>
            <a:endParaRPr sz="750">
              <a:latin typeface="Roboto"/>
              <a:cs typeface="Roboto"/>
            </a:endParaRPr>
          </a:p>
          <a:p>
            <a:pPr marL="39370"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231F20"/>
                </a:solidFill>
                <a:latin typeface="Roboto"/>
                <a:cs typeface="Roboto"/>
              </a:rPr>
              <a:t>-6,5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78865" y="4425059"/>
            <a:ext cx="1991360" cy="89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1830">
              <a:lnSpc>
                <a:spcPct val="1083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r>
              <a:rPr sz="750" b="1" spc="1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750" b="1" spc="1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Nouvelle-Aquitaine 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Hors QP de Nouvelle-Aquitaine </a:t>
            </a:r>
            <a:r>
              <a:rPr sz="750" b="1" spc="-1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Roboto"/>
                <a:cs typeface="Roboto"/>
              </a:rPr>
              <a:t>Nouvelle-Aquitaine</a:t>
            </a:r>
            <a:endParaRPr sz="750">
              <a:latin typeface="Roboto"/>
              <a:cs typeface="Roboto"/>
            </a:endParaRPr>
          </a:p>
          <a:p>
            <a:pPr marR="5080">
              <a:lnSpc>
                <a:spcPct val="108300"/>
              </a:lnSpc>
            </a:pPr>
            <a:r>
              <a:rPr sz="750" spc="-10" dirty="0">
                <a:solidFill>
                  <a:srgbClr val="FFFFFF"/>
                </a:solidFill>
                <a:latin typeface="Roboto"/>
                <a:cs typeface="Roboto"/>
              </a:rPr>
              <a:t>Communes</a:t>
            </a:r>
            <a:r>
              <a:rPr sz="75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Roboto"/>
                <a:cs typeface="Roboto"/>
              </a:rPr>
              <a:t>de Nouvelle-Aquitaine</a:t>
            </a:r>
            <a:r>
              <a:rPr sz="750" spc="-5" dirty="0">
                <a:solidFill>
                  <a:srgbClr val="FFFFFF"/>
                </a:solidFill>
                <a:latin typeface="Roboto"/>
                <a:cs typeface="Roboto"/>
              </a:rPr>
              <a:t> ayant</a:t>
            </a:r>
            <a:r>
              <a:rPr sz="750" spc="-10" dirty="0">
                <a:solidFill>
                  <a:srgbClr val="FFFFFF"/>
                </a:solidFill>
                <a:latin typeface="Roboto"/>
                <a:cs typeface="Roboto"/>
              </a:rPr>
              <a:t> un </a:t>
            </a:r>
            <a:r>
              <a:rPr sz="750" spc="-5" dirty="0">
                <a:solidFill>
                  <a:srgbClr val="FFFFFF"/>
                </a:solidFill>
                <a:latin typeface="Roboto"/>
                <a:cs typeface="Roboto"/>
              </a:rPr>
              <a:t>QP </a:t>
            </a:r>
            <a:r>
              <a:rPr sz="750" spc="-1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spc="-5" dirty="0">
                <a:solidFill>
                  <a:srgbClr val="FFFFFF"/>
                </a:solidFill>
                <a:latin typeface="Roboto"/>
                <a:cs typeface="Roboto"/>
              </a:rPr>
              <a:t>EPCI </a:t>
            </a:r>
            <a:r>
              <a:rPr sz="750" spc="-10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75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Roboto"/>
                <a:cs typeface="Roboto"/>
              </a:rPr>
              <a:t>FM comportant un </a:t>
            </a:r>
            <a:r>
              <a:rPr sz="750" spc="-5" dirty="0">
                <a:solidFill>
                  <a:srgbClr val="FFFFFF"/>
                </a:solidFill>
                <a:latin typeface="Roboto"/>
                <a:cs typeface="Roboto"/>
              </a:rPr>
              <a:t>QP</a:t>
            </a:r>
            <a:endParaRPr sz="750">
              <a:latin typeface="Roboto"/>
              <a:cs typeface="Roboto"/>
            </a:endParaRPr>
          </a:p>
          <a:p>
            <a:pPr marR="405130">
              <a:lnSpc>
                <a:spcPct val="108300"/>
              </a:lnSpc>
            </a:pPr>
            <a:r>
              <a:rPr sz="750" spc="-5" dirty="0">
                <a:solidFill>
                  <a:srgbClr val="FFFFFF"/>
                </a:solidFill>
                <a:latin typeface="Roboto"/>
                <a:cs typeface="Roboto"/>
              </a:rPr>
              <a:t>EPCI </a:t>
            </a:r>
            <a:r>
              <a:rPr sz="750" spc="-10" dirty="0">
                <a:solidFill>
                  <a:srgbClr val="FFFFFF"/>
                </a:solidFill>
                <a:latin typeface="Roboto"/>
                <a:cs typeface="Roboto"/>
              </a:rPr>
              <a:t>de FM ne comportant pas</a:t>
            </a:r>
            <a:r>
              <a:rPr sz="7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sz="750" spc="-5" dirty="0">
                <a:solidFill>
                  <a:srgbClr val="FFFFFF"/>
                </a:solidFill>
                <a:latin typeface="Roboto"/>
                <a:cs typeface="Roboto"/>
              </a:rPr>
              <a:t>QP </a:t>
            </a:r>
            <a:r>
              <a:rPr sz="750" spc="-1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Roboto"/>
                <a:cs typeface="Roboto"/>
              </a:rPr>
              <a:t>France</a:t>
            </a:r>
            <a:r>
              <a:rPr sz="75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Roboto"/>
                <a:cs typeface="Roboto"/>
              </a:rPr>
              <a:t>métropolitaine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436666" y="4426240"/>
            <a:ext cx="200025" cy="8921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36,6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21,2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23,0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23,7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24,1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24,2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23,1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036816" y="4426240"/>
            <a:ext cx="200025" cy="8921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44,1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27,2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28,8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29,7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29,9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29,8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28,7</a:t>
            </a:r>
            <a:endParaRPr sz="75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853034" y="4426240"/>
            <a:ext cx="200025" cy="8921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40,4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25,7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27,3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27,8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27,8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27,5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26,9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352963" y="4425059"/>
            <a:ext cx="198120" cy="8921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+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,8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+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,6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+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,2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+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,1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+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,7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+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,3</a:t>
            </a:r>
            <a:endParaRPr sz="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+</a:t>
            </a:r>
            <a:r>
              <a:rPr sz="750" b="1" spc="-10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sz="750" b="1" spc="-5" dirty="0">
                <a:solidFill>
                  <a:srgbClr val="FFFFFF"/>
                </a:solidFill>
                <a:latin typeface="Roboto"/>
                <a:cs typeface="Roboto"/>
              </a:rPr>
              <a:t>,8</a:t>
            </a:r>
            <a:endParaRPr sz="750">
              <a:latin typeface="Roboto"/>
              <a:cs typeface="Robot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978078" y="2958974"/>
            <a:ext cx="15303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20" dirty="0">
                <a:solidFill>
                  <a:srgbClr val="231F20"/>
                </a:solidFill>
                <a:latin typeface="Roboto"/>
                <a:cs typeface="Roboto"/>
              </a:rPr>
              <a:t>…</a:t>
            </a:r>
            <a:endParaRPr sz="1450">
              <a:latin typeface="Roboto"/>
              <a:cs typeface="Robot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555840" y="1298537"/>
            <a:ext cx="48768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rr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itoi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620553" y="1081583"/>
            <a:ext cx="2049780" cy="364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Indice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chômage</a:t>
            </a:r>
            <a:r>
              <a:rPr sz="8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des</a:t>
            </a:r>
            <a:r>
              <a:rPr sz="800" b="1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18-24 ans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(%)</a:t>
            </a:r>
            <a:endParaRPr sz="8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Evolution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225609" y="1286471"/>
            <a:ext cx="2516505" cy="8255"/>
          </a:xfrm>
          <a:custGeom>
            <a:avLst/>
            <a:gdLst/>
            <a:ahLst/>
            <a:cxnLst/>
            <a:rect l="l" t="t" r="r" b="b"/>
            <a:pathLst>
              <a:path w="2516504" h="8255">
                <a:moveTo>
                  <a:pt x="2516352" y="0"/>
                </a:moveTo>
                <a:lnTo>
                  <a:pt x="0" y="0"/>
                </a:lnTo>
                <a:lnTo>
                  <a:pt x="0" y="8254"/>
                </a:lnTo>
                <a:lnTo>
                  <a:pt x="2516352" y="8254"/>
                </a:lnTo>
                <a:lnTo>
                  <a:pt x="2516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408368" y="1419668"/>
            <a:ext cx="2307590" cy="2889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75"/>
              </a:spcBef>
              <a:tabLst>
                <a:tab pos="600075" algn="l"/>
                <a:tab pos="1257935" algn="l"/>
                <a:tab pos="1775460" algn="l"/>
              </a:tabLst>
            </a:pP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2008	2013	2018	2008-2018</a:t>
            </a:r>
            <a:endParaRPr sz="8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75"/>
              </a:spcBef>
            </a:pPr>
            <a:r>
              <a:rPr sz="750" i="1" spc="-5" dirty="0">
                <a:solidFill>
                  <a:srgbClr val="FFFFFF"/>
                </a:solidFill>
                <a:latin typeface="Roboto"/>
                <a:cs typeface="Roboto"/>
              </a:rPr>
              <a:t>(t</a:t>
            </a:r>
            <a:r>
              <a:rPr sz="750" i="1" spc="-1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750" i="1" spc="-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750" i="1" spc="-10" dirty="0">
                <a:solidFill>
                  <a:srgbClr val="FFFFFF"/>
                </a:solidFill>
                <a:latin typeface="Roboto"/>
                <a:cs typeface="Roboto"/>
              </a:rPr>
              <a:t> décro</a:t>
            </a:r>
            <a:r>
              <a:rPr sz="750" i="1" spc="-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750" i="1" spc="-10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750" i="1" spc="-5" dirty="0">
                <a:solidFill>
                  <a:srgbClr val="FFFFFF"/>
                </a:solidFill>
                <a:latin typeface="Roboto"/>
                <a:cs typeface="Roboto"/>
              </a:rPr>
              <a:t>sant)</a:t>
            </a:r>
            <a:r>
              <a:rPr sz="750" i="1" dirty="0">
                <a:solidFill>
                  <a:srgbClr val="FFFFFF"/>
                </a:solidFill>
                <a:latin typeface="Roboto"/>
                <a:cs typeface="Roboto"/>
              </a:rPr>
              <a:t>    </a:t>
            </a:r>
            <a:r>
              <a:rPr sz="750" i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(</a:t>
            </a:r>
            <a:r>
              <a:rPr sz="800" b="1" spc="-10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n </a:t>
            </a:r>
            <a:r>
              <a:rPr sz="800" b="1" spc="-5" dirty="0">
                <a:solidFill>
                  <a:srgbClr val="FFFFFF"/>
                </a:solidFill>
                <a:latin typeface="Roboto"/>
                <a:cs typeface="Roboto"/>
              </a:rPr>
              <a:t>point</a:t>
            </a:r>
            <a:r>
              <a:rPr sz="800" b="1" dirty="0">
                <a:solidFill>
                  <a:srgbClr val="FFFFFF"/>
                </a:solidFill>
                <a:latin typeface="Roboto"/>
                <a:cs typeface="Roboto"/>
              </a:rPr>
              <a:t>s)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59994" y="4446015"/>
            <a:ext cx="5382260" cy="751205"/>
          </a:xfrm>
          <a:custGeom>
            <a:avLst/>
            <a:gdLst/>
            <a:ahLst/>
            <a:cxnLst/>
            <a:rect l="l" t="t" r="r" b="b"/>
            <a:pathLst>
              <a:path w="5382260" h="751204">
                <a:moveTo>
                  <a:pt x="5381993" y="742810"/>
                </a:moveTo>
                <a:lnTo>
                  <a:pt x="0" y="742810"/>
                </a:lnTo>
                <a:lnTo>
                  <a:pt x="0" y="751065"/>
                </a:lnTo>
                <a:lnTo>
                  <a:pt x="5381993" y="751065"/>
                </a:lnTo>
                <a:lnTo>
                  <a:pt x="5381993" y="742810"/>
                </a:lnTo>
                <a:close/>
              </a:path>
              <a:path w="5382260" h="751204">
                <a:moveTo>
                  <a:pt x="5381993" y="619010"/>
                </a:moveTo>
                <a:lnTo>
                  <a:pt x="0" y="619010"/>
                </a:lnTo>
                <a:lnTo>
                  <a:pt x="0" y="627265"/>
                </a:lnTo>
                <a:lnTo>
                  <a:pt x="5381993" y="627265"/>
                </a:lnTo>
                <a:lnTo>
                  <a:pt x="5381993" y="619010"/>
                </a:lnTo>
                <a:close/>
              </a:path>
              <a:path w="5382260" h="751204">
                <a:moveTo>
                  <a:pt x="5381993" y="495198"/>
                </a:moveTo>
                <a:lnTo>
                  <a:pt x="0" y="495198"/>
                </a:lnTo>
                <a:lnTo>
                  <a:pt x="0" y="503466"/>
                </a:lnTo>
                <a:lnTo>
                  <a:pt x="5381993" y="503466"/>
                </a:lnTo>
                <a:lnTo>
                  <a:pt x="5381993" y="495198"/>
                </a:lnTo>
                <a:close/>
              </a:path>
              <a:path w="5382260" h="751204">
                <a:moveTo>
                  <a:pt x="5381993" y="371398"/>
                </a:moveTo>
                <a:lnTo>
                  <a:pt x="0" y="371398"/>
                </a:lnTo>
                <a:lnTo>
                  <a:pt x="0" y="379653"/>
                </a:lnTo>
                <a:lnTo>
                  <a:pt x="5381993" y="379653"/>
                </a:lnTo>
                <a:lnTo>
                  <a:pt x="5381993" y="371398"/>
                </a:lnTo>
                <a:close/>
              </a:path>
              <a:path w="5382260" h="751204">
                <a:moveTo>
                  <a:pt x="5381993" y="247611"/>
                </a:moveTo>
                <a:lnTo>
                  <a:pt x="0" y="247611"/>
                </a:lnTo>
                <a:lnTo>
                  <a:pt x="0" y="255866"/>
                </a:lnTo>
                <a:lnTo>
                  <a:pt x="5381993" y="255866"/>
                </a:lnTo>
                <a:lnTo>
                  <a:pt x="5381993" y="247611"/>
                </a:lnTo>
                <a:close/>
              </a:path>
              <a:path w="5382260" h="751204">
                <a:moveTo>
                  <a:pt x="5381993" y="123799"/>
                </a:moveTo>
                <a:lnTo>
                  <a:pt x="0" y="123799"/>
                </a:lnTo>
                <a:lnTo>
                  <a:pt x="0" y="132054"/>
                </a:lnTo>
                <a:lnTo>
                  <a:pt x="5381993" y="132054"/>
                </a:lnTo>
                <a:lnTo>
                  <a:pt x="5381993" y="123799"/>
                </a:lnTo>
                <a:close/>
              </a:path>
              <a:path w="5382260" h="751204">
                <a:moveTo>
                  <a:pt x="5381993" y="0"/>
                </a:moveTo>
                <a:lnTo>
                  <a:pt x="0" y="0"/>
                </a:lnTo>
                <a:lnTo>
                  <a:pt x="0" y="8255"/>
                </a:lnTo>
                <a:lnTo>
                  <a:pt x="5381993" y="8255"/>
                </a:lnTo>
                <a:lnTo>
                  <a:pt x="5381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83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23567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10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xfrm>
            <a:off x="1949996" y="622"/>
            <a:ext cx="5016500" cy="364490"/>
          </a:xfrm>
          <a:prstGeom prst="rect">
            <a:avLst/>
          </a:prstGeom>
          <a:solidFill>
            <a:srgbClr val="835375"/>
          </a:solidFill>
        </p:spPr>
        <p:txBody>
          <a:bodyPr vert="horz" wrap="square" lIns="0" tIns="67310" rIns="0" bIns="0" rtlCol="0">
            <a:spAutoFit/>
          </a:bodyPr>
          <a:lstStyle/>
          <a:p>
            <a:pPr marR="156210" algn="ctr">
              <a:lnSpc>
                <a:spcPct val="100000"/>
              </a:lnSpc>
              <a:spcBef>
                <a:spcPts val="530"/>
              </a:spcBef>
            </a:pPr>
            <a:r>
              <a:rPr spc="-5" dirty="0"/>
              <a:t>Jeunes</a:t>
            </a:r>
          </a:p>
        </p:txBody>
      </p:sp>
      <p:sp>
        <p:nvSpPr>
          <p:cNvPr id="114" name="object 114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16" name="object 116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59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17" name="object 1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5999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18358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50008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5505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81644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A3B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86709" y="3060001"/>
            <a:ext cx="383540" cy="1440180"/>
          </a:xfrm>
          <a:custGeom>
            <a:avLst/>
            <a:gdLst/>
            <a:ahLst/>
            <a:cxnLst/>
            <a:rect l="l" t="t" r="r" b="b"/>
            <a:pathLst>
              <a:path w="383540" h="1440179">
                <a:moveTo>
                  <a:pt x="383285" y="0"/>
                </a:moveTo>
                <a:lnTo>
                  <a:pt x="0" y="0"/>
                </a:lnTo>
                <a:lnTo>
                  <a:pt x="0" y="1440002"/>
                </a:lnTo>
                <a:lnTo>
                  <a:pt x="383285" y="1440002"/>
                </a:lnTo>
                <a:lnTo>
                  <a:pt x="383285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9647" y="3060001"/>
            <a:ext cx="7145020" cy="1440180"/>
          </a:xfrm>
          <a:prstGeom prst="rect">
            <a:avLst/>
          </a:prstGeom>
          <a:solidFill>
            <a:srgbClr val="069396"/>
          </a:solidFill>
        </p:spPr>
        <p:txBody>
          <a:bodyPr vert="horz" wrap="square" lIns="0" tIns="222250" rIns="0" bIns="0" rtlCol="0">
            <a:spAutoFit/>
          </a:bodyPr>
          <a:lstStyle/>
          <a:p>
            <a:pPr marL="2860040" marR="626745" indent="-2289810">
              <a:lnSpc>
                <a:spcPct val="100000"/>
              </a:lnSpc>
              <a:spcBef>
                <a:spcPts val="1750"/>
              </a:spcBef>
            </a:pPr>
            <a:r>
              <a:rPr sz="3200" b="1" spc="-5" dirty="0">
                <a:solidFill>
                  <a:srgbClr val="FFFFFF"/>
                </a:solidFill>
                <a:latin typeface="Roboto"/>
                <a:cs typeface="Roboto"/>
              </a:rPr>
              <a:t>POURQUOI </a:t>
            </a:r>
            <a:r>
              <a:rPr sz="3200" b="1" spc="15" dirty="0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sz="3200" b="1" spc="-10" dirty="0">
                <a:solidFill>
                  <a:srgbClr val="FFFFFF"/>
                </a:solidFill>
                <a:latin typeface="Roboto"/>
                <a:cs typeface="Roboto"/>
              </a:rPr>
              <a:t>POLITIQUE </a:t>
            </a:r>
            <a:r>
              <a:rPr sz="3200" b="1" dirty="0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sz="3200" b="1" spc="10" dirty="0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sz="3200" b="1" spc="-7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Roboto"/>
                <a:cs typeface="Roboto"/>
              </a:rPr>
              <a:t>VILLE</a:t>
            </a:r>
            <a:r>
              <a:rPr sz="32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Roboto"/>
                <a:cs typeface="Roboto"/>
              </a:rPr>
              <a:t>?</a:t>
            </a:r>
            <a:endParaRPr sz="3200">
              <a:latin typeface="Roboto"/>
              <a:cs typeface="Robo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6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6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1000" y="7209015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39700" y="422954"/>
            <a:ext cx="6347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Quelle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accessibilité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aux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espaces</a:t>
            </a:r>
            <a:r>
              <a:rPr sz="28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spc="-5" dirty="0">
                <a:solidFill>
                  <a:srgbClr val="005F73"/>
                </a:solidFill>
                <a:latin typeface="Roboto"/>
                <a:cs typeface="Roboto"/>
              </a:rPr>
              <a:t>verts</a:t>
            </a:r>
            <a:r>
              <a:rPr sz="28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2800" b="1" dirty="0">
                <a:solidFill>
                  <a:srgbClr val="005F73"/>
                </a:solidFill>
                <a:latin typeface="Roboto"/>
                <a:cs typeface="Roboto"/>
              </a:rPr>
              <a:t>?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2399" y="970432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3500" y="1166737"/>
            <a:ext cx="4333240" cy="7150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Su</a:t>
            </a:r>
            <a:r>
              <a:rPr sz="1400" b="1" spc="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face</a:t>
            </a:r>
            <a:r>
              <a:rPr sz="1400" b="1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400" b="1" spc="-45" dirty="0">
                <a:solidFill>
                  <a:srgbClr val="231F20"/>
                </a:solidFill>
                <a:latin typeface="Roboto"/>
                <a:cs typeface="Roboto"/>
              </a:rPr>
              <a:t>’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espaces</a:t>
            </a:r>
            <a:r>
              <a:rPr sz="1400" b="1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v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400" b="1" spc="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400" b="1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accessibl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400" b="1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pa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400" b="1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habitan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400" b="1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(moins  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300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mètres)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OpenStreetMap,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2022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73172" y="2124930"/>
            <a:ext cx="3272790" cy="4881245"/>
            <a:chOff x="2173172" y="2124930"/>
            <a:chExt cx="3272790" cy="4881245"/>
          </a:xfrm>
        </p:grpSpPr>
        <p:sp>
          <p:nvSpPr>
            <p:cNvPr id="17" name="object 17"/>
            <p:cNvSpPr/>
            <p:nvPr/>
          </p:nvSpPr>
          <p:spPr>
            <a:xfrm>
              <a:off x="2198001" y="2138578"/>
              <a:ext cx="2921000" cy="4834255"/>
            </a:xfrm>
            <a:custGeom>
              <a:avLst/>
              <a:gdLst/>
              <a:ahLst/>
              <a:cxnLst/>
              <a:rect l="l" t="t" r="r" b="b"/>
              <a:pathLst>
                <a:path w="2921000" h="4834255">
                  <a:moveTo>
                    <a:pt x="27546" y="3469335"/>
                  </a:moveTo>
                  <a:lnTo>
                    <a:pt x="12" y="3469335"/>
                  </a:lnTo>
                  <a:lnTo>
                    <a:pt x="12" y="3619944"/>
                  </a:lnTo>
                  <a:lnTo>
                    <a:pt x="27546" y="3619944"/>
                  </a:lnTo>
                  <a:lnTo>
                    <a:pt x="27546" y="3469335"/>
                  </a:lnTo>
                  <a:close/>
                </a:path>
                <a:path w="2921000" h="4834255">
                  <a:moveTo>
                    <a:pt x="27546" y="3295281"/>
                  </a:moveTo>
                  <a:lnTo>
                    <a:pt x="12" y="3295281"/>
                  </a:lnTo>
                  <a:lnTo>
                    <a:pt x="12" y="3446589"/>
                  </a:lnTo>
                  <a:lnTo>
                    <a:pt x="27546" y="3446589"/>
                  </a:lnTo>
                  <a:lnTo>
                    <a:pt x="27546" y="3295281"/>
                  </a:lnTo>
                  <a:close/>
                </a:path>
                <a:path w="2921000" h="4834255">
                  <a:moveTo>
                    <a:pt x="40843" y="3121926"/>
                  </a:moveTo>
                  <a:lnTo>
                    <a:pt x="12" y="3121926"/>
                  </a:lnTo>
                  <a:lnTo>
                    <a:pt x="12" y="3273348"/>
                  </a:lnTo>
                  <a:lnTo>
                    <a:pt x="40843" y="3273348"/>
                  </a:lnTo>
                  <a:lnTo>
                    <a:pt x="40843" y="3121926"/>
                  </a:lnTo>
                  <a:close/>
                </a:path>
                <a:path w="2921000" h="4834255">
                  <a:moveTo>
                    <a:pt x="58115" y="2948686"/>
                  </a:moveTo>
                  <a:lnTo>
                    <a:pt x="12" y="2948686"/>
                  </a:lnTo>
                  <a:lnTo>
                    <a:pt x="12" y="3099181"/>
                  </a:lnTo>
                  <a:lnTo>
                    <a:pt x="58115" y="3099181"/>
                  </a:lnTo>
                  <a:lnTo>
                    <a:pt x="58115" y="2948686"/>
                  </a:lnTo>
                  <a:close/>
                </a:path>
                <a:path w="2921000" h="4834255">
                  <a:moveTo>
                    <a:pt x="66751" y="2775331"/>
                  </a:moveTo>
                  <a:lnTo>
                    <a:pt x="25" y="2775331"/>
                  </a:lnTo>
                  <a:lnTo>
                    <a:pt x="25" y="2925940"/>
                  </a:lnTo>
                  <a:lnTo>
                    <a:pt x="66751" y="2925940"/>
                  </a:lnTo>
                  <a:lnTo>
                    <a:pt x="66751" y="2775331"/>
                  </a:lnTo>
                  <a:close/>
                </a:path>
                <a:path w="2921000" h="4834255">
                  <a:moveTo>
                    <a:pt x="73050" y="2601976"/>
                  </a:moveTo>
                  <a:lnTo>
                    <a:pt x="25" y="2601976"/>
                  </a:lnTo>
                  <a:lnTo>
                    <a:pt x="25" y="2752598"/>
                  </a:lnTo>
                  <a:lnTo>
                    <a:pt x="73050" y="2752598"/>
                  </a:lnTo>
                  <a:lnTo>
                    <a:pt x="73050" y="2601976"/>
                  </a:lnTo>
                  <a:close/>
                </a:path>
                <a:path w="2921000" h="4834255">
                  <a:moveTo>
                    <a:pt x="98831" y="2428735"/>
                  </a:moveTo>
                  <a:lnTo>
                    <a:pt x="25" y="2428735"/>
                  </a:lnTo>
                  <a:lnTo>
                    <a:pt x="25" y="2579344"/>
                  </a:lnTo>
                  <a:lnTo>
                    <a:pt x="98831" y="2579344"/>
                  </a:lnTo>
                  <a:lnTo>
                    <a:pt x="98831" y="2428735"/>
                  </a:lnTo>
                  <a:close/>
                </a:path>
                <a:path w="2921000" h="4834255">
                  <a:moveTo>
                    <a:pt x="102793" y="2254567"/>
                  </a:moveTo>
                  <a:lnTo>
                    <a:pt x="12" y="2254567"/>
                  </a:lnTo>
                  <a:lnTo>
                    <a:pt x="12" y="2405989"/>
                  </a:lnTo>
                  <a:lnTo>
                    <a:pt x="102793" y="2405989"/>
                  </a:lnTo>
                  <a:lnTo>
                    <a:pt x="102793" y="2254567"/>
                  </a:lnTo>
                  <a:close/>
                </a:path>
                <a:path w="2921000" h="4834255">
                  <a:moveTo>
                    <a:pt x="105130" y="2081326"/>
                  </a:moveTo>
                  <a:lnTo>
                    <a:pt x="12" y="2081326"/>
                  </a:lnTo>
                  <a:lnTo>
                    <a:pt x="12" y="2232634"/>
                  </a:lnTo>
                  <a:lnTo>
                    <a:pt x="105130" y="2232634"/>
                  </a:lnTo>
                  <a:lnTo>
                    <a:pt x="105130" y="2081326"/>
                  </a:lnTo>
                  <a:close/>
                </a:path>
                <a:path w="2921000" h="4834255">
                  <a:moveTo>
                    <a:pt x="121577" y="1907971"/>
                  </a:moveTo>
                  <a:lnTo>
                    <a:pt x="12" y="1907971"/>
                  </a:lnTo>
                  <a:lnTo>
                    <a:pt x="12" y="2058581"/>
                  </a:lnTo>
                  <a:lnTo>
                    <a:pt x="121577" y="2058581"/>
                  </a:lnTo>
                  <a:lnTo>
                    <a:pt x="121577" y="1907971"/>
                  </a:lnTo>
                  <a:close/>
                </a:path>
                <a:path w="2921000" h="4834255">
                  <a:moveTo>
                    <a:pt x="354545" y="4162641"/>
                  </a:moveTo>
                  <a:lnTo>
                    <a:pt x="12" y="4162641"/>
                  </a:lnTo>
                  <a:lnTo>
                    <a:pt x="12" y="4313948"/>
                  </a:lnTo>
                  <a:lnTo>
                    <a:pt x="354545" y="4313948"/>
                  </a:lnTo>
                  <a:lnTo>
                    <a:pt x="354545" y="4162641"/>
                  </a:lnTo>
                  <a:close/>
                </a:path>
                <a:path w="2921000" h="4834255">
                  <a:moveTo>
                    <a:pt x="354545" y="3989286"/>
                  </a:moveTo>
                  <a:lnTo>
                    <a:pt x="12" y="3989286"/>
                  </a:lnTo>
                  <a:lnTo>
                    <a:pt x="12" y="4139895"/>
                  </a:lnTo>
                  <a:lnTo>
                    <a:pt x="354545" y="4139895"/>
                  </a:lnTo>
                  <a:lnTo>
                    <a:pt x="354545" y="3989286"/>
                  </a:lnTo>
                  <a:close/>
                </a:path>
                <a:path w="2921000" h="4834255">
                  <a:moveTo>
                    <a:pt x="606298" y="3816045"/>
                  </a:moveTo>
                  <a:lnTo>
                    <a:pt x="25" y="3816045"/>
                  </a:lnTo>
                  <a:lnTo>
                    <a:pt x="25" y="3966540"/>
                  </a:lnTo>
                  <a:lnTo>
                    <a:pt x="606298" y="3966540"/>
                  </a:lnTo>
                  <a:lnTo>
                    <a:pt x="606298" y="3816045"/>
                  </a:lnTo>
                  <a:close/>
                </a:path>
                <a:path w="2921000" h="4834255">
                  <a:moveTo>
                    <a:pt x="1720621" y="1561376"/>
                  </a:moveTo>
                  <a:lnTo>
                    <a:pt x="12" y="1561376"/>
                  </a:lnTo>
                  <a:lnTo>
                    <a:pt x="12" y="1711985"/>
                  </a:lnTo>
                  <a:lnTo>
                    <a:pt x="1720621" y="1711985"/>
                  </a:lnTo>
                  <a:lnTo>
                    <a:pt x="1720621" y="1561376"/>
                  </a:lnTo>
                  <a:close/>
                </a:path>
                <a:path w="2921000" h="4834255">
                  <a:moveTo>
                    <a:pt x="1750491" y="1388021"/>
                  </a:moveTo>
                  <a:lnTo>
                    <a:pt x="0" y="1388021"/>
                  </a:lnTo>
                  <a:lnTo>
                    <a:pt x="0" y="1538630"/>
                  </a:lnTo>
                  <a:lnTo>
                    <a:pt x="1750491" y="1538630"/>
                  </a:lnTo>
                  <a:lnTo>
                    <a:pt x="1750491" y="1388021"/>
                  </a:lnTo>
                  <a:close/>
                </a:path>
                <a:path w="2921000" h="4834255">
                  <a:moveTo>
                    <a:pt x="1755152" y="1213954"/>
                  </a:moveTo>
                  <a:lnTo>
                    <a:pt x="12" y="1213954"/>
                  </a:lnTo>
                  <a:lnTo>
                    <a:pt x="12" y="1365262"/>
                  </a:lnTo>
                  <a:lnTo>
                    <a:pt x="1755152" y="1365262"/>
                  </a:lnTo>
                  <a:lnTo>
                    <a:pt x="1755152" y="1213954"/>
                  </a:lnTo>
                  <a:close/>
                </a:path>
                <a:path w="2921000" h="4834255">
                  <a:moveTo>
                    <a:pt x="2012391" y="1040599"/>
                  </a:moveTo>
                  <a:lnTo>
                    <a:pt x="0" y="1040599"/>
                  </a:lnTo>
                  <a:lnTo>
                    <a:pt x="0" y="1192022"/>
                  </a:lnTo>
                  <a:lnTo>
                    <a:pt x="2012391" y="1192022"/>
                  </a:lnTo>
                  <a:lnTo>
                    <a:pt x="2012391" y="1040599"/>
                  </a:lnTo>
                  <a:close/>
                </a:path>
                <a:path w="2921000" h="4834255">
                  <a:moveTo>
                    <a:pt x="2229612" y="867359"/>
                  </a:moveTo>
                  <a:lnTo>
                    <a:pt x="0" y="867359"/>
                  </a:lnTo>
                  <a:lnTo>
                    <a:pt x="0" y="1017854"/>
                  </a:lnTo>
                  <a:lnTo>
                    <a:pt x="2229612" y="1017854"/>
                  </a:lnTo>
                  <a:lnTo>
                    <a:pt x="2229612" y="867359"/>
                  </a:lnTo>
                  <a:close/>
                </a:path>
                <a:path w="2921000" h="4834255">
                  <a:moveTo>
                    <a:pt x="2384882" y="4683404"/>
                  </a:moveTo>
                  <a:lnTo>
                    <a:pt x="12" y="4683404"/>
                  </a:lnTo>
                  <a:lnTo>
                    <a:pt x="12" y="4833899"/>
                  </a:lnTo>
                  <a:lnTo>
                    <a:pt x="2384882" y="4833899"/>
                  </a:lnTo>
                  <a:lnTo>
                    <a:pt x="2384882" y="4683404"/>
                  </a:lnTo>
                  <a:close/>
                </a:path>
                <a:path w="2921000" h="4834255">
                  <a:moveTo>
                    <a:pt x="2411603" y="694004"/>
                  </a:moveTo>
                  <a:lnTo>
                    <a:pt x="25" y="694004"/>
                  </a:lnTo>
                  <a:lnTo>
                    <a:pt x="25" y="844613"/>
                  </a:lnTo>
                  <a:lnTo>
                    <a:pt x="2411603" y="844613"/>
                  </a:lnTo>
                  <a:lnTo>
                    <a:pt x="2411603" y="694004"/>
                  </a:lnTo>
                  <a:close/>
                </a:path>
                <a:path w="2921000" h="4834255">
                  <a:moveTo>
                    <a:pt x="2522194" y="520649"/>
                  </a:moveTo>
                  <a:lnTo>
                    <a:pt x="12" y="520649"/>
                  </a:lnTo>
                  <a:lnTo>
                    <a:pt x="12" y="671258"/>
                  </a:lnTo>
                  <a:lnTo>
                    <a:pt x="2522194" y="671258"/>
                  </a:lnTo>
                  <a:lnTo>
                    <a:pt x="2522194" y="520649"/>
                  </a:lnTo>
                  <a:close/>
                </a:path>
                <a:path w="2921000" h="4834255">
                  <a:moveTo>
                    <a:pt x="2661716" y="347408"/>
                  </a:moveTo>
                  <a:lnTo>
                    <a:pt x="0" y="347408"/>
                  </a:lnTo>
                  <a:lnTo>
                    <a:pt x="0" y="497903"/>
                  </a:lnTo>
                  <a:lnTo>
                    <a:pt x="2661716" y="497903"/>
                  </a:lnTo>
                  <a:lnTo>
                    <a:pt x="2661716" y="347408"/>
                  </a:lnTo>
                  <a:close/>
                </a:path>
                <a:path w="2921000" h="4834255">
                  <a:moveTo>
                    <a:pt x="2759710" y="173240"/>
                  </a:moveTo>
                  <a:lnTo>
                    <a:pt x="0" y="173240"/>
                  </a:lnTo>
                  <a:lnTo>
                    <a:pt x="0" y="324662"/>
                  </a:lnTo>
                  <a:lnTo>
                    <a:pt x="2759710" y="324662"/>
                  </a:lnTo>
                  <a:lnTo>
                    <a:pt x="2759710" y="173240"/>
                  </a:lnTo>
                  <a:close/>
                </a:path>
                <a:path w="2921000" h="4834255">
                  <a:moveTo>
                    <a:pt x="2866453" y="0"/>
                  </a:moveTo>
                  <a:lnTo>
                    <a:pt x="12" y="0"/>
                  </a:lnTo>
                  <a:lnTo>
                    <a:pt x="12" y="151307"/>
                  </a:lnTo>
                  <a:lnTo>
                    <a:pt x="2866453" y="151307"/>
                  </a:lnTo>
                  <a:lnTo>
                    <a:pt x="2866453" y="0"/>
                  </a:lnTo>
                  <a:close/>
                </a:path>
                <a:path w="2921000" h="4834255">
                  <a:moveTo>
                    <a:pt x="2920581" y="4510049"/>
                  </a:moveTo>
                  <a:lnTo>
                    <a:pt x="12" y="4510049"/>
                  </a:lnTo>
                  <a:lnTo>
                    <a:pt x="12" y="4660658"/>
                  </a:lnTo>
                  <a:lnTo>
                    <a:pt x="2920581" y="4660658"/>
                  </a:lnTo>
                  <a:lnTo>
                    <a:pt x="2920581" y="4510049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98019" y="6983910"/>
              <a:ext cx="3245485" cy="22225"/>
            </a:xfrm>
            <a:custGeom>
              <a:avLst/>
              <a:gdLst/>
              <a:ahLst/>
              <a:cxnLst/>
              <a:rect l="l" t="t" r="r" b="b"/>
              <a:pathLst>
                <a:path w="3245485" h="22225">
                  <a:moveTo>
                    <a:pt x="0" y="0"/>
                  </a:moveTo>
                  <a:lnTo>
                    <a:pt x="3245116" y="0"/>
                  </a:lnTo>
                </a:path>
                <a:path w="3245485" h="22225">
                  <a:moveTo>
                    <a:pt x="0" y="0"/>
                  </a:moveTo>
                  <a:lnTo>
                    <a:pt x="0" y="21818"/>
                  </a:lnTo>
                </a:path>
                <a:path w="3245485" h="22225">
                  <a:moveTo>
                    <a:pt x="810895" y="0"/>
                  </a:moveTo>
                  <a:lnTo>
                    <a:pt x="810895" y="21818"/>
                  </a:lnTo>
                </a:path>
                <a:path w="3245485" h="22225">
                  <a:moveTo>
                    <a:pt x="1622615" y="0"/>
                  </a:moveTo>
                  <a:lnTo>
                    <a:pt x="1622615" y="21818"/>
                  </a:lnTo>
                </a:path>
                <a:path w="3245485" h="22225">
                  <a:moveTo>
                    <a:pt x="2433510" y="0"/>
                  </a:moveTo>
                  <a:lnTo>
                    <a:pt x="2433510" y="21818"/>
                  </a:lnTo>
                </a:path>
                <a:path w="3245485" h="22225">
                  <a:moveTo>
                    <a:pt x="3245116" y="0"/>
                  </a:moveTo>
                  <a:lnTo>
                    <a:pt x="3245116" y="21818"/>
                  </a:lnTo>
                </a:path>
              </a:pathLst>
            </a:custGeom>
            <a:ln w="490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98019" y="2127382"/>
              <a:ext cx="0" cy="4857115"/>
            </a:xfrm>
            <a:custGeom>
              <a:avLst/>
              <a:gdLst/>
              <a:ahLst/>
              <a:cxnLst/>
              <a:rect l="l" t="t" r="r" b="b"/>
              <a:pathLst>
                <a:path h="4857115">
                  <a:moveTo>
                    <a:pt x="0" y="0"/>
                  </a:moveTo>
                  <a:lnTo>
                    <a:pt x="0" y="4856530"/>
                  </a:lnTo>
                </a:path>
              </a:pathLst>
            </a:custGeom>
            <a:ln w="490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73172" y="2127382"/>
              <a:ext cx="25400" cy="4857115"/>
            </a:xfrm>
            <a:custGeom>
              <a:avLst/>
              <a:gdLst/>
              <a:ahLst/>
              <a:cxnLst/>
              <a:rect l="l" t="t" r="r" b="b"/>
              <a:pathLst>
                <a:path w="25400" h="4857115">
                  <a:moveTo>
                    <a:pt x="0" y="0"/>
                  </a:moveTo>
                  <a:lnTo>
                    <a:pt x="24853" y="0"/>
                  </a:lnTo>
                </a:path>
                <a:path w="25400" h="4857115">
                  <a:moveTo>
                    <a:pt x="0" y="173469"/>
                  </a:moveTo>
                  <a:lnTo>
                    <a:pt x="24853" y="173469"/>
                  </a:lnTo>
                </a:path>
                <a:path w="25400" h="4857115">
                  <a:moveTo>
                    <a:pt x="0" y="346824"/>
                  </a:moveTo>
                  <a:lnTo>
                    <a:pt x="24853" y="346824"/>
                  </a:lnTo>
                </a:path>
                <a:path w="25400" h="4857115">
                  <a:moveTo>
                    <a:pt x="0" y="520179"/>
                  </a:moveTo>
                  <a:lnTo>
                    <a:pt x="24853" y="520179"/>
                  </a:lnTo>
                </a:path>
                <a:path w="25400" h="4857115">
                  <a:moveTo>
                    <a:pt x="0" y="693420"/>
                  </a:moveTo>
                  <a:lnTo>
                    <a:pt x="24853" y="693420"/>
                  </a:lnTo>
                </a:path>
                <a:path w="25400" h="4857115">
                  <a:moveTo>
                    <a:pt x="0" y="867600"/>
                  </a:moveTo>
                  <a:lnTo>
                    <a:pt x="24853" y="867600"/>
                  </a:lnTo>
                </a:path>
                <a:path w="25400" h="4857115">
                  <a:moveTo>
                    <a:pt x="0" y="1040841"/>
                  </a:moveTo>
                  <a:lnTo>
                    <a:pt x="24853" y="1040841"/>
                  </a:lnTo>
                </a:path>
                <a:path w="25400" h="4857115">
                  <a:moveTo>
                    <a:pt x="0" y="1214196"/>
                  </a:moveTo>
                  <a:lnTo>
                    <a:pt x="24853" y="1214196"/>
                  </a:lnTo>
                </a:path>
                <a:path w="25400" h="4857115">
                  <a:moveTo>
                    <a:pt x="0" y="1387424"/>
                  </a:moveTo>
                  <a:lnTo>
                    <a:pt x="24853" y="1387424"/>
                  </a:lnTo>
                </a:path>
                <a:path w="25400" h="4857115">
                  <a:moveTo>
                    <a:pt x="0" y="1560779"/>
                  </a:moveTo>
                  <a:lnTo>
                    <a:pt x="24853" y="1560779"/>
                  </a:lnTo>
                </a:path>
                <a:path w="25400" h="4857115">
                  <a:moveTo>
                    <a:pt x="0" y="1734845"/>
                  </a:moveTo>
                  <a:lnTo>
                    <a:pt x="24853" y="1734845"/>
                  </a:lnTo>
                </a:path>
                <a:path w="25400" h="4857115">
                  <a:moveTo>
                    <a:pt x="0" y="1908200"/>
                  </a:moveTo>
                  <a:lnTo>
                    <a:pt x="24853" y="1908200"/>
                  </a:lnTo>
                </a:path>
                <a:path w="25400" h="4857115">
                  <a:moveTo>
                    <a:pt x="0" y="2081555"/>
                  </a:moveTo>
                  <a:lnTo>
                    <a:pt x="24853" y="2081555"/>
                  </a:lnTo>
                </a:path>
                <a:path w="25400" h="4857115">
                  <a:moveTo>
                    <a:pt x="0" y="2254796"/>
                  </a:moveTo>
                  <a:lnTo>
                    <a:pt x="24853" y="2254796"/>
                  </a:lnTo>
                </a:path>
                <a:path w="25400" h="4857115">
                  <a:moveTo>
                    <a:pt x="0" y="2428151"/>
                  </a:moveTo>
                  <a:lnTo>
                    <a:pt x="24853" y="2428151"/>
                  </a:lnTo>
                </a:path>
                <a:path w="25400" h="4857115">
                  <a:moveTo>
                    <a:pt x="0" y="2601506"/>
                  </a:moveTo>
                  <a:lnTo>
                    <a:pt x="24853" y="2601506"/>
                  </a:lnTo>
                </a:path>
                <a:path w="25400" h="4857115">
                  <a:moveTo>
                    <a:pt x="0" y="2775559"/>
                  </a:moveTo>
                  <a:lnTo>
                    <a:pt x="24853" y="2775559"/>
                  </a:lnTo>
                </a:path>
                <a:path w="25400" h="4857115">
                  <a:moveTo>
                    <a:pt x="0" y="2948914"/>
                  </a:moveTo>
                  <a:lnTo>
                    <a:pt x="24853" y="2948914"/>
                  </a:lnTo>
                </a:path>
                <a:path w="25400" h="4857115">
                  <a:moveTo>
                    <a:pt x="0" y="3122155"/>
                  </a:moveTo>
                  <a:lnTo>
                    <a:pt x="24853" y="3122155"/>
                  </a:lnTo>
                </a:path>
                <a:path w="25400" h="4857115">
                  <a:moveTo>
                    <a:pt x="0" y="3295510"/>
                  </a:moveTo>
                  <a:lnTo>
                    <a:pt x="24853" y="3295510"/>
                  </a:lnTo>
                </a:path>
                <a:path w="25400" h="4857115">
                  <a:moveTo>
                    <a:pt x="0" y="3468865"/>
                  </a:moveTo>
                  <a:lnTo>
                    <a:pt x="24853" y="3468865"/>
                  </a:lnTo>
                </a:path>
                <a:path w="25400" h="4857115">
                  <a:moveTo>
                    <a:pt x="0" y="3642105"/>
                  </a:moveTo>
                  <a:lnTo>
                    <a:pt x="24853" y="3642105"/>
                  </a:lnTo>
                </a:path>
                <a:path w="25400" h="4857115">
                  <a:moveTo>
                    <a:pt x="0" y="3816273"/>
                  </a:moveTo>
                  <a:lnTo>
                    <a:pt x="24853" y="3816273"/>
                  </a:lnTo>
                </a:path>
                <a:path w="25400" h="4857115">
                  <a:moveTo>
                    <a:pt x="0" y="3989514"/>
                  </a:moveTo>
                  <a:lnTo>
                    <a:pt x="24853" y="3989514"/>
                  </a:lnTo>
                </a:path>
                <a:path w="25400" h="4857115">
                  <a:moveTo>
                    <a:pt x="0" y="4162869"/>
                  </a:moveTo>
                  <a:lnTo>
                    <a:pt x="24853" y="4162869"/>
                  </a:lnTo>
                </a:path>
                <a:path w="25400" h="4857115">
                  <a:moveTo>
                    <a:pt x="0" y="4336110"/>
                  </a:moveTo>
                  <a:lnTo>
                    <a:pt x="24853" y="4336110"/>
                  </a:lnTo>
                </a:path>
                <a:path w="25400" h="4857115">
                  <a:moveTo>
                    <a:pt x="0" y="4509465"/>
                  </a:moveTo>
                  <a:lnTo>
                    <a:pt x="24853" y="4509465"/>
                  </a:lnTo>
                </a:path>
                <a:path w="25400" h="4857115">
                  <a:moveTo>
                    <a:pt x="0" y="4682820"/>
                  </a:moveTo>
                  <a:lnTo>
                    <a:pt x="24853" y="4682820"/>
                  </a:lnTo>
                </a:path>
                <a:path w="25400" h="4857115">
                  <a:moveTo>
                    <a:pt x="0" y="4856530"/>
                  </a:moveTo>
                  <a:lnTo>
                    <a:pt x="24853" y="4856530"/>
                  </a:lnTo>
                </a:path>
              </a:pathLst>
            </a:custGeom>
            <a:ln w="490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91303" y="2154906"/>
            <a:ext cx="45910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353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(m²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84539" y="2328126"/>
            <a:ext cx="45910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340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(m²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86516" y="2501707"/>
            <a:ext cx="46037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328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47158" y="2675604"/>
            <a:ext cx="45847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311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36331" y="2848679"/>
            <a:ext cx="45910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297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(m²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54010" y="3022260"/>
            <a:ext cx="45974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275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36799" y="3195480"/>
            <a:ext cx="45910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248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(m²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79426" y="3369061"/>
            <a:ext cx="46164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216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m²/hab)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74640" y="3542965"/>
            <a:ext cx="46037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216</a:t>
            </a:r>
            <a:r>
              <a:rPr sz="550" b="1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(m²/hab)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45242" y="3716041"/>
            <a:ext cx="46037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212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45741" y="4062986"/>
            <a:ext cx="41719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(m²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28910" y="4236567"/>
            <a:ext cx="419734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13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m²/hab)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26960" y="4409787"/>
            <a:ext cx="41783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13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(m²/h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22770" y="4583367"/>
            <a:ext cx="41846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12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97313" y="4757272"/>
            <a:ext cx="37719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9 (m²/h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91480" y="4930349"/>
            <a:ext cx="37592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8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(m²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82522" y="5103930"/>
            <a:ext cx="37592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7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(m²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65692" y="5277149"/>
            <a:ext cx="37719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51678" y="5450730"/>
            <a:ext cx="37846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3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m²/hab)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51698" y="5624634"/>
            <a:ext cx="37719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3 (m²/h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30653" y="5971604"/>
            <a:ext cx="41719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75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78695" y="6144656"/>
            <a:ext cx="41846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78695" y="6318237"/>
            <a:ext cx="41846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44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45568" y="6665037"/>
            <a:ext cx="45974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360</a:t>
            </a:r>
            <a:r>
              <a:rPr sz="55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(</a:t>
            </a:r>
            <a:r>
              <a:rPr sz="550" b="1" spc="10" dirty="0">
                <a:solidFill>
                  <a:srgbClr val="231F20"/>
                </a:solidFill>
                <a:latin typeface="Roboto"/>
                <a:cs typeface="Roboto"/>
              </a:rPr>
              <a:t>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09966" y="6838941"/>
            <a:ext cx="45974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294 (m²/h</a:t>
            </a:r>
            <a:r>
              <a:rPr sz="550" b="1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18497" y="7012227"/>
            <a:ext cx="36068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 (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m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²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/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h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91285" y="7012227"/>
            <a:ext cx="438784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100 (</a:t>
            </a:r>
            <a:r>
              <a:rPr sz="550" spc="-15" dirty="0">
                <a:solidFill>
                  <a:srgbClr val="231F20"/>
                </a:solidFill>
                <a:latin typeface="Roboto"/>
                <a:cs typeface="Roboto"/>
              </a:rPr>
              <a:t>m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²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02918" y="7012227"/>
            <a:ext cx="436880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00 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(m²/hab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14277" y="7012227"/>
            <a:ext cx="43751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00 (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m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²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/hab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25772" y="7012227"/>
            <a:ext cx="437515" cy="108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00 (</a:t>
            </a:r>
            <a:r>
              <a:rPr sz="550" spc="-20" dirty="0">
                <a:solidFill>
                  <a:srgbClr val="231F20"/>
                </a:solidFill>
                <a:latin typeface="Roboto"/>
                <a:cs typeface="Roboto"/>
              </a:rPr>
              <a:t>m</a:t>
            </a:r>
            <a:r>
              <a:rPr sz="550" spc="-5" dirty="0">
                <a:solidFill>
                  <a:srgbClr val="231F20"/>
                </a:solidFill>
                <a:latin typeface="Roboto"/>
                <a:cs typeface="Roboto"/>
              </a:rPr>
              <a:t>²</a:t>
            </a:r>
            <a:r>
              <a:rPr sz="550" spc="-10" dirty="0">
                <a:solidFill>
                  <a:srgbClr val="231F20"/>
                </a:solidFill>
                <a:latin typeface="Roboto"/>
                <a:cs typeface="Roboto"/>
              </a:rPr>
              <a:t>/hab)</a:t>
            </a:r>
            <a:endParaRPr sz="55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0638" y="2146997"/>
            <a:ext cx="157035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Basseau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 Grande Garenne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9039" y="2320562"/>
            <a:ext cx="141795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 Bel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Air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Grand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Font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07177" y="2493662"/>
            <a:ext cx="1132840" cy="293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Angoulême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Ma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Campagne</a:t>
            </a:r>
            <a:endParaRPr sz="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Cognac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Crouin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3418" y="2841097"/>
            <a:ext cx="136398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Couronne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 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L'Etang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Moines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78624" y="3014349"/>
            <a:ext cx="1264285" cy="2933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Soyaux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Champ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Manoeuvre</a:t>
            </a:r>
            <a:endParaRPr sz="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8890" algn="r">
              <a:lnSpc>
                <a:spcPct val="1000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Mireuil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57787" y="3361245"/>
            <a:ext cx="979169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Port-Neuf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8222" y="3534811"/>
            <a:ext cx="1491615" cy="2933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Rochelle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Villeneuve-Les-Salines</a:t>
            </a:r>
            <a:endParaRPr sz="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Rochefort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Ville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Avant-Garde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4183" y="4055351"/>
            <a:ext cx="1826260" cy="292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Poitiers,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Saint-Benoît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Clos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Gauthier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Sables</a:t>
            </a:r>
            <a:endParaRPr sz="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Bellevue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48801" y="4402168"/>
            <a:ext cx="991869" cy="466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Beaubreuil</a:t>
            </a:r>
            <a:endParaRPr sz="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Bastide</a:t>
            </a:r>
            <a:endParaRPr sz="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Coutures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00588" y="4922766"/>
            <a:ext cx="1038225" cy="466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Sablard</a:t>
            </a:r>
            <a:endParaRPr sz="600">
              <a:latin typeface="Roboto"/>
              <a:cs typeface="Roboto"/>
            </a:endParaRPr>
          </a:p>
          <a:p>
            <a:pPr marL="12700" marR="5080" indent="146050">
              <a:lnSpc>
                <a:spcPts val="1370"/>
              </a:lnSpc>
              <a:spcBef>
                <a:spcPts val="9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Vigenal </a:t>
            </a:r>
            <a:r>
              <a:rPr sz="6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Portes</a:t>
            </a:r>
            <a:r>
              <a:rPr sz="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Ferrées</a:t>
            </a:r>
            <a:endParaRPr sz="6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6207" y="5442913"/>
            <a:ext cx="1314450" cy="2933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Nord</a:t>
            </a:r>
            <a:endParaRPr sz="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L="46990">
              <a:lnSpc>
                <a:spcPct val="100000"/>
              </a:lnSpc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Limoges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Val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L'Aurence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Sud</a:t>
            </a:r>
            <a:endParaRPr sz="60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18368" y="5963453"/>
            <a:ext cx="1319530" cy="466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Nouvelle-Aquitaine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(estimé)</a:t>
            </a:r>
            <a:endParaRPr sz="600">
              <a:latin typeface="Roboto"/>
              <a:cs typeface="Roboto"/>
            </a:endParaRPr>
          </a:p>
          <a:p>
            <a:pPr marL="224790" marR="5080">
              <a:lnSpc>
                <a:spcPct val="189500"/>
              </a:lnSpc>
              <a:spcBef>
                <a:spcPts val="5"/>
              </a:spcBef>
            </a:pP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métropolitaine </a:t>
            </a:r>
            <a:r>
              <a:rPr sz="6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6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65994" y="6656999"/>
            <a:ext cx="1774825" cy="293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Communes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ayant</a:t>
            </a:r>
            <a:r>
              <a:rPr sz="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</a:pP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Communes</a:t>
            </a:r>
            <a:r>
              <a:rPr sz="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de France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métropolitaine ayant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600" spc="10" dirty="0">
                <a:solidFill>
                  <a:srgbClr val="231F20"/>
                </a:solidFill>
                <a:latin typeface="Roboto"/>
                <a:cs typeface="Roboto"/>
              </a:rPr>
              <a:t> QP</a:t>
            </a:r>
            <a:endParaRPr sz="6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449673" y="3854329"/>
            <a:ext cx="1409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5" dirty="0">
                <a:solidFill>
                  <a:srgbClr val="231F20"/>
                </a:solidFill>
                <a:latin typeface="Roboto"/>
                <a:cs typeface="Roboto"/>
              </a:rPr>
              <a:t>...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78525" y="1685696"/>
            <a:ext cx="4490085" cy="3884929"/>
          </a:xfrm>
          <a:prstGeom prst="rect">
            <a:avLst/>
          </a:prstGeom>
          <a:ln w="19050">
            <a:solidFill>
              <a:srgbClr val="835375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81280" algn="just">
              <a:lnSpc>
                <a:spcPct val="100000"/>
              </a:lnSpc>
              <a:spcBef>
                <a:spcPts val="340"/>
              </a:spcBef>
            </a:pPr>
            <a:r>
              <a:rPr sz="12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Le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s</a:t>
            </a:r>
            <a:r>
              <a:rPr sz="1200" u="sng" spc="-1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200" u="sng" spc="-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espace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s</a:t>
            </a:r>
            <a:r>
              <a:rPr sz="1200" u="sng" spc="-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 </a:t>
            </a:r>
            <a:r>
              <a:rPr sz="1200" u="sng" spc="-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v</a:t>
            </a:r>
            <a:r>
              <a:rPr sz="1200" u="sng" spc="-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e</a:t>
            </a:r>
            <a:r>
              <a:rPr sz="12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r</a:t>
            </a:r>
            <a:r>
              <a:rPr sz="12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t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Roboto"/>
                <a:cs typeface="Roboto"/>
              </a:rPr>
              <a:t>s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1200">
              <a:latin typeface="Roboto"/>
              <a:cs typeface="Roboto"/>
            </a:endParaRPr>
          </a:p>
          <a:p>
            <a:pPr marL="81280" marR="83820" algn="just">
              <a:lnSpc>
                <a:spcPts val="1200"/>
              </a:lnSpc>
              <a:spcBef>
                <a:spcPts val="1200"/>
              </a:spcBef>
            </a:pP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données concernant l’accès </a:t>
            </a: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aux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espaces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verts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sont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issues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d’une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extraction</a:t>
            </a:r>
            <a:r>
              <a:rPr sz="12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2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données</a:t>
            </a:r>
            <a:r>
              <a:rPr sz="12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OpenStreetMap</a:t>
            </a:r>
            <a:r>
              <a:rPr sz="12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2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mai</a:t>
            </a:r>
            <a:r>
              <a:rPr sz="12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2022.</a:t>
            </a:r>
            <a:r>
              <a:rPr sz="1200" spc="-1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Nous</a:t>
            </a:r>
            <a:r>
              <a:rPr sz="1200" spc="-1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définissons </a:t>
            </a:r>
            <a:r>
              <a:rPr sz="1200" spc="-2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comme espace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vert,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l’ensemble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parcs, forêts, pelouses,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jardins,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terres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cultivées, prairies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jardins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partagés accessibles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un 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rayon </a:t>
            </a:r>
            <a:r>
              <a:rPr sz="1200" spc="-2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200" spc="-1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300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mètres.</a:t>
            </a:r>
            <a:endParaRPr sz="1200">
              <a:latin typeface="Roboto"/>
              <a:cs typeface="Roboto"/>
            </a:endParaRPr>
          </a:p>
          <a:p>
            <a:pPr marL="81280" marR="76200" algn="just">
              <a:lnSpc>
                <a:spcPts val="1200"/>
              </a:lnSpc>
              <a:spcBef>
                <a:spcPts val="1200"/>
              </a:spcBef>
            </a:pP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Cet</a:t>
            </a: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indicateur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possède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ses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limites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: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chacun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 peut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avoir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sa</a:t>
            </a:r>
            <a:r>
              <a:rPr sz="12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propre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définition</a:t>
            </a:r>
            <a:r>
              <a:rPr sz="1200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d’un</a:t>
            </a:r>
            <a:r>
              <a:rPr sz="1200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espace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vert,</a:t>
            </a:r>
            <a:r>
              <a:rPr sz="1200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proximité</a:t>
            </a:r>
            <a:r>
              <a:rPr sz="1200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d’un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espace</a:t>
            </a:r>
            <a:r>
              <a:rPr sz="1200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vert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1200" spc="-1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garantit</a:t>
            </a:r>
            <a:r>
              <a:rPr sz="1200" spc="-1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pas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accès</a:t>
            </a:r>
            <a:r>
              <a:rPr sz="12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effectif</a:t>
            </a:r>
            <a:r>
              <a:rPr sz="12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2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celui-ci,</a:t>
            </a:r>
            <a:r>
              <a:rPr sz="12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ces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espaces</a:t>
            </a:r>
            <a:r>
              <a:rPr sz="12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ont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qualités</a:t>
            </a:r>
            <a:r>
              <a:rPr sz="12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2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2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usages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différents.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Cet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indicateur</a:t>
            </a:r>
            <a:r>
              <a:rPr sz="1200" spc="-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1200" spc="-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doit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donc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1200" spc="-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être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vu</a:t>
            </a:r>
            <a:r>
              <a:rPr sz="1200" spc="-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comme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une</a:t>
            </a:r>
            <a:r>
              <a:rPr sz="1200" spc="-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fin</a:t>
            </a:r>
            <a:r>
              <a:rPr sz="1200" spc="-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soi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mai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doi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plutô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êt</a:t>
            </a:r>
            <a:r>
              <a:rPr sz="1200" spc="-7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m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oy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permettan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200" spc="-90" dirty="0">
                <a:solidFill>
                  <a:srgbClr val="231F20"/>
                </a:solidFill>
                <a:latin typeface="Roboto"/>
                <a:cs typeface="Roboto"/>
              </a:rPr>
              <a:t>’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abo</a:t>
            </a:r>
            <a:r>
              <a:rPr sz="1200" spc="-7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cett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thématique 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lors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vos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échanges.</a:t>
            </a:r>
            <a:endParaRPr sz="1200">
              <a:latin typeface="Roboto"/>
              <a:cs typeface="Roboto"/>
            </a:endParaRPr>
          </a:p>
          <a:p>
            <a:pPr marL="81280" marR="82550" algn="just">
              <a:lnSpc>
                <a:spcPts val="1200"/>
              </a:lnSpc>
              <a:spcBef>
                <a:spcPts val="1200"/>
              </a:spcBef>
            </a:pP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Ce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indicateu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peu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rappo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te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deu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x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pilier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politiqu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2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ville. 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D’une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part, nous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pouvons l’analyser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sous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l’angle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du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cadre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vie,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dont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l’importance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pour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quotidien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individus </a:t>
            </a:r>
            <a:r>
              <a:rPr sz="1200" dirty="0">
                <a:solidFill>
                  <a:srgbClr val="231F20"/>
                </a:solidFill>
                <a:latin typeface="Roboto"/>
                <a:cs typeface="Roboto"/>
              </a:rPr>
              <a:t>a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été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mise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évidence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récemment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lors</a:t>
            </a: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 la</a:t>
            </a:r>
            <a:r>
              <a:rPr sz="12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période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confinement.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D’autre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part,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nous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pouvons interpréter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cet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indicateur comme étant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un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enjeux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la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transition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écologique </a:t>
            </a:r>
            <a:r>
              <a:rPr sz="1200" spc="-50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quartiers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prioritaires. </a:t>
            </a:r>
            <a:r>
              <a:rPr sz="1200" spc="-4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espaces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verts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 constituent,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effet, </a:t>
            </a:r>
            <a:r>
              <a:rPr sz="1200" spc="-4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poches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fraîcheurs permettant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lutter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contre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200" spc="-1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formation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d’îlots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Roboto"/>
                <a:cs typeface="Roboto"/>
              </a:rPr>
              <a:t>chaleur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milieu</a:t>
            </a:r>
            <a:r>
              <a:rPr sz="1200" spc="-11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Roboto"/>
                <a:cs typeface="Roboto"/>
              </a:rPr>
              <a:t>urbain</a:t>
            </a:r>
            <a:r>
              <a:rPr sz="1200" spc="-1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Roboto"/>
                <a:cs typeface="Roboto"/>
              </a:rPr>
              <a:t>dense.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83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23567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10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1949996" y="622"/>
            <a:ext cx="5016500" cy="364490"/>
          </a:xfrm>
          <a:prstGeom prst="rect">
            <a:avLst/>
          </a:prstGeom>
          <a:solidFill>
            <a:srgbClr val="835375"/>
          </a:solidFill>
        </p:spPr>
        <p:txBody>
          <a:bodyPr vert="horz" wrap="square" lIns="0" tIns="67310" rIns="0" bIns="0" rtlCol="0">
            <a:spAutoFit/>
          </a:bodyPr>
          <a:lstStyle/>
          <a:p>
            <a:pPr marR="156210" algn="ctr">
              <a:lnSpc>
                <a:spcPct val="100000"/>
              </a:lnSpc>
              <a:spcBef>
                <a:spcPts val="530"/>
              </a:spcBef>
            </a:pPr>
            <a:r>
              <a:rPr spc="-10" dirty="0"/>
              <a:t>Transition</a:t>
            </a:r>
            <a:r>
              <a:rPr spc="-50" dirty="0"/>
              <a:t> </a:t>
            </a:r>
            <a:r>
              <a:rPr dirty="0"/>
              <a:t>écologique</a:t>
            </a:r>
          </a:p>
        </p:txBody>
      </p:sp>
      <p:sp>
        <p:nvSpPr>
          <p:cNvPr id="73" name="object 73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60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1000" y="7209015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5300" y="1038944"/>
            <a:ext cx="3579495" cy="5797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Indice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besoins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l’accès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aux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droits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Sou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000" i="1" spc="-160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fichiers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l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2018 - </a:t>
            </a:r>
            <a:r>
              <a:rPr sz="1000" i="1" spc="-4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raitement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s ©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Compas</a:t>
            </a:r>
            <a:endParaRPr sz="1000">
              <a:latin typeface="Roboto"/>
              <a:cs typeface="Roboto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50081" y="1757629"/>
          <a:ext cx="6219822" cy="3500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5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48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Territoires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6995" marR="95885" indent="635" algn="ctr">
                        <a:lnSpc>
                          <a:spcPct val="111100"/>
                        </a:lnSpc>
                        <a:spcBef>
                          <a:spcPts val="655"/>
                        </a:spcBef>
                      </a:pPr>
                      <a:r>
                        <a:rPr sz="6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Indice </a:t>
                      </a:r>
                      <a:r>
                        <a:rPr sz="65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des </a:t>
                      </a:r>
                      <a:r>
                        <a:rPr sz="650" b="1" spc="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besoin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 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pour  </a:t>
                      </a:r>
                      <a:r>
                        <a:rPr sz="6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l'accès aux </a:t>
                      </a:r>
                      <a:r>
                        <a:rPr sz="65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droits</a:t>
                      </a:r>
                      <a:endParaRPr sz="650">
                        <a:latin typeface="Roboto"/>
                        <a:cs typeface="Roboto"/>
                      </a:endParaRPr>
                    </a:p>
                    <a:p>
                      <a:pPr marR="6667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600" i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(tri</a:t>
                      </a:r>
                      <a:r>
                        <a:rPr sz="600" i="1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i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décroissant)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83185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54610" marR="155575" indent="85090">
                        <a:lnSpc>
                          <a:spcPct val="111200"/>
                        </a:lnSpc>
                        <a:spcBef>
                          <a:spcPts val="409"/>
                        </a:spcBef>
                        <a:tabLst>
                          <a:tab pos="943610" algn="l"/>
                          <a:tab pos="1136015" algn="l"/>
                          <a:tab pos="2037714" algn="l"/>
                          <a:tab pos="2176780" algn="l"/>
                        </a:tabLst>
                      </a:pPr>
                      <a:r>
                        <a:rPr sz="6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Part</a:t>
                      </a:r>
                      <a:r>
                        <a:rPr sz="65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des</a:t>
                      </a:r>
                      <a:r>
                        <a:rPr sz="65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revenus	</a:t>
                      </a:r>
                      <a:r>
                        <a:rPr sz="975" b="1" spc="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Familles</a:t>
                      </a:r>
                      <a:r>
                        <a:rPr sz="975" b="1" spc="30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75" b="1" spc="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avec</a:t>
                      </a:r>
                      <a:r>
                        <a:rPr sz="975" b="1" spc="3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75" b="1" spc="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enfant(s)		</a:t>
                      </a:r>
                      <a:r>
                        <a:rPr sz="975" b="1" spc="15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Chômage </a:t>
                      </a:r>
                      <a:r>
                        <a:rPr sz="975" b="1" spc="22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issu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 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es 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re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stat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i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on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		</a:t>
                      </a:r>
                      <a:r>
                        <a:rPr sz="975" b="1" spc="-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</a:t>
                      </a:r>
                      <a:r>
                        <a:rPr sz="975" b="1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</a:t>
                      </a:r>
                      <a:r>
                        <a:rPr sz="975" b="1" spc="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75" b="1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</a:t>
                      </a:r>
                      <a:r>
                        <a:rPr sz="975" b="1" spc="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75" b="1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à</a:t>
                      </a:r>
                      <a:r>
                        <a:rPr sz="975" b="1" spc="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975" b="1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18 </a:t>
                      </a:r>
                      <a:r>
                        <a:rPr sz="975" b="1" spc="-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an</a:t>
                      </a:r>
                      <a:r>
                        <a:rPr sz="975" b="1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	e</a:t>
                      </a:r>
                      <a:r>
                        <a:rPr sz="975" b="1" spc="-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st</a:t>
                      </a:r>
                      <a:r>
                        <a:rPr sz="975" b="1" spc="-15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i</a:t>
                      </a:r>
                      <a:r>
                        <a:rPr sz="975" b="1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mé©C</a:t>
                      </a:r>
                      <a:r>
                        <a:rPr sz="975" b="1" spc="-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o</a:t>
                      </a:r>
                      <a:r>
                        <a:rPr sz="975" b="1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</a:t>
                      </a:r>
                      <a:r>
                        <a:rPr sz="975" b="1" spc="-7" baseline="4273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</a:t>
                      </a:r>
                      <a:endParaRPr sz="975" baseline="4273">
                        <a:latin typeface="Roboto"/>
                        <a:cs typeface="Roboto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185" marB="0">
                    <a:lnR w="381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Nb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Nb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%</a:t>
                      </a:r>
                      <a:endParaRPr sz="650">
                        <a:latin typeface="Roboto"/>
                        <a:cs typeface="Roboto"/>
                      </a:endParaRP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Brive-la-Gaillarde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-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Rivet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992A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17,4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8F4F6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259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32,3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C95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20,1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1D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93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Bordeaux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Lac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992A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21,8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612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30,5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C5A3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381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Eysines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Grand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Caillou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992A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4EDF0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296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28,2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D0B5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210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18,4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CE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Lormont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Carriet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992A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18,9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9F7F8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584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31,9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E99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271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13,6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8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Pessac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Châtaigneraie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Arago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992A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21,4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356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30,8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C4A0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223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16,8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7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53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Agen,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Pont-du-Casse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 Montanou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992A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42,5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992AD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176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32,8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992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25,1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C39F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Pau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Ousse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Des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Bois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992A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35,2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D2B8CA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235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27,0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D5B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25,5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C09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812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Beaubreuil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B992AD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35,7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D1B6C8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532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28,4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D0B4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392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24,2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C8A9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La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Rochelle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Mireuil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BF9FA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AF9FA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775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25,5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DDC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480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18,2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Mérignac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Beaudésert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BF9FA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12,9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0E9ED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27,5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D2B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12,9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6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528">
                <a:tc gridSpan="2">
                  <a:txBody>
                    <a:bodyPr/>
                    <a:lstStyle/>
                    <a:p>
                      <a:pPr marR="206375" algn="r">
                        <a:lnSpc>
                          <a:spcPts val="101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…</a:t>
                      </a:r>
                      <a:endParaRPr sz="120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Thouars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Les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Capucins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FE8EC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13,8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1EBEE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13,5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5E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18,3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Châtellerault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-</a:t>
                      </a: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Châteauneuf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Centre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Ville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FE8EC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1EBEF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373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12,5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4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416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17,3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4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793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Poitiers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Beaulieu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les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Templiers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FE8EC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19,6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AF8F9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268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0E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276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B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Bellevue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FE8EC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4ECF0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302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11,1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0E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276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9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Bouscat,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Eysines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Champ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courses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CE3EA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8DBE2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215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21,1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1E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D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0812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Royan - Eco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quartier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l'Yeuse-La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Robinière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ADFE6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8DBE2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262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12,3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3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194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15,0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C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Gradignan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Malartic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ADFE6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7,1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8DBE2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298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22,8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ADE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105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8D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0793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Les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Coutures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ADFE6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12,4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FE8EC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235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11,7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1EB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160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0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Bayonne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Maubec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Citadelle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8DBE2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3ECF0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203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7F3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116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8,4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8D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Limoges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-</a:t>
                      </a:r>
                      <a:r>
                        <a:rPr sz="600" spc="-1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Portes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Ferrées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8DBE2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7,6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8DCE3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380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14,3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F7F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219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231F20"/>
                          </a:solidFill>
                          <a:latin typeface="Roboto"/>
                          <a:cs typeface="Roboto"/>
                        </a:rPr>
                        <a:t>9,4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EB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b="1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 Nouvelle-Aquitaine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6987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17,3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58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876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18,3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 </a:t>
                      </a:r>
                      <a:r>
                        <a:rPr sz="600" b="1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27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16,2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Hors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6,5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95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175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14,1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54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872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053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5,7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527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990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18,9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222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180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Communes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Nouvelle-Aquitaine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ayant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7,9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126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073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15,0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78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150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10,7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un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6,3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878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696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20,1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1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706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470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8,6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0812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EPCI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FM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ne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comportant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pas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de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QP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5,0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080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325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21,7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278</a:t>
                      </a:r>
                      <a:r>
                        <a:rPr sz="600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280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2,8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0799"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Fra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e 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mét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ropo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li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ai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ne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5,8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5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975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920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20,6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810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410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9,4</a:t>
                      </a:r>
                      <a:endParaRPr sz="600">
                        <a:latin typeface="Roboto"/>
                        <a:cs typeface="Roboto"/>
                      </a:endParaRPr>
                    </a:p>
                  </a:txBody>
                  <a:tcPr marL="0" marR="0" marT="635" marB="0">
                    <a:lnT w="9525">
                      <a:solidFill>
                        <a:srgbClr val="C6C8CA"/>
                      </a:solidFill>
                      <a:prstDash val="solid"/>
                    </a:lnT>
                    <a:lnB w="9525">
                      <a:solidFill>
                        <a:srgbClr val="C6C8CA"/>
                      </a:solidFill>
                      <a:prstDash val="solid"/>
                    </a:lnB>
                    <a:solidFill>
                      <a:srgbClr val="835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6872" y="425898"/>
            <a:ext cx="9041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5F73"/>
                </a:solidFill>
              </a:rPr>
              <a:t>Quels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accès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aux</a:t>
            </a:r>
            <a:r>
              <a:rPr sz="2800" spc="-10" dirty="0">
                <a:solidFill>
                  <a:srgbClr val="005F73"/>
                </a:solidFill>
              </a:rPr>
              <a:t> droits </a:t>
            </a:r>
            <a:r>
              <a:rPr sz="2800" dirty="0">
                <a:solidFill>
                  <a:srgbClr val="005F73"/>
                </a:solidFill>
              </a:rPr>
              <a:t>face</a:t>
            </a:r>
            <a:r>
              <a:rPr sz="2800" spc="-5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à</a:t>
            </a:r>
            <a:r>
              <a:rPr sz="2800" spc="-10" dirty="0">
                <a:solidFill>
                  <a:srgbClr val="005F73"/>
                </a:solidFill>
              </a:rPr>
              <a:t> l’explosion</a:t>
            </a:r>
            <a:r>
              <a:rPr sz="2800" spc="-5" dirty="0">
                <a:solidFill>
                  <a:srgbClr val="005F73"/>
                </a:solidFill>
              </a:rPr>
              <a:t> du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numérique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?</a:t>
            </a:r>
            <a:endParaRPr sz="2800"/>
          </a:p>
        </p:txBody>
      </p:sp>
      <p:sp>
        <p:nvSpPr>
          <p:cNvPr id="16" name="object 16"/>
          <p:cNvSpPr/>
          <p:nvPr/>
        </p:nvSpPr>
        <p:spPr>
          <a:xfrm>
            <a:off x="360552" y="943203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835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80800" y="1107592"/>
            <a:ext cx="3545204" cy="43840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260"/>
              </a:spcBef>
            </a:pPr>
            <a:r>
              <a:rPr sz="1600" spc="-25" dirty="0">
                <a:solidFill>
                  <a:srgbClr val="231F20"/>
                </a:solidFill>
                <a:latin typeface="Roboto"/>
                <a:cs typeface="Roboto"/>
              </a:rPr>
              <a:t>Tous</a:t>
            </a:r>
            <a:r>
              <a:rPr sz="1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citoyens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français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auraient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théoriquement 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385" dirty="0">
                <a:solidFill>
                  <a:srgbClr val="231F20"/>
                </a:solidFill>
                <a:latin typeface="Roboto"/>
                <a:cs typeface="Roboto"/>
              </a:rPr>
              <a:t> 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besoins</a:t>
            </a:r>
            <a:r>
              <a:rPr sz="1600" spc="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3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le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cadre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leurs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relations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avec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l’administration.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Cependant,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tous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citoyens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n’ont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même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niveau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besoin.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Roboto"/>
              <a:cs typeface="Roboto"/>
            </a:endParaRPr>
          </a:p>
          <a:p>
            <a:pPr marL="12700" marR="5715" algn="just">
              <a:lnSpc>
                <a:spcPts val="1800"/>
              </a:lnSpc>
              <a:spcBef>
                <a:spcPts val="5"/>
              </a:spcBef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Ainsi,</a:t>
            </a:r>
            <a:r>
              <a:rPr sz="1600" spc="3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spc="3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cet</a:t>
            </a:r>
            <a:r>
              <a:rPr sz="1600" spc="3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indicateur</a:t>
            </a:r>
            <a:r>
              <a:rPr sz="1600" spc="3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composite,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Compas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a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choisi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recenser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ménage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1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qu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</a:t>
            </a:r>
            <a:r>
              <a:rPr sz="1600" spc="-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600" spc="-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besoi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n</a:t>
            </a:r>
            <a:r>
              <a:rPr sz="1600" spc="-2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d’utiliser 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plateformes numériques pour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leur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accès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aux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droits,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pour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leur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fonction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parentale</a:t>
            </a:r>
            <a:r>
              <a:rPr sz="1600" spc="-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leur</a:t>
            </a:r>
            <a:r>
              <a:rPr sz="16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accès</a:t>
            </a:r>
            <a:r>
              <a:rPr sz="1600" spc="-7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6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l’emploi.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Roboto"/>
              <a:cs typeface="Roboto"/>
            </a:endParaRPr>
          </a:p>
          <a:p>
            <a:pPr marL="12700" marR="6985" algn="just">
              <a:lnSpc>
                <a:spcPts val="1800"/>
              </a:lnSpc>
              <a:spcBef>
                <a:spcPts val="5"/>
              </a:spcBef>
            </a:pP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P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fai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il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ét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é</a:t>
            </a:r>
            <a:r>
              <a:rPr sz="16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eten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</a:t>
            </a:r>
            <a:r>
              <a:rPr sz="1600" spc="-20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oi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</a:t>
            </a:r>
            <a:r>
              <a:rPr sz="1600" spc="-9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grands 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groupes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d’usagers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: 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ménages plus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fortement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dépendants des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prestations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sociales, les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demandeurs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d’emploi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familles.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83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6912" y="9512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249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DB6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2567" y="8216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3567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10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D64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1915" y="0"/>
            <a:ext cx="270510" cy="360045"/>
          </a:xfrm>
          <a:custGeom>
            <a:avLst/>
            <a:gdLst/>
            <a:ahLst/>
            <a:cxnLst/>
            <a:rect l="l" t="t" r="r" b="b"/>
            <a:pathLst>
              <a:path w="270509" h="360045">
                <a:moveTo>
                  <a:pt x="269989" y="0"/>
                </a:moveTo>
                <a:lnTo>
                  <a:pt x="0" y="0"/>
                </a:lnTo>
                <a:lnTo>
                  <a:pt x="0" y="360006"/>
                </a:lnTo>
                <a:lnTo>
                  <a:pt x="269989" y="360006"/>
                </a:lnTo>
                <a:lnTo>
                  <a:pt x="269989" y="0"/>
                </a:lnTo>
                <a:close/>
              </a:path>
            </a:pathLst>
          </a:custGeom>
          <a:solidFill>
            <a:srgbClr val="F48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49996" y="622"/>
            <a:ext cx="5016500" cy="364490"/>
          </a:xfrm>
          <a:prstGeom prst="rect">
            <a:avLst/>
          </a:prstGeom>
          <a:solidFill>
            <a:srgbClr val="835375"/>
          </a:solidFill>
        </p:spPr>
        <p:txBody>
          <a:bodyPr vert="horz" wrap="square" lIns="0" tIns="67310" rIns="0" bIns="0" rtlCol="0">
            <a:spAutoFit/>
          </a:bodyPr>
          <a:lstStyle/>
          <a:p>
            <a:pPr marR="156845" algn="ctr">
              <a:lnSpc>
                <a:spcPct val="100000"/>
              </a:lnSpc>
              <a:spcBef>
                <a:spcPts val="53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Fracture</a:t>
            </a:r>
            <a:r>
              <a:rPr sz="16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numérique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10394685" y="7290758"/>
            <a:ext cx="243840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61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76252" y="1202754"/>
            <a:ext cx="10119360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-</a:t>
            </a:r>
            <a:r>
              <a:rPr lang="fr-FR" sz="1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fortes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différences entre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1800" spc="-5" dirty="0" err="1">
                <a:solidFill>
                  <a:srgbClr val="231F20"/>
                </a:solidFill>
                <a:latin typeface="Roboto"/>
                <a:cs typeface="Roboto"/>
              </a:rPr>
              <a:t>territoires</a:t>
            </a:r>
            <a:r>
              <a:rPr lang="fr-FR" sz="1800" spc="-5" dirty="0">
                <a:solidFill>
                  <a:srgbClr val="231F20"/>
                </a:solidFill>
                <a:latin typeface="Roboto"/>
                <a:cs typeface="Roboto"/>
              </a:rPr>
              <a:t> liées en particulier aux effets de tensions sur l’offre de logement accessible pouvant alors permettre un parcours résidentiel. </a:t>
            </a:r>
            <a:endParaRPr sz="1800" dirty="0">
              <a:latin typeface="Roboto"/>
              <a:cs typeface="Roboto"/>
            </a:endParaRPr>
          </a:p>
          <a:p>
            <a:pPr marL="163830" indent="-151765">
              <a:lnSpc>
                <a:spcPct val="100000"/>
              </a:lnSpc>
              <a:spcBef>
                <a:spcPts val="1440"/>
              </a:spcBef>
              <a:buChar char="-"/>
              <a:tabLst>
                <a:tab pos="164465" algn="l"/>
              </a:tabLst>
            </a:pP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8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spécificités</a:t>
            </a:r>
            <a:r>
              <a:rPr sz="18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entre</a:t>
            </a:r>
            <a:r>
              <a:rPr sz="18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8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territoires</a:t>
            </a:r>
            <a:r>
              <a:rPr sz="18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type</a:t>
            </a:r>
            <a:r>
              <a:rPr sz="18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centre</a:t>
            </a:r>
            <a:r>
              <a:rPr sz="18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8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ceux</a:t>
            </a:r>
            <a:r>
              <a:rPr sz="18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territoires</a:t>
            </a:r>
            <a:r>
              <a:rPr sz="18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type</a:t>
            </a:r>
            <a:r>
              <a:rPr sz="18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«</a:t>
            </a:r>
            <a:r>
              <a:rPr sz="18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grands</a:t>
            </a:r>
            <a:r>
              <a:rPr sz="18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ensembles</a:t>
            </a:r>
            <a:r>
              <a:rPr sz="1800" spc="-7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»,</a:t>
            </a:r>
            <a:endParaRPr sz="1800" dirty="0">
              <a:latin typeface="Roboto"/>
              <a:cs typeface="Roboto"/>
            </a:endParaRPr>
          </a:p>
          <a:p>
            <a:pPr marL="172720" indent="-160655">
              <a:lnSpc>
                <a:spcPct val="100000"/>
              </a:lnSpc>
              <a:spcBef>
                <a:spcPts val="1440"/>
              </a:spcBef>
              <a:buChar char="-"/>
              <a:tabLst>
                <a:tab pos="173355" algn="l"/>
              </a:tabLst>
            </a:pP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spécificités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renforcées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pour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les quartiers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prioritaires,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252" y="2574354"/>
            <a:ext cx="8717280" cy="262379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  <a:buChar char="-"/>
              <a:tabLst>
                <a:tab pos="203200" algn="l"/>
              </a:tabLst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fort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besoin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d’accès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aux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politiques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droit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commun,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l’État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mais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aussi</a:t>
            </a:r>
            <a:r>
              <a:rPr sz="1800" spc="2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800"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locales,</a:t>
            </a:r>
            <a:endParaRPr sz="1800" dirty="0">
              <a:latin typeface="Roboto"/>
              <a:cs typeface="Roboto"/>
            </a:endParaRPr>
          </a:p>
          <a:p>
            <a:pPr marL="172720" indent="-160655">
              <a:lnSpc>
                <a:spcPct val="100000"/>
              </a:lnSpc>
              <a:spcBef>
                <a:spcPts val="1440"/>
              </a:spcBef>
              <a:buChar char="-"/>
              <a:tabLst>
                <a:tab pos="173355" algn="l"/>
              </a:tabLst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emploi en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pleine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révolution avec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des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réponses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20" dirty="0" err="1">
                <a:solidFill>
                  <a:srgbClr val="231F20"/>
                </a:solidFill>
                <a:latin typeface="Roboto"/>
                <a:cs typeface="Roboto"/>
              </a:rPr>
              <a:t>trouver</a:t>
            </a:r>
            <a:r>
              <a:rPr sz="1800" spc="-20" dirty="0">
                <a:solidFill>
                  <a:srgbClr val="231F20"/>
                </a:solidFill>
                <a:latin typeface="Roboto"/>
                <a:cs typeface="Roboto"/>
              </a:rPr>
              <a:t>,</a:t>
            </a:r>
            <a:endParaRPr lang="fr-FR" sz="1800" spc="-20" dirty="0">
              <a:solidFill>
                <a:srgbClr val="231F20"/>
              </a:solidFill>
              <a:latin typeface="Roboto"/>
              <a:cs typeface="Roboto"/>
            </a:endParaRPr>
          </a:p>
          <a:p>
            <a:pPr marL="172720" indent="-160655">
              <a:lnSpc>
                <a:spcPct val="100000"/>
              </a:lnSpc>
              <a:spcBef>
                <a:spcPts val="1440"/>
              </a:spcBef>
              <a:buChar char="-"/>
              <a:tabLst>
                <a:tab pos="173355" algn="l"/>
              </a:tabLst>
            </a:pPr>
            <a:r>
              <a:rPr lang="fr-FR" spc="-20" dirty="0">
                <a:solidFill>
                  <a:srgbClr val="231F20"/>
                </a:solidFill>
                <a:latin typeface="Roboto"/>
                <a:cs typeface="Roboto"/>
              </a:rPr>
              <a:t>La place des femmes dans l’emploi avec les enjeux liés notamment en matière d’égalités hommes/femmes</a:t>
            </a:r>
            <a:endParaRPr sz="1800" dirty="0">
              <a:latin typeface="Roboto"/>
              <a:cs typeface="Roboto"/>
            </a:endParaRPr>
          </a:p>
          <a:p>
            <a:pPr marL="172720" indent="-160655">
              <a:lnSpc>
                <a:spcPct val="100000"/>
              </a:lnSpc>
              <a:spcBef>
                <a:spcPts val="1440"/>
              </a:spcBef>
              <a:buChar char="-"/>
              <a:tabLst>
                <a:tab pos="173355" algn="l"/>
              </a:tabLst>
            </a:pP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Attention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à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l’augmentation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du 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nombre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 de personnes par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logement,</a:t>
            </a:r>
            <a:endParaRPr sz="1800" dirty="0">
              <a:latin typeface="Roboto"/>
              <a:cs typeface="Roboto"/>
            </a:endParaRPr>
          </a:p>
          <a:p>
            <a:pPr marL="172720" indent="-160655">
              <a:lnSpc>
                <a:spcPct val="100000"/>
              </a:lnSpc>
              <a:spcBef>
                <a:spcPts val="1440"/>
              </a:spcBef>
              <a:buChar char="-"/>
              <a:tabLst>
                <a:tab pos="173355" algn="l"/>
              </a:tabLst>
            </a:pP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Une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231F20"/>
                </a:solidFill>
                <a:latin typeface="Roboto"/>
                <a:cs typeface="Roboto"/>
              </a:rPr>
              <a:t>situation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enfants</a:t>
            </a:r>
            <a:r>
              <a:rPr sz="18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lang="fr-FR" sz="1800" dirty="0">
                <a:solidFill>
                  <a:srgbClr val="231F20"/>
                </a:solidFill>
                <a:latin typeface="Roboto"/>
                <a:cs typeface="Roboto"/>
              </a:rPr>
              <a:t>très </a:t>
            </a:r>
            <a:r>
              <a:rPr sz="1800" spc="-10" dirty="0" err="1">
                <a:solidFill>
                  <a:srgbClr val="231F20"/>
                </a:solidFill>
                <a:latin typeface="Roboto"/>
                <a:cs typeface="Roboto"/>
              </a:rPr>
              <a:t>précaire</a:t>
            </a:r>
            <a:r>
              <a:rPr sz="1800" spc="-10" dirty="0">
                <a:solidFill>
                  <a:srgbClr val="231F20"/>
                </a:solidFill>
                <a:latin typeface="Roboto"/>
                <a:cs typeface="Roboto"/>
              </a:rPr>
              <a:t>.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2395" y="2574354"/>
            <a:ext cx="1250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31F20"/>
                </a:solidFill>
                <a:latin typeface="Roboto"/>
                <a:cs typeface="Roboto"/>
              </a:rPr>
              <a:t>collectivités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0552" y="905636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1556" y="391682"/>
            <a:ext cx="903374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5F73"/>
                </a:solidFill>
              </a:rPr>
              <a:t>Les </a:t>
            </a:r>
            <a:r>
              <a:rPr sz="2800" spc="-5" dirty="0">
                <a:solidFill>
                  <a:srgbClr val="005F73"/>
                </a:solidFill>
              </a:rPr>
              <a:t>quartiers </a:t>
            </a:r>
            <a:r>
              <a:rPr sz="2800" spc="-10" dirty="0">
                <a:solidFill>
                  <a:srgbClr val="005F73"/>
                </a:solidFill>
              </a:rPr>
              <a:t>prioritaires</a:t>
            </a:r>
            <a:r>
              <a:rPr sz="280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de </a:t>
            </a:r>
            <a:r>
              <a:rPr lang="fr-FR" sz="2800" spc="-5" dirty="0">
                <a:solidFill>
                  <a:srgbClr val="005F73"/>
                </a:solidFill>
              </a:rPr>
              <a:t>Nouvelle-Aquitaine</a:t>
            </a:r>
            <a:endParaRPr sz="2800" dirty="0"/>
          </a:p>
        </p:txBody>
      </p:sp>
      <p:sp>
        <p:nvSpPr>
          <p:cNvPr id="18" name="object 18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05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9953" y="5537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79794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9874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39610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9702" y="295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86603" y="4254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73" y="2959"/>
            <a:ext cx="5016500" cy="364490"/>
          </a:xfrm>
          <a:prstGeom prst="rect">
            <a:avLst/>
          </a:prstGeom>
          <a:solidFill>
            <a:srgbClr val="005F73"/>
          </a:solidFill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En</a:t>
            </a:r>
            <a:r>
              <a:rPr sz="1600" b="1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synthèse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62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12710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347294" y="0"/>
                </a:moveTo>
                <a:lnTo>
                  <a:pt x="0" y="0"/>
                </a:lnTo>
                <a:lnTo>
                  <a:pt x="0" y="347294"/>
                </a:lnTo>
                <a:lnTo>
                  <a:pt x="347294" y="347294"/>
                </a:lnTo>
                <a:lnTo>
                  <a:pt x="347294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54749" y="933551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4599" y="400593"/>
            <a:ext cx="7492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5F73"/>
                </a:solidFill>
              </a:rPr>
              <a:t>Les</a:t>
            </a:r>
            <a:r>
              <a:rPr sz="2800" spc="-5" dirty="0">
                <a:solidFill>
                  <a:srgbClr val="005F73"/>
                </a:solidFill>
              </a:rPr>
              <a:t> chiffres</a:t>
            </a:r>
            <a:r>
              <a:rPr sz="2800" dirty="0">
                <a:solidFill>
                  <a:srgbClr val="005F73"/>
                </a:solidFill>
              </a:rPr>
              <a:t> clés </a:t>
            </a:r>
            <a:r>
              <a:rPr sz="2800" spc="-5" dirty="0">
                <a:solidFill>
                  <a:srgbClr val="005F73"/>
                </a:solidFill>
              </a:rPr>
              <a:t>des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QP </a:t>
            </a:r>
            <a:r>
              <a:rPr sz="2800" spc="-5" dirty="0">
                <a:solidFill>
                  <a:srgbClr val="005F73"/>
                </a:solidFill>
              </a:rPr>
              <a:t>de Nouvelle-Aquitaine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1594949" y="1232563"/>
            <a:ext cx="2141220" cy="11836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D64427"/>
                </a:solidFill>
                <a:latin typeface="Roboto"/>
                <a:cs typeface="Roboto"/>
              </a:rPr>
              <a:t>4%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habitants 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Nouvelle-Aquitaine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vivent dans un quartier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prioritaire,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soit </a:t>
            </a:r>
            <a:r>
              <a:rPr sz="1600" b="1" dirty="0">
                <a:solidFill>
                  <a:srgbClr val="D64427"/>
                </a:solidFill>
                <a:latin typeface="Roboto"/>
                <a:cs typeface="Roboto"/>
              </a:rPr>
              <a:t>208 750 </a:t>
            </a:r>
            <a:r>
              <a:rPr sz="1600" b="1" spc="-385" dirty="0">
                <a:solidFill>
                  <a:srgbClr val="D64427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9950" y="3759755"/>
            <a:ext cx="1672589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F48420"/>
                </a:solidFill>
                <a:latin typeface="Roboto"/>
                <a:cs typeface="Roboto"/>
              </a:rPr>
              <a:t>74</a:t>
            </a:r>
            <a:r>
              <a:rPr sz="1600" b="1" spc="-50" dirty="0">
                <a:solidFill>
                  <a:srgbClr val="F484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48420"/>
                </a:solidFill>
                <a:latin typeface="Roboto"/>
                <a:cs typeface="Roboto"/>
              </a:rPr>
              <a:t>150</a:t>
            </a:r>
            <a:r>
              <a:rPr sz="1600" b="1" spc="-55" dirty="0">
                <a:solidFill>
                  <a:srgbClr val="F484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logements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sociaux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69050" y="2471266"/>
            <a:ext cx="1741805" cy="726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Un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niveau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vie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mensuel</a:t>
            </a:r>
            <a:r>
              <a:rPr sz="1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moyen</a:t>
            </a:r>
            <a:r>
              <a:rPr sz="16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DB614"/>
                </a:solidFill>
                <a:latin typeface="Roboto"/>
                <a:cs typeface="Roboto"/>
              </a:rPr>
              <a:t>1</a:t>
            </a:r>
            <a:r>
              <a:rPr sz="1600" b="1" spc="-5" dirty="0">
                <a:solidFill>
                  <a:srgbClr val="FDB614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DB614"/>
                </a:solidFill>
                <a:latin typeface="Roboto"/>
                <a:cs typeface="Roboto"/>
              </a:rPr>
              <a:t>170€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69050" y="3822754"/>
            <a:ext cx="214884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1600" spc="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taux</a:t>
            </a:r>
            <a:r>
              <a:rPr sz="1600" spc="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pauvreté</a:t>
            </a:r>
            <a:r>
              <a:rPr sz="1600" spc="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ts val="1860"/>
              </a:lnSpc>
            </a:pPr>
            <a:r>
              <a:rPr sz="1600" b="1" dirty="0">
                <a:solidFill>
                  <a:srgbClr val="FDB614"/>
                </a:solidFill>
                <a:latin typeface="Roboto"/>
                <a:cs typeface="Roboto"/>
              </a:rPr>
              <a:t>44%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69050" y="4659675"/>
            <a:ext cx="2023745" cy="20624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b="1" dirty="0">
                <a:solidFill>
                  <a:srgbClr val="FDB614"/>
                </a:solidFill>
                <a:latin typeface="Roboto"/>
                <a:cs typeface="Roboto"/>
              </a:rPr>
              <a:t>42%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ménages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pauvres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dont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revenu</a:t>
            </a:r>
            <a:r>
              <a:rPr sz="1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</a:t>
            </a:r>
            <a:r>
              <a:rPr sz="1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composé</a:t>
            </a:r>
            <a:r>
              <a:rPr sz="1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 </a:t>
            </a:r>
            <a:r>
              <a:rPr sz="1600" spc="-3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100%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prestations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sociales</a:t>
            </a:r>
            <a:endParaRPr sz="1600">
              <a:latin typeface="Roboto"/>
              <a:cs typeface="Roboto"/>
            </a:endParaRPr>
          </a:p>
          <a:p>
            <a:pPr marL="12700" marR="178435">
              <a:lnSpc>
                <a:spcPts val="1800"/>
              </a:lnSpc>
              <a:spcBef>
                <a:spcPts val="1520"/>
              </a:spcBef>
            </a:pPr>
            <a:r>
              <a:rPr sz="1600" b="1" dirty="0">
                <a:solidFill>
                  <a:srgbClr val="FDB614"/>
                </a:solidFill>
                <a:latin typeface="Roboto"/>
                <a:cs typeface="Roboto"/>
              </a:rPr>
              <a:t>19</a:t>
            </a:r>
            <a:r>
              <a:rPr sz="1600" b="1" spc="-50" dirty="0">
                <a:solidFill>
                  <a:srgbClr val="FDB614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DB614"/>
                </a:solidFill>
                <a:latin typeface="Roboto"/>
                <a:cs typeface="Roboto"/>
              </a:rPr>
              <a:t>000</a:t>
            </a:r>
            <a:r>
              <a:rPr sz="1600" b="1" spc="-50" dirty="0">
                <a:solidFill>
                  <a:srgbClr val="FDB614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demandeurs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d’emplois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catégorie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15418" y="2679834"/>
            <a:ext cx="2148840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D64427"/>
                </a:solidFill>
                <a:latin typeface="Roboto"/>
                <a:cs typeface="Roboto"/>
              </a:rPr>
              <a:t>37%</a:t>
            </a:r>
            <a:r>
              <a:rPr sz="1600" b="1" spc="105" dirty="0">
                <a:solidFill>
                  <a:srgbClr val="D64427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6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population</a:t>
            </a:r>
            <a:r>
              <a:rPr sz="1600" spc="1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25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69050" y="1407684"/>
            <a:ext cx="2117725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FDB614"/>
                </a:solidFill>
                <a:latin typeface="Roboto"/>
                <a:cs typeface="Roboto"/>
              </a:rPr>
              <a:t>38%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mineurs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sont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situation</a:t>
            </a:r>
            <a:r>
              <a:rPr sz="1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fragilité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69133" y="4754174"/>
            <a:ext cx="1912620" cy="9550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b="1" dirty="0">
                <a:solidFill>
                  <a:srgbClr val="F48420"/>
                </a:solidFill>
                <a:latin typeface="Roboto"/>
                <a:cs typeface="Roboto"/>
              </a:rPr>
              <a:t>41%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15 ans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 non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scolarisés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ont un bas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niveau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formation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94949" y="3777754"/>
            <a:ext cx="1993264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D64427"/>
                </a:solidFill>
                <a:latin typeface="Roboto"/>
                <a:cs typeface="Roboto"/>
              </a:rPr>
              <a:t>2,1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personnes en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moyenne</a:t>
            </a:r>
            <a:r>
              <a:rPr sz="16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par</a:t>
            </a:r>
            <a:r>
              <a:rPr sz="16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ménage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94949" y="4659675"/>
            <a:ext cx="1983739" cy="7264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b="1" dirty="0">
                <a:solidFill>
                  <a:srgbClr val="D64427"/>
                </a:solidFill>
                <a:latin typeface="Roboto"/>
                <a:cs typeface="Roboto"/>
              </a:rPr>
              <a:t>49%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ménages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sont</a:t>
            </a:r>
            <a:r>
              <a:rPr sz="1600" spc="-4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composés</a:t>
            </a:r>
            <a:r>
              <a:rPr sz="160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d’une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personne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94949" y="5852095"/>
            <a:ext cx="1551305" cy="9550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b="1" dirty="0">
                <a:solidFill>
                  <a:srgbClr val="D64427"/>
                </a:solidFill>
                <a:latin typeface="Roboto"/>
                <a:cs typeface="Roboto"/>
              </a:rPr>
              <a:t>14 980</a:t>
            </a:r>
            <a:r>
              <a:rPr sz="1600" b="1" spc="5" dirty="0">
                <a:solidFill>
                  <a:srgbClr val="D64427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familles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monopa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r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entales, 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soit </a:t>
            </a:r>
            <a:r>
              <a:rPr sz="1600" b="1" dirty="0">
                <a:solidFill>
                  <a:srgbClr val="D64427"/>
                </a:solidFill>
                <a:latin typeface="Roboto"/>
                <a:cs typeface="Roboto"/>
              </a:rPr>
              <a:t>19%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ménages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49950" y="1232508"/>
            <a:ext cx="2015489" cy="9550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F48420"/>
                </a:solidFill>
                <a:latin typeface="Roboto"/>
                <a:cs typeface="Roboto"/>
              </a:rPr>
              <a:t>42%</a:t>
            </a:r>
            <a:r>
              <a:rPr sz="1600" b="1" spc="5" dirty="0">
                <a:solidFill>
                  <a:srgbClr val="F484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spc="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ménages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ont emménagés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récemment</a:t>
            </a:r>
            <a:r>
              <a:rPr sz="1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(moins</a:t>
            </a:r>
            <a:r>
              <a:rPr sz="1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3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ans)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49950" y="2476408"/>
            <a:ext cx="2019300" cy="9550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F48420"/>
                </a:solidFill>
                <a:latin typeface="Roboto"/>
                <a:cs typeface="Roboto"/>
              </a:rPr>
              <a:t>51%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75 ans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ou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vivent</a:t>
            </a:r>
            <a:r>
              <a:rPr sz="16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seuls,</a:t>
            </a:r>
            <a:r>
              <a:rPr sz="16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48420"/>
                </a:solidFill>
                <a:latin typeface="Roboto"/>
                <a:cs typeface="Roboto"/>
              </a:rPr>
              <a:t>28% </a:t>
            </a:r>
            <a:r>
              <a:rPr sz="1600" b="1" spc="-380" dirty="0">
                <a:solidFill>
                  <a:srgbClr val="F484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situation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fragilité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49950" y="5905067"/>
            <a:ext cx="1873250" cy="9550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50165">
              <a:lnSpc>
                <a:spcPts val="1800"/>
              </a:lnSpc>
              <a:spcBef>
                <a:spcPts val="259"/>
              </a:spcBef>
            </a:pPr>
            <a:r>
              <a:rPr sz="1600" b="1" dirty="0">
                <a:solidFill>
                  <a:srgbClr val="F48420"/>
                </a:solidFill>
                <a:latin typeface="Roboto"/>
                <a:cs typeface="Roboto"/>
              </a:rPr>
              <a:t>4</a:t>
            </a:r>
            <a:r>
              <a:rPr sz="1600" b="1" spc="-35" dirty="0">
                <a:solidFill>
                  <a:srgbClr val="F484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48420"/>
                </a:solidFill>
                <a:latin typeface="Roboto"/>
                <a:cs typeface="Roboto"/>
              </a:rPr>
              <a:t>540</a:t>
            </a:r>
            <a:r>
              <a:rPr sz="1600" b="1" spc="-35" dirty="0">
                <a:solidFill>
                  <a:srgbClr val="F484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6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spc="-3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16-24 ans sont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non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scolarisés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sans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diplôme,</a:t>
            </a:r>
            <a:r>
              <a:rPr sz="16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soit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48420"/>
                </a:solidFill>
                <a:latin typeface="Roboto"/>
                <a:cs typeface="Roboto"/>
              </a:rPr>
              <a:t>14%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3701" y="1548123"/>
            <a:ext cx="681990" cy="415925"/>
            <a:chOff x="543701" y="1548123"/>
            <a:chExt cx="681990" cy="415925"/>
          </a:xfrm>
        </p:grpSpPr>
        <p:sp>
          <p:nvSpPr>
            <p:cNvPr id="30" name="object 30"/>
            <p:cNvSpPr/>
            <p:nvPr/>
          </p:nvSpPr>
          <p:spPr>
            <a:xfrm>
              <a:off x="564028" y="1688939"/>
              <a:ext cx="130810" cy="274955"/>
            </a:xfrm>
            <a:custGeom>
              <a:avLst/>
              <a:gdLst/>
              <a:ahLst/>
              <a:cxnLst/>
              <a:rect l="l" t="t" r="r" b="b"/>
              <a:pathLst>
                <a:path w="130809" h="274955">
                  <a:moveTo>
                    <a:pt x="126526" y="148389"/>
                  </a:moveTo>
                  <a:lnTo>
                    <a:pt x="111173" y="148389"/>
                  </a:lnTo>
                  <a:lnTo>
                    <a:pt x="87554" y="62351"/>
                  </a:lnTo>
                  <a:lnTo>
                    <a:pt x="87554" y="3320"/>
                  </a:lnTo>
                  <a:lnTo>
                    <a:pt x="90874" y="0"/>
                  </a:lnTo>
                  <a:lnTo>
                    <a:pt x="99055" y="0"/>
                  </a:lnTo>
                  <a:lnTo>
                    <a:pt x="102376" y="3320"/>
                  </a:lnTo>
                  <a:lnTo>
                    <a:pt x="102368" y="61380"/>
                  </a:lnTo>
                  <a:lnTo>
                    <a:pt x="126526" y="148389"/>
                  </a:lnTo>
                  <a:close/>
                </a:path>
                <a:path w="130809" h="274955">
                  <a:moveTo>
                    <a:pt x="130641" y="163212"/>
                  </a:moveTo>
                  <a:lnTo>
                    <a:pt x="0" y="163212"/>
                  </a:lnTo>
                  <a:lnTo>
                    <a:pt x="28256" y="61380"/>
                  </a:lnTo>
                  <a:lnTo>
                    <a:pt x="28295" y="3320"/>
                  </a:lnTo>
                  <a:lnTo>
                    <a:pt x="31578" y="37"/>
                  </a:lnTo>
                  <a:lnTo>
                    <a:pt x="39760" y="37"/>
                  </a:lnTo>
                  <a:lnTo>
                    <a:pt x="43043" y="3320"/>
                  </a:lnTo>
                  <a:lnTo>
                    <a:pt x="43080" y="63396"/>
                  </a:lnTo>
                  <a:lnTo>
                    <a:pt x="19476" y="148389"/>
                  </a:lnTo>
                  <a:lnTo>
                    <a:pt x="126526" y="148389"/>
                  </a:lnTo>
                  <a:lnTo>
                    <a:pt x="130641" y="163212"/>
                  </a:lnTo>
                  <a:close/>
                </a:path>
                <a:path w="130809" h="274955">
                  <a:moveTo>
                    <a:pt x="102390" y="274381"/>
                  </a:moveTo>
                  <a:lnTo>
                    <a:pt x="28280" y="274381"/>
                  </a:lnTo>
                  <a:lnTo>
                    <a:pt x="28280" y="163212"/>
                  </a:lnTo>
                  <a:lnTo>
                    <a:pt x="43102" y="163212"/>
                  </a:lnTo>
                  <a:lnTo>
                    <a:pt x="43102" y="259559"/>
                  </a:lnTo>
                  <a:lnTo>
                    <a:pt x="72746" y="259559"/>
                  </a:lnTo>
                  <a:lnTo>
                    <a:pt x="102390" y="259596"/>
                  </a:lnTo>
                  <a:lnTo>
                    <a:pt x="102390" y="274381"/>
                  </a:lnTo>
                  <a:close/>
                </a:path>
                <a:path w="130809" h="274955">
                  <a:moveTo>
                    <a:pt x="72746" y="259559"/>
                  </a:moveTo>
                  <a:lnTo>
                    <a:pt x="57924" y="259559"/>
                  </a:lnTo>
                  <a:lnTo>
                    <a:pt x="57924" y="163212"/>
                  </a:lnTo>
                  <a:lnTo>
                    <a:pt x="72746" y="163212"/>
                  </a:lnTo>
                  <a:lnTo>
                    <a:pt x="72746" y="259559"/>
                  </a:lnTo>
                  <a:close/>
                </a:path>
                <a:path w="130809" h="274955">
                  <a:moveTo>
                    <a:pt x="102390" y="259596"/>
                  </a:moveTo>
                  <a:lnTo>
                    <a:pt x="87568" y="259596"/>
                  </a:lnTo>
                  <a:lnTo>
                    <a:pt x="87568" y="163212"/>
                  </a:lnTo>
                  <a:lnTo>
                    <a:pt x="102390" y="163212"/>
                  </a:lnTo>
                  <a:lnTo>
                    <a:pt x="102390" y="259596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701" y="1548123"/>
              <a:ext cx="170220" cy="25563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36384" y="1548129"/>
              <a:ext cx="170815" cy="415290"/>
            </a:xfrm>
            <a:custGeom>
              <a:avLst/>
              <a:gdLst/>
              <a:ahLst/>
              <a:cxnLst/>
              <a:rect l="l" t="t" r="r" b="b"/>
              <a:pathLst>
                <a:path w="170815" h="415289">
                  <a:moveTo>
                    <a:pt x="122707" y="37058"/>
                  </a:moveTo>
                  <a:lnTo>
                    <a:pt x="119786" y="22631"/>
                  </a:lnTo>
                  <a:lnTo>
                    <a:pt x="114528" y="14820"/>
                  </a:lnTo>
                  <a:lnTo>
                    <a:pt x="111848" y="10858"/>
                  </a:lnTo>
                  <a:lnTo>
                    <a:pt x="107873" y="8178"/>
                  </a:lnTo>
                  <a:lnTo>
                    <a:pt x="107873" y="37058"/>
                  </a:lnTo>
                  <a:lnTo>
                    <a:pt x="106133" y="45707"/>
                  </a:lnTo>
                  <a:lnTo>
                    <a:pt x="101371" y="52781"/>
                  </a:lnTo>
                  <a:lnTo>
                    <a:pt x="94297" y="57543"/>
                  </a:lnTo>
                  <a:lnTo>
                    <a:pt x="85648" y="59296"/>
                  </a:lnTo>
                  <a:lnTo>
                    <a:pt x="76987" y="57543"/>
                  </a:lnTo>
                  <a:lnTo>
                    <a:pt x="69926" y="52781"/>
                  </a:lnTo>
                  <a:lnTo>
                    <a:pt x="65163" y="45707"/>
                  </a:lnTo>
                  <a:lnTo>
                    <a:pt x="63411" y="37058"/>
                  </a:lnTo>
                  <a:lnTo>
                    <a:pt x="65163" y="28397"/>
                  </a:lnTo>
                  <a:lnTo>
                    <a:pt x="69926" y="21336"/>
                  </a:lnTo>
                  <a:lnTo>
                    <a:pt x="76987" y="16573"/>
                  </a:lnTo>
                  <a:lnTo>
                    <a:pt x="85648" y="14820"/>
                  </a:lnTo>
                  <a:lnTo>
                    <a:pt x="94297" y="16573"/>
                  </a:lnTo>
                  <a:lnTo>
                    <a:pt x="101371" y="21336"/>
                  </a:lnTo>
                  <a:lnTo>
                    <a:pt x="106133" y="28397"/>
                  </a:lnTo>
                  <a:lnTo>
                    <a:pt x="107873" y="37058"/>
                  </a:lnTo>
                  <a:lnTo>
                    <a:pt x="107873" y="8178"/>
                  </a:lnTo>
                  <a:lnTo>
                    <a:pt x="100063" y="2908"/>
                  </a:lnTo>
                  <a:lnTo>
                    <a:pt x="85648" y="0"/>
                  </a:lnTo>
                  <a:lnTo>
                    <a:pt x="71221" y="2908"/>
                  </a:lnTo>
                  <a:lnTo>
                    <a:pt x="59448" y="10858"/>
                  </a:lnTo>
                  <a:lnTo>
                    <a:pt x="51498" y="22631"/>
                  </a:lnTo>
                  <a:lnTo>
                    <a:pt x="48590" y="37058"/>
                  </a:lnTo>
                  <a:lnTo>
                    <a:pt x="51511" y="51473"/>
                  </a:lnTo>
                  <a:lnTo>
                    <a:pt x="59461" y="63246"/>
                  </a:lnTo>
                  <a:lnTo>
                    <a:pt x="71234" y="71196"/>
                  </a:lnTo>
                  <a:lnTo>
                    <a:pt x="85648" y="74117"/>
                  </a:lnTo>
                  <a:lnTo>
                    <a:pt x="100063" y="71196"/>
                  </a:lnTo>
                  <a:lnTo>
                    <a:pt x="111848" y="63258"/>
                  </a:lnTo>
                  <a:lnTo>
                    <a:pt x="114528" y="59296"/>
                  </a:lnTo>
                  <a:lnTo>
                    <a:pt x="119786" y="51473"/>
                  </a:lnTo>
                  <a:lnTo>
                    <a:pt x="122707" y="37058"/>
                  </a:lnTo>
                  <a:close/>
                </a:path>
                <a:path w="170815" h="415289">
                  <a:moveTo>
                    <a:pt x="122720" y="144132"/>
                  </a:moveTo>
                  <a:lnTo>
                    <a:pt x="119392" y="140817"/>
                  </a:lnTo>
                  <a:lnTo>
                    <a:pt x="115303" y="140817"/>
                  </a:lnTo>
                  <a:lnTo>
                    <a:pt x="111213" y="140817"/>
                  </a:lnTo>
                  <a:lnTo>
                    <a:pt x="107899" y="144132"/>
                  </a:lnTo>
                  <a:lnTo>
                    <a:pt x="107899" y="400380"/>
                  </a:lnTo>
                  <a:lnTo>
                    <a:pt x="93078" y="400380"/>
                  </a:lnTo>
                  <a:lnTo>
                    <a:pt x="93078" y="251980"/>
                  </a:lnTo>
                  <a:lnTo>
                    <a:pt x="78244" y="251980"/>
                  </a:lnTo>
                  <a:lnTo>
                    <a:pt x="78244" y="400380"/>
                  </a:lnTo>
                  <a:lnTo>
                    <a:pt x="63423" y="400380"/>
                  </a:lnTo>
                  <a:lnTo>
                    <a:pt x="63423" y="144132"/>
                  </a:lnTo>
                  <a:lnTo>
                    <a:pt x="60109" y="140817"/>
                  </a:lnTo>
                  <a:lnTo>
                    <a:pt x="51930" y="140817"/>
                  </a:lnTo>
                  <a:lnTo>
                    <a:pt x="48602" y="144132"/>
                  </a:lnTo>
                  <a:lnTo>
                    <a:pt x="48602" y="415201"/>
                  </a:lnTo>
                  <a:lnTo>
                    <a:pt x="122720" y="415201"/>
                  </a:lnTo>
                  <a:lnTo>
                    <a:pt x="122720" y="144132"/>
                  </a:lnTo>
                  <a:close/>
                </a:path>
                <a:path w="170815" h="415289">
                  <a:moveTo>
                    <a:pt x="170218" y="234670"/>
                  </a:moveTo>
                  <a:lnTo>
                    <a:pt x="151371" y="120484"/>
                  </a:lnTo>
                  <a:lnTo>
                    <a:pt x="120523" y="95440"/>
                  </a:lnTo>
                  <a:lnTo>
                    <a:pt x="85458" y="88938"/>
                  </a:lnTo>
                  <a:lnTo>
                    <a:pt x="78536" y="89242"/>
                  </a:lnTo>
                  <a:lnTo>
                    <a:pt x="34213" y="102958"/>
                  </a:lnTo>
                  <a:lnTo>
                    <a:pt x="139" y="226606"/>
                  </a:lnTo>
                  <a:lnTo>
                    <a:pt x="0" y="234696"/>
                  </a:lnTo>
                  <a:lnTo>
                    <a:pt x="2311" y="242252"/>
                  </a:lnTo>
                  <a:lnTo>
                    <a:pt x="6807" y="248742"/>
                  </a:lnTo>
                  <a:lnTo>
                    <a:pt x="13246" y="253631"/>
                  </a:lnTo>
                  <a:lnTo>
                    <a:pt x="16941" y="255397"/>
                  </a:lnTo>
                  <a:lnTo>
                    <a:pt x="21361" y="253847"/>
                  </a:lnTo>
                  <a:lnTo>
                    <a:pt x="24853" y="246583"/>
                  </a:lnTo>
                  <a:lnTo>
                    <a:pt x="23456" y="242290"/>
                  </a:lnTo>
                  <a:lnTo>
                    <a:pt x="16014" y="238137"/>
                  </a:lnTo>
                  <a:lnTo>
                    <a:pt x="13931" y="233629"/>
                  </a:lnTo>
                  <a:lnTo>
                    <a:pt x="33388" y="123545"/>
                  </a:lnTo>
                  <a:lnTo>
                    <a:pt x="69570" y="105029"/>
                  </a:lnTo>
                  <a:lnTo>
                    <a:pt x="85496" y="103784"/>
                  </a:lnTo>
                  <a:lnTo>
                    <a:pt x="93205" y="103873"/>
                  </a:lnTo>
                  <a:lnTo>
                    <a:pt x="134708" y="119964"/>
                  </a:lnTo>
                  <a:lnTo>
                    <a:pt x="156337" y="233591"/>
                  </a:lnTo>
                  <a:lnTo>
                    <a:pt x="154254" y="238137"/>
                  </a:lnTo>
                  <a:lnTo>
                    <a:pt x="150304" y="240411"/>
                  </a:lnTo>
                  <a:lnTo>
                    <a:pt x="146558" y="242062"/>
                  </a:lnTo>
                  <a:lnTo>
                    <a:pt x="144856" y="246443"/>
                  </a:lnTo>
                  <a:lnTo>
                    <a:pt x="148158" y="253936"/>
                  </a:lnTo>
                  <a:lnTo>
                    <a:pt x="152527" y="255625"/>
                  </a:lnTo>
                  <a:lnTo>
                    <a:pt x="156972" y="253631"/>
                  </a:lnTo>
                  <a:lnTo>
                    <a:pt x="163410" y="248729"/>
                  </a:lnTo>
                  <a:lnTo>
                    <a:pt x="167919" y="242227"/>
                  </a:lnTo>
                  <a:lnTo>
                    <a:pt x="170218" y="234670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9721" y="1799684"/>
              <a:ext cx="228065" cy="16422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32523" y="1660270"/>
              <a:ext cx="292735" cy="252729"/>
            </a:xfrm>
            <a:custGeom>
              <a:avLst/>
              <a:gdLst/>
              <a:ahLst/>
              <a:cxnLst/>
              <a:rect l="l" t="t" r="r" b="b"/>
              <a:pathLst>
                <a:path w="292734" h="252730">
                  <a:moveTo>
                    <a:pt x="271945" y="252658"/>
                  </a:moveTo>
                  <a:lnTo>
                    <a:pt x="200339" y="159831"/>
                  </a:lnTo>
                  <a:lnTo>
                    <a:pt x="113571" y="159831"/>
                  </a:lnTo>
                  <a:lnTo>
                    <a:pt x="76713" y="138761"/>
                  </a:lnTo>
                  <a:lnTo>
                    <a:pt x="62375" y="73126"/>
                  </a:lnTo>
                  <a:lnTo>
                    <a:pt x="52185" y="79174"/>
                  </a:lnTo>
                  <a:lnTo>
                    <a:pt x="47635" y="78018"/>
                  </a:lnTo>
                  <a:lnTo>
                    <a:pt x="43455" y="70977"/>
                  </a:lnTo>
                  <a:lnTo>
                    <a:pt x="44611" y="66426"/>
                  </a:lnTo>
                  <a:lnTo>
                    <a:pt x="77590" y="46831"/>
                  </a:lnTo>
                  <a:lnTo>
                    <a:pt x="82140" y="47987"/>
                  </a:lnTo>
                  <a:lnTo>
                    <a:pt x="86320" y="55028"/>
                  </a:lnTo>
                  <a:lnTo>
                    <a:pt x="85164" y="59578"/>
                  </a:lnTo>
                  <a:lnTo>
                    <a:pt x="75960" y="65040"/>
                  </a:lnTo>
                  <a:lnTo>
                    <a:pt x="86068" y="122070"/>
                  </a:lnTo>
                  <a:lnTo>
                    <a:pt x="89469" y="131267"/>
                  </a:lnTo>
                  <a:lnTo>
                    <a:pt x="95636" y="138534"/>
                  </a:lnTo>
                  <a:lnTo>
                    <a:pt x="103887" y="143304"/>
                  </a:lnTo>
                  <a:lnTo>
                    <a:pt x="113541" y="145009"/>
                  </a:lnTo>
                  <a:lnTo>
                    <a:pt x="208995" y="145009"/>
                  </a:lnTo>
                  <a:lnTo>
                    <a:pt x="260480" y="236071"/>
                  </a:lnTo>
                  <a:lnTo>
                    <a:pt x="263926" y="238006"/>
                  </a:lnTo>
                  <a:lnTo>
                    <a:pt x="269521" y="237858"/>
                  </a:lnTo>
                  <a:lnTo>
                    <a:pt x="271396" y="237376"/>
                  </a:lnTo>
                  <a:lnTo>
                    <a:pt x="273093" y="236494"/>
                  </a:lnTo>
                  <a:lnTo>
                    <a:pt x="277755" y="233522"/>
                  </a:lnTo>
                  <a:lnTo>
                    <a:pt x="279289" y="227437"/>
                  </a:lnTo>
                  <a:lnTo>
                    <a:pt x="221890" y="126947"/>
                  </a:lnTo>
                  <a:lnTo>
                    <a:pt x="218466" y="125013"/>
                  </a:lnTo>
                  <a:lnTo>
                    <a:pt x="137264" y="125050"/>
                  </a:lnTo>
                  <a:lnTo>
                    <a:pt x="127733" y="37426"/>
                  </a:lnTo>
                  <a:lnTo>
                    <a:pt x="101427" y="14894"/>
                  </a:lnTo>
                  <a:lnTo>
                    <a:pt x="93625" y="15698"/>
                  </a:lnTo>
                  <a:lnTo>
                    <a:pt x="86216" y="18697"/>
                  </a:lnTo>
                  <a:lnTo>
                    <a:pt x="15797" y="60527"/>
                  </a:lnTo>
                  <a:lnTo>
                    <a:pt x="13914" y="65352"/>
                  </a:lnTo>
                  <a:lnTo>
                    <a:pt x="15204" y="69865"/>
                  </a:lnTo>
                  <a:lnTo>
                    <a:pt x="38460" y="144430"/>
                  </a:lnTo>
                  <a:lnTo>
                    <a:pt x="42373" y="147328"/>
                  </a:lnTo>
                  <a:lnTo>
                    <a:pt x="46812" y="147313"/>
                  </a:lnTo>
                  <a:lnTo>
                    <a:pt x="50139" y="146661"/>
                  </a:lnTo>
                  <a:lnTo>
                    <a:pt x="55001" y="146328"/>
                  </a:lnTo>
                  <a:lnTo>
                    <a:pt x="46842" y="162129"/>
                  </a:lnTo>
                  <a:lnTo>
                    <a:pt x="38943" y="160849"/>
                  </a:lnTo>
                  <a:lnTo>
                    <a:pt x="1041" y="74134"/>
                  </a:lnTo>
                  <a:lnTo>
                    <a:pt x="0" y="65757"/>
                  </a:lnTo>
                  <a:lnTo>
                    <a:pt x="1717" y="57714"/>
                  </a:lnTo>
                  <a:lnTo>
                    <a:pt x="82896" y="3408"/>
                  </a:lnTo>
                  <a:lnTo>
                    <a:pt x="101165" y="0"/>
                  </a:lnTo>
                  <a:lnTo>
                    <a:pt x="109494" y="945"/>
                  </a:lnTo>
                  <a:lnTo>
                    <a:pt x="140147" y="27183"/>
                  </a:lnTo>
                  <a:lnTo>
                    <a:pt x="150566" y="110220"/>
                  </a:lnTo>
                  <a:lnTo>
                    <a:pt x="223751" y="110220"/>
                  </a:lnTo>
                  <a:lnTo>
                    <a:pt x="232051" y="114970"/>
                  </a:lnTo>
                  <a:lnTo>
                    <a:pt x="236586" y="122708"/>
                  </a:lnTo>
                  <a:lnTo>
                    <a:pt x="289442" y="215216"/>
                  </a:lnTo>
                  <a:lnTo>
                    <a:pt x="292564" y="224692"/>
                  </a:lnTo>
                  <a:lnTo>
                    <a:pt x="291847" y="234301"/>
                  </a:lnTo>
                  <a:lnTo>
                    <a:pt x="287589" y="242944"/>
                  </a:lnTo>
                  <a:lnTo>
                    <a:pt x="280089" y="249523"/>
                  </a:lnTo>
                  <a:lnTo>
                    <a:pt x="276228" y="251561"/>
                  </a:lnTo>
                  <a:lnTo>
                    <a:pt x="271945" y="252658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7110" y="1577929"/>
              <a:ext cx="78868" cy="7887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543485" y="2590784"/>
            <a:ext cx="679450" cy="607695"/>
            <a:chOff x="543485" y="2590784"/>
            <a:chExt cx="679450" cy="607695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6757" y="2760113"/>
              <a:ext cx="84293" cy="8867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0361" y="2590784"/>
              <a:ext cx="118576" cy="11858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43485" y="2627862"/>
              <a:ext cx="679450" cy="570865"/>
            </a:xfrm>
            <a:custGeom>
              <a:avLst/>
              <a:gdLst/>
              <a:ahLst/>
              <a:cxnLst/>
              <a:rect l="l" t="t" r="r" b="b"/>
              <a:pathLst>
                <a:path w="679450" h="570864">
                  <a:moveTo>
                    <a:pt x="531229" y="107264"/>
                  </a:moveTo>
                  <a:lnTo>
                    <a:pt x="508916" y="107264"/>
                  </a:lnTo>
                  <a:lnTo>
                    <a:pt x="619562" y="9071"/>
                  </a:lnTo>
                  <a:lnTo>
                    <a:pt x="625142" y="4841"/>
                  </a:lnTo>
                  <a:lnTo>
                    <a:pt x="631402" y="1870"/>
                  </a:lnTo>
                  <a:lnTo>
                    <a:pt x="638134" y="232"/>
                  </a:lnTo>
                  <a:lnTo>
                    <a:pt x="645131" y="0"/>
                  </a:lnTo>
                  <a:lnTo>
                    <a:pt x="652046" y="1108"/>
                  </a:lnTo>
                  <a:lnTo>
                    <a:pt x="658571" y="3478"/>
                  </a:lnTo>
                  <a:lnTo>
                    <a:pt x="664534" y="7031"/>
                  </a:lnTo>
                  <a:lnTo>
                    <a:pt x="669765" y="11687"/>
                  </a:lnTo>
                  <a:lnTo>
                    <a:pt x="671376" y="14400"/>
                  </a:lnTo>
                  <a:lnTo>
                    <a:pt x="638802" y="14400"/>
                  </a:lnTo>
                  <a:lnTo>
                    <a:pt x="633466" y="16297"/>
                  </a:lnTo>
                  <a:lnTo>
                    <a:pt x="629508" y="20025"/>
                  </a:lnTo>
                  <a:lnTo>
                    <a:pt x="531229" y="107264"/>
                  </a:lnTo>
                  <a:close/>
                </a:path>
                <a:path w="679450" h="570864">
                  <a:moveTo>
                    <a:pt x="435648" y="278376"/>
                  </a:moveTo>
                  <a:lnTo>
                    <a:pt x="415403" y="278376"/>
                  </a:lnTo>
                  <a:lnTo>
                    <a:pt x="475714" y="213460"/>
                  </a:lnTo>
                  <a:lnTo>
                    <a:pt x="657285" y="51152"/>
                  </a:lnTo>
                  <a:lnTo>
                    <a:pt x="662201" y="44543"/>
                  </a:lnTo>
                  <a:lnTo>
                    <a:pt x="664152" y="36831"/>
                  </a:lnTo>
                  <a:lnTo>
                    <a:pt x="663086" y="28948"/>
                  </a:lnTo>
                  <a:lnTo>
                    <a:pt x="658952" y="21826"/>
                  </a:lnTo>
                  <a:lnTo>
                    <a:pt x="655121" y="17683"/>
                  </a:lnTo>
                  <a:lnTo>
                    <a:pt x="649851" y="15163"/>
                  </a:lnTo>
                  <a:lnTo>
                    <a:pt x="638802" y="14400"/>
                  </a:lnTo>
                  <a:lnTo>
                    <a:pt x="671376" y="14400"/>
                  </a:lnTo>
                  <a:lnTo>
                    <a:pt x="676997" y="23861"/>
                  </a:lnTo>
                  <a:lnTo>
                    <a:pt x="678944" y="37394"/>
                  </a:lnTo>
                  <a:lnTo>
                    <a:pt x="675685" y="50673"/>
                  </a:lnTo>
                  <a:lnTo>
                    <a:pt x="667297" y="62084"/>
                  </a:lnTo>
                  <a:lnTo>
                    <a:pt x="486119" y="224044"/>
                  </a:lnTo>
                  <a:lnTo>
                    <a:pt x="435648" y="278376"/>
                  </a:lnTo>
                  <a:close/>
                </a:path>
                <a:path w="679450" h="570864">
                  <a:moveTo>
                    <a:pt x="184853" y="421118"/>
                  </a:moveTo>
                  <a:lnTo>
                    <a:pt x="162718" y="366024"/>
                  </a:lnTo>
                  <a:lnTo>
                    <a:pt x="118895" y="333909"/>
                  </a:lnTo>
                  <a:lnTo>
                    <a:pt x="99070" y="325809"/>
                  </a:lnTo>
                  <a:lnTo>
                    <a:pt x="63055" y="309924"/>
                  </a:lnTo>
                  <a:lnTo>
                    <a:pt x="31282" y="285479"/>
                  </a:lnTo>
                  <a:lnTo>
                    <a:pt x="8634" y="244169"/>
                  </a:lnTo>
                  <a:lnTo>
                    <a:pt x="69" y="178220"/>
                  </a:lnTo>
                  <a:lnTo>
                    <a:pt x="0" y="172209"/>
                  </a:lnTo>
                  <a:lnTo>
                    <a:pt x="260260" y="92619"/>
                  </a:lnTo>
                  <a:lnTo>
                    <a:pt x="284125" y="87371"/>
                  </a:lnTo>
                  <a:lnTo>
                    <a:pt x="317058" y="83451"/>
                  </a:lnTo>
                  <a:lnTo>
                    <a:pt x="358376" y="82038"/>
                  </a:lnTo>
                  <a:lnTo>
                    <a:pt x="407399" y="84311"/>
                  </a:lnTo>
                  <a:lnTo>
                    <a:pt x="433365" y="87203"/>
                  </a:lnTo>
                  <a:lnTo>
                    <a:pt x="459011" y="92007"/>
                  </a:lnTo>
                  <a:lnTo>
                    <a:pt x="471058" y="95205"/>
                  </a:lnTo>
                  <a:lnTo>
                    <a:pt x="351283" y="95205"/>
                  </a:lnTo>
                  <a:lnTo>
                    <a:pt x="329324" y="95871"/>
                  </a:lnTo>
                  <a:lnTo>
                    <a:pt x="307486" y="98036"/>
                  </a:lnTo>
                  <a:lnTo>
                    <a:pt x="285848" y="101692"/>
                  </a:lnTo>
                  <a:lnTo>
                    <a:pt x="264485" y="106826"/>
                  </a:lnTo>
                  <a:lnTo>
                    <a:pt x="14866" y="183163"/>
                  </a:lnTo>
                  <a:lnTo>
                    <a:pt x="23177" y="240530"/>
                  </a:lnTo>
                  <a:lnTo>
                    <a:pt x="43311" y="276232"/>
                  </a:lnTo>
                  <a:lnTo>
                    <a:pt x="71639" y="297613"/>
                  </a:lnTo>
                  <a:lnTo>
                    <a:pt x="104532" y="312016"/>
                  </a:lnTo>
                  <a:lnTo>
                    <a:pt x="118139" y="317375"/>
                  </a:lnTo>
                  <a:lnTo>
                    <a:pt x="124809" y="320302"/>
                  </a:lnTo>
                  <a:lnTo>
                    <a:pt x="149870" y="333473"/>
                  </a:lnTo>
                  <a:lnTo>
                    <a:pt x="170596" y="352137"/>
                  </a:lnTo>
                  <a:lnTo>
                    <a:pt x="186128" y="375304"/>
                  </a:lnTo>
                  <a:lnTo>
                    <a:pt x="195607" y="401982"/>
                  </a:lnTo>
                  <a:lnTo>
                    <a:pt x="184853" y="421118"/>
                  </a:lnTo>
                  <a:close/>
                </a:path>
                <a:path w="679450" h="570864">
                  <a:moveTo>
                    <a:pt x="183267" y="570605"/>
                  </a:moveTo>
                  <a:lnTo>
                    <a:pt x="147327" y="550851"/>
                  </a:lnTo>
                  <a:lnTo>
                    <a:pt x="143617" y="534689"/>
                  </a:lnTo>
                  <a:lnTo>
                    <a:pt x="143752" y="529961"/>
                  </a:lnTo>
                  <a:lnTo>
                    <a:pt x="145354" y="522981"/>
                  </a:lnTo>
                  <a:lnTo>
                    <a:pt x="148324" y="516391"/>
                  </a:lnTo>
                  <a:lnTo>
                    <a:pt x="219552" y="389561"/>
                  </a:lnTo>
                  <a:lnTo>
                    <a:pt x="271718" y="288485"/>
                  </a:lnTo>
                  <a:lnTo>
                    <a:pt x="250619" y="261664"/>
                  </a:lnTo>
                  <a:lnTo>
                    <a:pt x="236538" y="184186"/>
                  </a:lnTo>
                  <a:lnTo>
                    <a:pt x="255310" y="146388"/>
                  </a:lnTo>
                  <a:lnTo>
                    <a:pt x="351283" y="95205"/>
                  </a:lnTo>
                  <a:lnTo>
                    <a:pt x="471058" y="95205"/>
                  </a:lnTo>
                  <a:lnTo>
                    <a:pt x="482757" y="98311"/>
                  </a:lnTo>
                  <a:lnTo>
                    <a:pt x="384232" y="98311"/>
                  </a:lnTo>
                  <a:lnTo>
                    <a:pt x="378904" y="98526"/>
                  </a:lnTo>
                  <a:lnTo>
                    <a:pt x="373694" y="99963"/>
                  </a:lnTo>
                  <a:lnTo>
                    <a:pt x="369010" y="102520"/>
                  </a:lnTo>
                  <a:lnTo>
                    <a:pt x="262291" y="159469"/>
                  </a:lnTo>
                  <a:lnTo>
                    <a:pt x="256951" y="163445"/>
                  </a:lnTo>
                  <a:lnTo>
                    <a:pt x="253167" y="168740"/>
                  </a:lnTo>
                  <a:lnTo>
                    <a:pt x="251155" y="174928"/>
                  </a:lnTo>
                  <a:lnTo>
                    <a:pt x="251130" y="181584"/>
                  </a:lnTo>
                  <a:lnTo>
                    <a:pt x="265789" y="262294"/>
                  </a:lnTo>
                  <a:lnTo>
                    <a:pt x="268658" y="268403"/>
                  </a:lnTo>
                  <a:lnTo>
                    <a:pt x="273371" y="272946"/>
                  </a:lnTo>
                  <a:lnTo>
                    <a:pt x="279376" y="275554"/>
                  </a:lnTo>
                  <a:lnTo>
                    <a:pt x="286118" y="275856"/>
                  </a:lnTo>
                  <a:lnTo>
                    <a:pt x="311344" y="275856"/>
                  </a:lnTo>
                  <a:lnTo>
                    <a:pt x="310077" y="277583"/>
                  </a:lnTo>
                  <a:lnTo>
                    <a:pt x="287904" y="290546"/>
                  </a:lnTo>
                  <a:lnTo>
                    <a:pt x="287311" y="290546"/>
                  </a:lnTo>
                  <a:lnTo>
                    <a:pt x="232573" y="396594"/>
                  </a:lnTo>
                  <a:lnTo>
                    <a:pt x="161167" y="523728"/>
                  </a:lnTo>
                  <a:lnTo>
                    <a:pt x="158262" y="528731"/>
                  </a:lnTo>
                  <a:lnTo>
                    <a:pt x="157484" y="534689"/>
                  </a:lnTo>
                  <a:lnTo>
                    <a:pt x="160493" y="545621"/>
                  </a:lnTo>
                  <a:lnTo>
                    <a:pt x="164087" y="550157"/>
                  </a:lnTo>
                  <a:lnTo>
                    <a:pt x="168971" y="552817"/>
                  </a:lnTo>
                  <a:lnTo>
                    <a:pt x="173989" y="555700"/>
                  </a:lnTo>
                  <a:lnTo>
                    <a:pt x="179932" y="556531"/>
                  </a:lnTo>
                  <a:lnTo>
                    <a:pt x="208173" y="556531"/>
                  </a:lnTo>
                  <a:lnTo>
                    <a:pt x="207076" y="558144"/>
                  </a:lnTo>
                  <a:lnTo>
                    <a:pt x="201992" y="563070"/>
                  </a:lnTo>
                  <a:lnTo>
                    <a:pt x="196020" y="566872"/>
                  </a:lnTo>
                  <a:lnTo>
                    <a:pt x="189337" y="569411"/>
                  </a:lnTo>
                  <a:lnTo>
                    <a:pt x="186350" y="570204"/>
                  </a:lnTo>
                  <a:lnTo>
                    <a:pt x="183267" y="570605"/>
                  </a:lnTo>
                  <a:close/>
                </a:path>
                <a:path w="679450" h="570864">
                  <a:moveTo>
                    <a:pt x="511850" y="124465"/>
                  </a:moveTo>
                  <a:lnTo>
                    <a:pt x="447101" y="104454"/>
                  </a:lnTo>
                  <a:lnTo>
                    <a:pt x="384232" y="98311"/>
                  </a:lnTo>
                  <a:lnTo>
                    <a:pt x="482757" y="98311"/>
                  </a:lnTo>
                  <a:lnTo>
                    <a:pt x="484230" y="98702"/>
                  </a:lnTo>
                  <a:lnTo>
                    <a:pt x="508916" y="107264"/>
                  </a:lnTo>
                  <a:lnTo>
                    <a:pt x="531229" y="107264"/>
                  </a:lnTo>
                  <a:lnTo>
                    <a:pt x="511850" y="124465"/>
                  </a:lnTo>
                  <a:close/>
                </a:path>
                <a:path w="679450" h="570864">
                  <a:moveTo>
                    <a:pt x="311344" y="275856"/>
                  </a:moveTo>
                  <a:lnTo>
                    <a:pt x="286118" y="275856"/>
                  </a:lnTo>
                  <a:lnTo>
                    <a:pt x="292994" y="273430"/>
                  </a:lnTo>
                  <a:lnTo>
                    <a:pt x="298226" y="268719"/>
                  </a:lnTo>
                  <a:lnTo>
                    <a:pt x="301311" y="262391"/>
                  </a:lnTo>
                  <a:lnTo>
                    <a:pt x="301747" y="255112"/>
                  </a:lnTo>
                  <a:lnTo>
                    <a:pt x="290875" y="197941"/>
                  </a:lnTo>
                  <a:lnTo>
                    <a:pt x="292372" y="194769"/>
                  </a:lnTo>
                  <a:lnTo>
                    <a:pt x="345747" y="165250"/>
                  </a:lnTo>
                  <a:lnTo>
                    <a:pt x="349697" y="163182"/>
                  </a:lnTo>
                  <a:lnTo>
                    <a:pt x="354173" y="164590"/>
                  </a:lnTo>
                  <a:lnTo>
                    <a:pt x="357953" y="171853"/>
                  </a:lnTo>
                  <a:lnTo>
                    <a:pt x="356545" y="176330"/>
                  </a:lnTo>
                  <a:lnTo>
                    <a:pt x="352913" y="178220"/>
                  </a:lnTo>
                  <a:lnTo>
                    <a:pt x="327716" y="192153"/>
                  </a:lnTo>
                  <a:lnTo>
                    <a:pt x="311789" y="228505"/>
                  </a:lnTo>
                  <a:lnTo>
                    <a:pt x="315198" y="246433"/>
                  </a:lnTo>
                  <a:lnTo>
                    <a:pt x="347694" y="265047"/>
                  </a:lnTo>
                  <a:lnTo>
                    <a:pt x="368244" y="271046"/>
                  </a:lnTo>
                  <a:lnTo>
                    <a:pt x="313827" y="271046"/>
                  </a:lnTo>
                  <a:lnTo>
                    <a:pt x="312786" y="273430"/>
                  </a:lnTo>
                  <a:lnTo>
                    <a:pt x="311566" y="275554"/>
                  </a:lnTo>
                  <a:lnTo>
                    <a:pt x="311344" y="275856"/>
                  </a:lnTo>
                  <a:close/>
                </a:path>
                <a:path w="679450" h="570864">
                  <a:moveTo>
                    <a:pt x="358699" y="539412"/>
                  </a:moveTo>
                  <a:lnTo>
                    <a:pt x="332757" y="539412"/>
                  </a:lnTo>
                  <a:lnTo>
                    <a:pt x="340176" y="536694"/>
                  </a:lnTo>
                  <a:lnTo>
                    <a:pt x="346280" y="531280"/>
                  </a:lnTo>
                  <a:lnTo>
                    <a:pt x="424793" y="423453"/>
                  </a:lnTo>
                  <a:lnTo>
                    <a:pt x="425038" y="423156"/>
                  </a:lnTo>
                  <a:lnTo>
                    <a:pt x="425312" y="422882"/>
                  </a:lnTo>
                  <a:lnTo>
                    <a:pt x="427483" y="420184"/>
                  </a:lnTo>
                  <a:lnTo>
                    <a:pt x="428721" y="416857"/>
                  </a:lnTo>
                  <a:lnTo>
                    <a:pt x="428839" y="410305"/>
                  </a:lnTo>
                  <a:lnTo>
                    <a:pt x="428706" y="406555"/>
                  </a:lnTo>
                  <a:lnTo>
                    <a:pt x="427298" y="402968"/>
                  </a:lnTo>
                  <a:lnTo>
                    <a:pt x="424860" y="400122"/>
                  </a:lnTo>
                  <a:lnTo>
                    <a:pt x="424141" y="399403"/>
                  </a:lnTo>
                  <a:lnTo>
                    <a:pt x="423763" y="398899"/>
                  </a:lnTo>
                  <a:lnTo>
                    <a:pt x="379897" y="324126"/>
                  </a:lnTo>
                  <a:lnTo>
                    <a:pt x="379897" y="323985"/>
                  </a:lnTo>
                  <a:lnTo>
                    <a:pt x="379615" y="323393"/>
                  </a:lnTo>
                  <a:lnTo>
                    <a:pt x="379445" y="322896"/>
                  </a:lnTo>
                  <a:lnTo>
                    <a:pt x="379334" y="322385"/>
                  </a:lnTo>
                  <a:lnTo>
                    <a:pt x="379193" y="321962"/>
                  </a:lnTo>
                  <a:lnTo>
                    <a:pt x="379919" y="317071"/>
                  </a:lnTo>
                  <a:lnTo>
                    <a:pt x="380141" y="316611"/>
                  </a:lnTo>
                  <a:lnTo>
                    <a:pt x="380408" y="316174"/>
                  </a:lnTo>
                  <a:lnTo>
                    <a:pt x="380808" y="315663"/>
                  </a:lnTo>
                  <a:lnTo>
                    <a:pt x="380927" y="315425"/>
                  </a:lnTo>
                  <a:lnTo>
                    <a:pt x="396172" y="299024"/>
                  </a:lnTo>
                  <a:lnTo>
                    <a:pt x="374518" y="295483"/>
                  </a:lnTo>
                  <a:lnTo>
                    <a:pt x="353449" y="289596"/>
                  </a:lnTo>
                  <a:lnTo>
                    <a:pt x="333155" y="281428"/>
                  </a:lnTo>
                  <a:lnTo>
                    <a:pt x="313827" y="271046"/>
                  </a:lnTo>
                  <a:lnTo>
                    <a:pt x="368244" y="271046"/>
                  </a:lnTo>
                  <a:lnTo>
                    <a:pt x="380122" y="274514"/>
                  </a:lnTo>
                  <a:lnTo>
                    <a:pt x="405139" y="277926"/>
                  </a:lnTo>
                  <a:lnTo>
                    <a:pt x="415403" y="278376"/>
                  </a:lnTo>
                  <a:lnTo>
                    <a:pt x="435648" y="278376"/>
                  </a:lnTo>
                  <a:lnTo>
                    <a:pt x="395593" y="321495"/>
                  </a:lnTo>
                  <a:lnTo>
                    <a:pt x="435858" y="390124"/>
                  </a:lnTo>
                  <a:lnTo>
                    <a:pt x="436132" y="390406"/>
                  </a:lnTo>
                  <a:lnTo>
                    <a:pt x="436376" y="390710"/>
                  </a:lnTo>
                  <a:lnTo>
                    <a:pt x="436599" y="391036"/>
                  </a:lnTo>
                  <a:lnTo>
                    <a:pt x="441023" y="396498"/>
                  </a:lnTo>
                  <a:lnTo>
                    <a:pt x="443513" y="403279"/>
                  </a:lnTo>
                  <a:lnTo>
                    <a:pt x="436250" y="432917"/>
                  </a:lnTo>
                  <a:lnTo>
                    <a:pt x="358699" y="539412"/>
                  </a:lnTo>
                  <a:close/>
                </a:path>
                <a:path w="679450" h="570864">
                  <a:moveTo>
                    <a:pt x="208173" y="556531"/>
                  </a:moveTo>
                  <a:lnTo>
                    <a:pt x="179932" y="556531"/>
                  </a:lnTo>
                  <a:lnTo>
                    <a:pt x="185542" y="555115"/>
                  </a:lnTo>
                  <a:lnTo>
                    <a:pt x="190945" y="553640"/>
                  </a:lnTo>
                  <a:lnTo>
                    <a:pt x="195503" y="550009"/>
                  </a:lnTo>
                  <a:lnTo>
                    <a:pt x="198141" y="545065"/>
                  </a:lnTo>
                  <a:lnTo>
                    <a:pt x="310789" y="343084"/>
                  </a:lnTo>
                  <a:lnTo>
                    <a:pt x="317852" y="339090"/>
                  </a:lnTo>
                  <a:lnTo>
                    <a:pt x="318926" y="339245"/>
                  </a:lnTo>
                  <a:lnTo>
                    <a:pt x="337065" y="359945"/>
                  </a:lnTo>
                  <a:lnTo>
                    <a:pt x="318341" y="359945"/>
                  </a:lnTo>
                  <a:lnTo>
                    <a:pt x="211096" y="552232"/>
                  </a:lnTo>
                  <a:lnTo>
                    <a:pt x="208173" y="556531"/>
                  </a:lnTo>
                  <a:close/>
                </a:path>
                <a:path w="679450" h="570864">
                  <a:moveTo>
                    <a:pt x="335131" y="553994"/>
                  </a:moveTo>
                  <a:lnTo>
                    <a:pt x="321681" y="553736"/>
                  </a:lnTo>
                  <a:lnTo>
                    <a:pt x="308862" y="548371"/>
                  </a:lnTo>
                  <a:lnTo>
                    <a:pt x="298884" y="537940"/>
                  </a:lnTo>
                  <a:lnTo>
                    <a:pt x="293887" y="524994"/>
                  </a:lnTo>
                  <a:lnTo>
                    <a:pt x="294108" y="511119"/>
                  </a:lnTo>
                  <a:lnTo>
                    <a:pt x="299835" y="497937"/>
                  </a:lnTo>
                  <a:lnTo>
                    <a:pt x="360717" y="414707"/>
                  </a:lnTo>
                  <a:lnTo>
                    <a:pt x="318341" y="359945"/>
                  </a:lnTo>
                  <a:lnTo>
                    <a:pt x="337065" y="359945"/>
                  </a:lnTo>
                  <a:lnTo>
                    <a:pt x="377859" y="412677"/>
                  </a:lnTo>
                  <a:lnTo>
                    <a:pt x="377903" y="416301"/>
                  </a:lnTo>
                  <a:lnTo>
                    <a:pt x="311819" y="506652"/>
                  </a:lnTo>
                  <a:lnTo>
                    <a:pt x="308535" y="514415"/>
                  </a:lnTo>
                  <a:lnTo>
                    <a:pt x="332757" y="539412"/>
                  </a:lnTo>
                  <a:lnTo>
                    <a:pt x="358699" y="539412"/>
                  </a:lnTo>
                  <a:lnTo>
                    <a:pt x="358160" y="540151"/>
                  </a:lnTo>
                  <a:lnTo>
                    <a:pt x="347772" y="549386"/>
                  </a:lnTo>
                  <a:lnTo>
                    <a:pt x="335131" y="553994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63287" y="3811063"/>
            <a:ext cx="649605" cy="452755"/>
            <a:chOff x="563287" y="3811063"/>
            <a:chExt cx="649605" cy="452755"/>
          </a:xfrm>
        </p:grpSpPr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4644" y="4100107"/>
              <a:ext cx="128714" cy="16319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58393" y="3966705"/>
              <a:ext cx="280035" cy="297180"/>
            </a:xfrm>
            <a:custGeom>
              <a:avLst/>
              <a:gdLst/>
              <a:ahLst/>
              <a:cxnLst/>
              <a:rect l="l" t="t" r="r" b="b"/>
              <a:pathLst>
                <a:path w="280034" h="297179">
                  <a:moveTo>
                    <a:pt x="88938" y="3327"/>
                  </a:moveTo>
                  <a:lnTo>
                    <a:pt x="85623" y="0"/>
                  </a:lnTo>
                  <a:lnTo>
                    <a:pt x="81521" y="0"/>
                  </a:lnTo>
                  <a:lnTo>
                    <a:pt x="77431" y="0"/>
                  </a:lnTo>
                  <a:lnTo>
                    <a:pt x="74117" y="3327"/>
                  </a:lnTo>
                  <a:lnTo>
                    <a:pt x="74117" y="281800"/>
                  </a:lnTo>
                  <a:lnTo>
                    <a:pt x="51879" y="281800"/>
                  </a:lnTo>
                  <a:lnTo>
                    <a:pt x="51879" y="118579"/>
                  </a:lnTo>
                  <a:lnTo>
                    <a:pt x="37058" y="118579"/>
                  </a:lnTo>
                  <a:lnTo>
                    <a:pt x="37058" y="281800"/>
                  </a:lnTo>
                  <a:lnTo>
                    <a:pt x="14833" y="281800"/>
                  </a:lnTo>
                  <a:lnTo>
                    <a:pt x="14833" y="3327"/>
                  </a:lnTo>
                  <a:lnTo>
                    <a:pt x="11506" y="0"/>
                  </a:lnTo>
                  <a:lnTo>
                    <a:pt x="3327" y="0"/>
                  </a:lnTo>
                  <a:lnTo>
                    <a:pt x="0" y="3327"/>
                  </a:lnTo>
                  <a:lnTo>
                    <a:pt x="0" y="296621"/>
                  </a:lnTo>
                  <a:lnTo>
                    <a:pt x="88938" y="296621"/>
                  </a:lnTo>
                  <a:lnTo>
                    <a:pt x="88938" y="3327"/>
                  </a:lnTo>
                  <a:close/>
                </a:path>
                <a:path w="280034" h="297179">
                  <a:moveTo>
                    <a:pt x="279908" y="163182"/>
                  </a:moveTo>
                  <a:lnTo>
                    <a:pt x="276352" y="148323"/>
                  </a:lnTo>
                  <a:lnTo>
                    <a:pt x="251993" y="46697"/>
                  </a:lnTo>
                  <a:lnTo>
                    <a:pt x="251980" y="3327"/>
                  </a:lnTo>
                  <a:lnTo>
                    <a:pt x="248666" y="0"/>
                  </a:lnTo>
                  <a:lnTo>
                    <a:pt x="240474" y="0"/>
                  </a:lnTo>
                  <a:lnTo>
                    <a:pt x="237159" y="3327"/>
                  </a:lnTo>
                  <a:lnTo>
                    <a:pt x="237159" y="47536"/>
                  </a:lnTo>
                  <a:lnTo>
                    <a:pt x="261112" y="148323"/>
                  </a:lnTo>
                  <a:lnTo>
                    <a:pt x="237159" y="148323"/>
                  </a:lnTo>
                  <a:lnTo>
                    <a:pt x="237159" y="163182"/>
                  </a:lnTo>
                  <a:lnTo>
                    <a:pt x="237159" y="281800"/>
                  </a:lnTo>
                  <a:lnTo>
                    <a:pt x="214922" y="281800"/>
                  </a:lnTo>
                  <a:lnTo>
                    <a:pt x="214922" y="163182"/>
                  </a:lnTo>
                  <a:lnTo>
                    <a:pt x="237159" y="163182"/>
                  </a:lnTo>
                  <a:lnTo>
                    <a:pt x="237159" y="148323"/>
                  </a:lnTo>
                  <a:lnTo>
                    <a:pt x="208127" y="148323"/>
                  </a:lnTo>
                  <a:lnTo>
                    <a:pt x="207733" y="148158"/>
                  </a:lnTo>
                  <a:lnTo>
                    <a:pt x="207289" y="148158"/>
                  </a:lnTo>
                  <a:lnTo>
                    <a:pt x="206908" y="148323"/>
                  </a:lnTo>
                  <a:lnTo>
                    <a:pt x="200101" y="148323"/>
                  </a:lnTo>
                  <a:lnTo>
                    <a:pt x="200101" y="163182"/>
                  </a:lnTo>
                  <a:lnTo>
                    <a:pt x="200101" y="281800"/>
                  </a:lnTo>
                  <a:lnTo>
                    <a:pt x="177876" y="281800"/>
                  </a:lnTo>
                  <a:lnTo>
                    <a:pt x="177876" y="163182"/>
                  </a:lnTo>
                  <a:lnTo>
                    <a:pt x="200101" y="163182"/>
                  </a:lnTo>
                  <a:lnTo>
                    <a:pt x="200101" y="148323"/>
                  </a:lnTo>
                  <a:lnTo>
                    <a:pt x="153936" y="148323"/>
                  </a:lnTo>
                  <a:lnTo>
                    <a:pt x="177876" y="48399"/>
                  </a:lnTo>
                  <a:lnTo>
                    <a:pt x="177876" y="3327"/>
                  </a:lnTo>
                  <a:lnTo>
                    <a:pt x="174548" y="0"/>
                  </a:lnTo>
                  <a:lnTo>
                    <a:pt x="166370" y="0"/>
                  </a:lnTo>
                  <a:lnTo>
                    <a:pt x="163055" y="3327"/>
                  </a:lnTo>
                  <a:lnTo>
                    <a:pt x="163055" y="46697"/>
                  </a:lnTo>
                  <a:lnTo>
                    <a:pt x="135140" y="163182"/>
                  </a:lnTo>
                  <a:lnTo>
                    <a:pt x="163055" y="163182"/>
                  </a:lnTo>
                  <a:lnTo>
                    <a:pt x="163055" y="296621"/>
                  </a:lnTo>
                  <a:lnTo>
                    <a:pt x="251980" y="296621"/>
                  </a:lnTo>
                  <a:lnTo>
                    <a:pt x="251980" y="281800"/>
                  </a:lnTo>
                  <a:lnTo>
                    <a:pt x="251980" y="163182"/>
                  </a:lnTo>
                  <a:lnTo>
                    <a:pt x="279908" y="163182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2773" y="4100105"/>
              <a:ext cx="74110" cy="1632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63287" y="3899999"/>
              <a:ext cx="649605" cy="282575"/>
            </a:xfrm>
            <a:custGeom>
              <a:avLst/>
              <a:gdLst/>
              <a:ahLst/>
              <a:cxnLst/>
              <a:rect l="l" t="t" r="r" b="b"/>
              <a:pathLst>
                <a:path w="649605" h="282575">
                  <a:moveTo>
                    <a:pt x="144001" y="169719"/>
                  </a:moveTo>
                  <a:lnTo>
                    <a:pt x="106452" y="169719"/>
                  </a:lnTo>
                  <a:lnTo>
                    <a:pt x="151511" y="150383"/>
                  </a:lnTo>
                  <a:lnTo>
                    <a:pt x="173986" y="30986"/>
                  </a:lnTo>
                  <a:lnTo>
                    <a:pt x="204833" y="6458"/>
                  </a:lnTo>
                  <a:lnTo>
                    <a:pt x="239769" y="0"/>
                  </a:lnTo>
                  <a:lnTo>
                    <a:pt x="246654" y="306"/>
                  </a:lnTo>
                  <a:lnTo>
                    <a:pt x="283584" y="9984"/>
                  </a:lnTo>
                  <a:lnTo>
                    <a:pt x="292190" y="14822"/>
                  </a:lnTo>
                  <a:lnTo>
                    <a:pt x="239769" y="14822"/>
                  </a:lnTo>
                  <a:lnTo>
                    <a:pt x="232084" y="14896"/>
                  </a:lnTo>
                  <a:lnTo>
                    <a:pt x="190505" y="31060"/>
                  </a:lnTo>
                  <a:lnTo>
                    <a:pt x="166066" y="153162"/>
                  </a:lnTo>
                  <a:lnTo>
                    <a:pt x="176332" y="163475"/>
                  </a:lnTo>
                  <a:lnTo>
                    <a:pt x="177249" y="164427"/>
                  </a:lnTo>
                  <a:lnTo>
                    <a:pt x="156350" y="164427"/>
                  </a:lnTo>
                  <a:lnTo>
                    <a:pt x="144001" y="169719"/>
                  </a:lnTo>
                  <a:close/>
                </a:path>
                <a:path w="649605" h="282575">
                  <a:moveTo>
                    <a:pt x="335716" y="118973"/>
                  </a:moveTo>
                  <a:lnTo>
                    <a:pt x="320705" y="118973"/>
                  </a:lnTo>
                  <a:lnTo>
                    <a:pt x="335837" y="31468"/>
                  </a:lnTo>
                  <a:lnTo>
                    <a:pt x="366829" y="6458"/>
                  </a:lnTo>
                  <a:lnTo>
                    <a:pt x="402463" y="14"/>
                  </a:lnTo>
                  <a:lnTo>
                    <a:pt x="409323" y="306"/>
                  </a:lnTo>
                  <a:lnTo>
                    <a:pt x="453295" y="14206"/>
                  </a:lnTo>
                  <a:lnTo>
                    <a:pt x="454203" y="14822"/>
                  </a:lnTo>
                  <a:lnTo>
                    <a:pt x="402456" y="14822"/>
                  </a:lnTo>
                  <a:lnTo>
                    <a:pt x="394474" y="14948"/>
                  </a:lnTo>
                  <a:lnTo>
                    <a:pt x="352506" y="30986"/>
                  </a:lnTo>
                  <a:lnTo>
                    <a:pt x="350282" y="34625"/>
                  </a:lnTo>
                  <a:lnTo>
                    <a:pt x="335716" y="118973"/>
                  </a:lnTo>
                  <a:close/>
                </a:path>
                <a:path w="649605" h="282575">
                  <a:moveTo>
                    <a:pt x="324010" y="171497"/>
                  </a:moveTo>
                  <a:lnTo>
                    <a:pt x="316777" y="171483"/>
                  </a:lnTo>
                  <a:lnTo>
                    <a:pt x="313701" y="168844"/>
                  </a:lnTo>
                  <a:lnTo>
                    <a:pt x="291787" y="34025"/>
                  </a:lnTo>
                  <a:lnTo>
                    <a:pt x="291333" y="32928"/>
                  </a:lnTo>
                  <a:lnTo>
                    <a:pt x="255606" y="16052"/>
                  </a:lnTo>
                  <a:lnTo>
                    <a:pt x="239769" y="14822"/>
                  </a:lnTo>
                  <a:lnTo>
                    <a:pt x="292190" y="14822"/>
                  </a:lnTo>
                  <a:lnTo>
                    <a:pt x="320579" y="118899"/>
                  </a:lnTo>
                  <a:lnTo>
                    <a:pt x="335716" y="118973"/>
                  </a:lnTo>
                  <a:lnTo>
                    <a:pt x="327103" y="168844"/>
                  </a:lnTo>
                  <a:lnTo>
                    <a:pt x="324010" y="171497"/>
                  </a:lnTo>
                  <a:close/>
                </a:path>
                <a:path w="649605" h="282575">
                  <a:moveTo>
                    <a:pt x="474521" y="175655"/>
                  </a:moveTo>
                  <a:lnTo>
                    <a:pt x="469830" y="175574"/>
                  </a:lnTo>
                  <a:lnTo>
                    <a:pt x="464174" y="169719"/>
                  </a:lnTo>
                  <a:lnTo>
                    <a:pt x="464250" y="164976"/>
                  </a:lnTo>
                  <a:lnTo>
                    <a:pt x="467169" y="162152"/>
                  </a:lnTo>
                  <a:lnTo>
                    <a:pt x="476159" y="153162"/>
                  </a:lnTo>
                  <a:lnTo>
                    <a:pt x="453733" y="34025"/>
                  </a:lnTo>
                  <a:lnTo>
                    <a:pt x="417841" y="16001"/>
                  </a:lnTo>
                  <a:lnTo>
                    <a:pt x="402456" y="14822"/>
                  </a:lnTo>
                  <a:lnTo>
                    <a:pt x="454203" y="14822"/>
                  </a:lnTo>
                  <a:lnTo>
                    <a:pt x="490736" y="150383"/>
                  </a:lnTo>
                  <a:lnTo>
                    <a:pt x="523515" y="164427"/>
                  </a:lnTo>
                  <a:lnTo>
                    <a:pt x="485853" y="164427"/>
                  </a:lnTo>
                  <a:lnTo>
                    <a:pt x="477648" y="172631"/>
                  </a:lnTo>
                  <a:lnTo>
                    <a:pt x="474521" y="175655"/>
                  </a:lnTo>
                  <a:close/>
                </a:path>
                <a:path w="649605" h="282575">
                  <a:moveTo>
                    <a:pt x="594914" y="169689"/>
                  </a:moveTo>
                  <a:lnTo>
                    <a:pt x="535796" y="169689"/>
                  </a:lnTo>
                  <a:lnTo>
                    <a:pt x="540064" y="167658"/>
                  </a:lnTo>
                  <a:lnTo>
                    <a:pt x="544533" y="166072"/>
                  </a:lnTo>
                  <a:lnTo>
                    <a:pt x="549135" y="164976"/>
                  </a:lnTo>
                  <a:lnTo>
                    <a:pt x="557400" y="163357"/>
                  </a:lnTo>
                  <a:lnTo>
                    <a:pt x="565769" y="162847"/>
                  </a:lnTo>
                  <a:lnTo>
                    <a:pt x="574130" y="163446"/>
                  </a:lnTo>
                  <a:lnTo>
                    <a:pt x="582460" y="165183"/>
                  </a:lnTo>
                  <a:lnTo>
                    <a:pt x="593987" y="169166"/>
                  </a:lnTo>
                  <a:lnTo>
                    <a:pt x="594914" y="169689"/>
                  </a:lnTo>
                  <a:close/>
                </a:path>
                <a:path w="649605" h="282575">
                  <a:moveTo>
                    <a:pt x="21566" y="282097"/>
                  </a:moveTo>
                  <a:lnTo>
                    <a:pt x="17601" y="281089"/>
                  </a:lnTo>
                  <a:lnTo>
                    <a:pt x="11642" y="279829"/>
                  </a:lnTo>
                  <a:lnTo>
                    <a:pt x="6492" y="276093"/>
                  </a:lnTo>
                  <a:lnTo>
                    <a:pt x="3446" y="270817"/>
                  </a:lnTo>
                  <a:lnTo>
                    <a:pt x="489" y="265214"/>
                  </a:lnTo>
                  <a:lnTo>
                    <a:pt x="0" y="258632"/>
                  </a:lnTo>
                  <a:lnTo>
                    <a:pt x="2082" y="252651"/>
                  </a:lnTo>
                  <a:lnTo>
                    <a:pt x="19513" y="194384"/>
                  </a:lnTo>
                  <a:lnTo>
                    <a:pt x="48926" y="168904"/>
                  </a:lnTo>
                  <a:lnTo>
                    <a:pt x="77107" y="162876"/>
                  </a:lnTo>
                  <a:lnTo>
                    <a:pt x="85468" y="163475"/>
                  </a:lnTo>
                  <a:lnTo>
                    <a:pt x="93712" y="165183"/>
                  </a:lnTo>
                  <a:lnTo>
                    <a:pt x="98107" y="166235"/>
                  </a:lnTo>
                  <a:lnTo>
                    <a:pt x="102376" y="167755"/>
                  </a:lnTo>
                  <a:lnTo>
                    <a:pt x="106452" y="169719"/>
                  </a:lnTo>
                  <a:lnTo>
                    <a:pt x="144001" y="169719"/>
                  </a:lnTo>
                  <a:lnTo>
                    <a:pt x="125633" y="177590"/>
                  </a:lnTo>
                  <a:lnTo>
                    <a:pt x="77085" y="177590"/>
                  </a:lnTo>
                  <a:lnTo>
                    <a:pt x="70758" y="177973"/>
                  </a:lnTo>
                  <a:lnTo>
                    <a:pt x="32816" y="200416"/>
                  </a:lnTo>
                  <a:lnTo>
                    <a:pt x="16259" y="256980"/>
                  </a:lnTo>
                  <a:lnTo>
                    <a:pt x="15489" y="258967"/>
                  </a:lnTo>
                  <a:lnTo>
                    <a:pt x="21247" y="266718"/>
                  </a:lnTo>
                  <a:lnTo>
                    <a:pt x="25212" y="267726"/>
                  </a:lnTo>
                  <a:lnTo>
                    <a:pt x="27613" y="271758"/>
                  </a:lnTo>
                  <a:lnTo>
                    <a:pt x="25605" y="279695"/>
                  </a:lnTo>
                  <a:lnTo>
                    <a:pt x="21566" y="282097"/>
                  </a:lnTo>
                  <a:close/>
                </a:path>
                <a:path w="649605" h="282575">
                  <a:moveTo>
                    <a:pt x="167934" y="175907"/>
                  </a:moveTo>
                  <a:lnTo>
                    <a:pt x="164991" y="173061"/>
                  </a:lnTo>
                  <a:lnTo>
                    <a:pt x="156350" y="164427"/>
                  </a:lnTo>
                  <a:lnTo>
                    <a:pt x="177249" y="164427"/>
                  </a:lnTo>
                  <a:lnTo>
                    <a:pt x="178242" y="165457"/>
                  </a:lnTo>
                  <a:lnTo>
                    <a:pt x="178242" y="170008"/>
                  </a:lnTo>
                  <a:lnTo>
                    <a:pt x="172625" y="175826"/>
                  </a:lnTo>
                  <a:lnTo>
                    <a:pt x="167934" y="175907"/>
                  </a:lnTo>
                  <a:close/>
                </a:path>
                <a:path w="649605" h="282575">
                  <a:moveTo>
                    <a:pt x="535292" y="185579"/>
                  </a:moveTo>
                  <a:lnTo>
                    <a:pt x="533120" y="184682"/>
                  </a:lnTo>
                  <a:lnTo>
                    <a:pt x="485853" y="164427"/>
                  </a:lnTo>
                  <a:lnTo>
                    <a:pt x="523515" y="164427"/>
                  </a:lnTo>
                  <a:lnTo>
                    <a:pt x="535796" y="169689"/>
                  </a:lnTo>
                  <a:lnTo>
                    <a:pt x="594914" y="169689"/>
                  </a:lnTo>
                  <a:lnTo>
                    <a:pt x="604602" y="175155"/>
                  </a:lnTo>
                  <a:lnTo>
                    <a:pt x="607529" y="177590"/>
                  </a:lnTo>
                  <a:lnTo>
                    <a:pt x="565784" y="177590"/>
                  </a:lnTo>
                  <a:lnTo>
                    <a:pt x="559457" y="177973"/>
                  </a:lnTo>
                  <a:lnTo>
                    <a:pt x="537745" y="185423"/>
                  </a:lnTo>
                  <a:lnTo>
                    <a:pt x="535292" y="185579"/>
                  </a:lnTo>
                  <a:close/>
                </a:path>
                <a:path w="649605" h="282575">
                  <a:moveTo>
                    <a:pt x="105777" y="186098"/>
                  </a:moveTo>
                  <a:lnTo>
                    <a:pt x="77085" y="177590"/>
                  </a:lnTo>
                  <a:lnTo>
                    <a:pt x="125633" y="177590"/>
                  </a:lnTo>
                  <a:lnTo>
                    <a:pt x="105777" y="186098"/>
                  </a:lnTo>
                  <a:close/>
                </a:path>
                <a:path w="649605" h="282575">
                  <a:moveTo>
                    <a:pt x="638083" y="280392"/>
                  </a:moveTo>
                  <a:lnTo>
                    <a:pt x="633606" y="280044"/>
                  </a:lnTo>
                  <a:lnTo>
                    <a:pt x="628226" y="274070"/>
                  </a:lnTo>
                  <a:lnTo>
                    <a:pt x="628471" y="269386"/>
                  </a:lnTo>
                  <a:lnTo>
                    <a:pt x="631509" y="266644"/>
                  </a:lnTo>
                  <a:lnTo>
                    <a:pt x="634103" y="264539"/>
                  </a:lnTo>
                  <a:lnTo>
                    <a:pt x="635007" y="260982"/>
                  </a:lnTo>
                  <a:lnTo>
                    <a:pt x="609647" y="200757"/>
                  </a:lnTo>
                  <a:lnTo>
                    <a:pt x="572106" y="178062"/>
                  </a:lnTo>
                  <a:lnTo>
                    <a:pt x="565784" y="177590"/>
                  </a:lnTo>
                  <a:lnTo>
                    <a:pt x="607529" y="177590"/>
                  </a:lnTo>
                  <a:lnTo>
                    <a:pt x="647324" y="251984"/>
                  </a:lnTo>
                  <a:lnTo>
                    <a:pt x="649067" y="259122"/>
                  </a:lnTo>
                  <a:lnTo>
                    <a:pt x="648547" y="265971"/>
                  </a:lnTo>
                  <a:lnTo>
                    <a:pt x="645859" y="272462"/>
                  </a:lnTo>
                  <a:lnTo>
                    <a:pt x="641143" y="277902"/>
                  </a:lnTo>
                  <a:lnTo>
                    <a:pt x="638083" y="280392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816" y="3811063"/>
              <a:ext cx="74110" cy="7411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8859" y="3811063"/>
              <a:ext cx="74110" cy="7411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10184" y="3996347"/>
              <a:ext cx="548640" cy="59690"/>
            </a:xfrm>
            <a:custGeom>
              <a:avLst/>
              <a:gdLst/>
              <a:ahLst/>
              <a:cxnLst/>
              <a:rect l="l" t="t" r="r" b="b"/>
              <a:pathLst>
                <a:path w="548640" h="59689">
                  <a:moveTo>
                    <a:pt x="59283" y="29654"/>
                  </a:moveTo>
                  <a:lnTo>
                    <a:pt x="56946" y="18110"/>
                  </a:lnTo>
                  <a:lnTo>
                    <a:pt x="54737" y="14833"/>
                  </a:lnTo>
                  <a:lnTo>
                    <a:pt x="50596" y="8686"/>
                  </a:lnTo>
                  <a:lnTo>
                    <a:pt x="44462" y="4559"/>
                  </a:lnTo>
                  <a:lnTo>
                    <a:pt x="44462" y="21463"/>
                  </a:lnTo>
                  <a:lnTo>
                    <a:pt x="44462" y="37846"/>
                  </a:lnTo>
                  <a:lnTo>
                    <a:pt x="37833" y="44475"/>
                  </a:lnTo>
                  <a:lnTo>
                    <a:pt x="21450" y="44475"/>
                  </a:lnTo>
                  <a:lnTo>
                    <a:pt x="14820" y="37846"/>
                  </a:lnTo>
                  <a:lnTo>
                    <a:pt x="14820" y="21463"/>
                  </a:lnTo>
                  <a:lnTo>
                    <a:pt x="21450" y="14833"/>
                  </a:lnTo>
                  <a:lnTo>
                    <a:pt x="37833" y="14833"/>
                  </a:lnTo>
                  <a:lnTo>
                    <a:pt x="44462" y="21463"/>
                  </a:lnTo>
                  <a:lnTo>
                    <a:pt x="44462" y="4559"/>
                  </a:lnTo>
                  <a:lnTo>
                    <a:pt x="41173" y="2336"/>
                  </a:lnTo>
                  <a:lnTo>
                    <a:pt x="29641" y="0"/>
                  </a:lnTo>
                  <a:lnTo>
                    <a:pt x="18097" y="2336"/>
                  </a:lnTo>
                  <a:lnTo>
                    <a:pt x="8674" y="8686"/>
                  </a:lnTo>
                  <a:lnTo>
                    <a:pt x="2324" y="18110"/>
                  </a:lnTo>
                  <a:lnTo>
                    <a:pt x="0" y="29654"/>
                  </a:lnTo>
                  <a:lnTo>
                    <a:pt x="2324" y="41186"/>
                  </a:lnTo>
                  <a:lnTo>
                    <a:pt x="8674" y="50609"/>
                  </a:lnTo>
                  <a:lnTo>
                    <a:pt x="18097" y="56959"/>
                  </a:lnTo>
                  <a:lnTo>
                    <a:pt x="29641" y="59296"/>
                  </a:lnTo>
                  <a:lnTo>
                    <a:pt x="41173" y="56959"/>
                  </a:lnTo>
                  <a:lnTo>
                    <a:pt x="50596" y="50609"/>
                  </a:lnTo>
                  <a:lnTo>
                    <a:pt x="54737" y="44475"/>
                  </a:lnTo>
                  <a:lnTo>
                    <a:pt x="56946" y="41186"/>
                  </a:lnTo>
                  <a:lnTo>
                    <a:pt x="59283" y="29654"/>
                  </a:lnTo>
                  <a:close/>
                </a:path>
                <a:path w="548640" h="59689">
                  <a:moveTo>
                    <a:pt x="548411" y="29654"/>
                  </a:moveTo>
                  <a:lnTo>
                    <a:pt x="546087" y="18110"/>
                  </a:lnTo>
                  <a:lnTo>
                    <a:pt x="543864" y="14820"/>
                  </a:lnTo>
                  <a:lnTo>
                    <a:pt x="539724" y="8686"/>
                  </a:lnTo>
                  <a:lnTo>
                    <a:pt x="533590" y="4559"/>
                  </a:lnTo>
                  <a:lnTo>
                    <a:pt x="533590" y="21463"/>
                  </a:lnTo>
                  <a:lnTo>
                    <a:pt x="533590" y="37833"/>
                  </a:lnTo>
                  <a:lnTo>
                    <a:pt x="526961" y="44475"/>
                  </a:lnTo>
                  <a:lnTo>
                    <a:pt x="510578" y="44475"/>
                  </a:lnTo>
                  <a:lnTo>
                    <a:pt x="503948" y="37833"/>
                  </a:lnTo>
                  <a:lnTo>
                    <a:pt x="503948" y="21463"/>
                  </a:lnTo>
                  <a:lnTo>
                    <a:pt x="510578" y="14820"/>
                  </a:lnTo>
                  <a:lnTo>
                    <a:pt x="526961" y="14820"/>
                  </a:lnTo>
                  <a:lnTo>
                    <a:pt x="533590" y="21463"/>
                  </a:lnTo>
                  <a:lnTo>
                    <a:pt x="533590" y="4559"/>
                  </a:lnTo>
                  <a:lnTo>
                    <a:pt x="530301" y="2336"/>
                  </a:lnTo>
                  <a:lnTo>
                    <a:pt x="518769" y="0"/>
                  </a:lnTo>
                  <a:lnTo>
                    <a:pt x="507225" y="2336"/>
                  </a:lnTo>
                  <a:lnTo>
                    <a:pt x="497801" y="8686"/>
                  </a:lnTo>
                  <a:lnTo>
                    <a:pt x="491451" y="18110"/>
                  </a:lnTo>
                  <a:lnTo>
                    <a:pt x="489127" y="29654"/>
                  </a:lnTo>
                  <a:lnTo>
                    <a:pt x="491451" y="41186"/>
                  </a:lnTo>
                  <a:lnTo>
                    <a:pt x="497801" y="50609"/>
                  </a:lnTo>
                  <a:lnTo>
                    <a:pt x="507225" y="56959"/>
                  </a:lnTo>
                  <a:lnTo>
                    <a:pt x="518769" y="59296"/>
                  </a:lnTo>
                  <a:lnTo>
                    <a:pt x="530301" y="56959"/>
                  </a:lnTo>
                  <a:lnTo>
                    <a:pt x="539724" y="50609"/>
                  </a:lnTo>
                  <a:lnTo>
                    <a:pt x="543864" y="44475"/>
                  </a:lnTo>
                  <a:lnTo>
                    <a:pt x="546087" y="41186"/>
                  </a:lnTo>
                  <a:lnTo>
                    <a:pt x="548411" y="29654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743865" y="4838695"/>
            <a:ext cx="281305" cy="667385"/>
            <a:chOff x="743865" y="4838695"/>
            <a:chExt cx="281305" cy="667385"/>
          </a:xfrm>
        </p:grpSpPr>
        <p:sp>
          <p:nvSpPr>
            <p:cNvPr id="49" name="object 49"/>
            <p:cNvSpPr/>
            <p:nvPr/>
          </p:nvSpPr>
          <p:spPr>
            <a:xfrm>
              <a:off x="810283" y="5068446"/>
              <a:ext cx="148590" cy="437515"/>
            </a:xfrm>
            <a:custGeom>
              <a:avLst/>
              <a:gdLst/>
              <a:ahLst/>
              <a:cxnLst/>
              <a:rect l="l" t="t" r="r" b="b"/>
              <a:pathLst>
                <a:path w="148590" h="437514">
                  <a:moveTo>
                    <a:pt x="148220" y="437268"/>
                  </a:moveTo>
                  <a:lnTo>
                    <a:pt x="0" y="437268"/>
                  </a:lnTo>
                  <a:lnTo>
                    <a:pt x="0" y="3320"/>
                  </a:lnTo>
                  <a:lnTo>
                    <a:pt x="3320" y="0"/>
                  </a:lnTo>
                  <a:lnTo>
                    <a:pt x="11501" y="0"/>
                  </a:lnTo>
                  <a:lnTo>
                    <a:pt x="14822" y="3320"/>
                  </a:lnTo>
                  <a:lnTo>
                    <a:pt x="14822" y="422445"/>
                  </a:lnTo>
                  <a:lnTo>
                    <a:pt x="66699" y="422445"/>
                  </a:lnTo>
                  <a:lnTo>
                    <a:pt x="66699" y="170460"/>
                  </a:lnTo>
                  <a:lnTo>
                    <a:pt x="81521" y="170460"/>
                  </a:lnTo>
                  <a:lnTo>
                    <a:pt x="81521" y="422445"/>
                  </a:lnTo>
                  <a:lnTo>
                    <a:pt x="133398" y="422445"/>
                  </a:lnTo>
                  <a:lnTo>
                    <a:pt x="131775" y="3320"/>
                  </a:lnTo>
                  <a:lnTo>
                    <a:pt x="135095" y="0"/>
                  </a:lnTo>
                  <a:lnTo>
                    <a:pt x="139186" y="0"/>
                  </a:lnTo>
                  <a:lnTo>
                    <a:pt x="143270" y="14"/>
                  </a:lnTo>
                  <a:lnTo>
                    <a:pt x="146568" y="3327"/>
                  </a:lnTo>
                  <a:lnTo>
                    <a:pt x="148220" y="437268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5105" y="4838695"/>
              <a:ext cx="118576" cy="11858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43865" y="4972098"/>
              <a:ext cx="281305" cy="274320"/>
            </a:xfrm>
            <a:custGeom>
              <a:avLst/>
              <a:gdLst/>
              <a:ahLst/>
              <a:cxnLst/>
              <a:rect l="l" t="t" r="r" b="b"/>
              <a:pathLst>
                <a:path w="281305" h="274320">
                  <a:moveTo>
                    <a:pt x="260157" y="274218"/>
                  </a:moveTo>
                  <a:lnTo>
                    <a:pt x="256155" y="274241"/>
                  </a:lnTo>
                  <a:lnTo>
                    <a:pt x="253427" y="272440"/>
                  </a:lnTo>
                  <a:lnTo>
                    <a:pt x="250693" y="265881"/>
                  </a:lnTo>
                  <a:lnTo>
                    <a:pt x="252479" y="261538"/>
                  </a:lnTo>
                  <a:lnTo>
                    <a:pt x="256258" y="259966"/>
                  </a:lnTo>
                  <a:lnTo>
                    <a:pt x="260159" y="257752"/>
                  </a:lnTo>
                  <a:lnTo>
                    <a:pt x="263722" y="253737"/>
                  </a:lnTo>
                  <a:lnTo>
                    <a:pt x="266064" y="247093"/>
                  </a:lnTo>
                  <a:lnTo>
                    <a:pt x="266300" y="236991"/>
                  </a:lnTo>
                  <a:lnTo>
                    <a:pt x="243052" y="72193"/>
                  </a:lnTo>
                  <a:lnTo>
                    <a:pt x="242622" y="68384"/>
                  </a:lnTo>
                  <a:lnTo>
                    <a:pt x="211516" y="35401"/>
                  </a:lnTo>
                  <a:lnTo>
                    <a:pt x="172842" y="18730"/>
                  </a:lnTo>
                  <a:lnTo>
                    <a:pt x="141328" y="14822"/>
                  </a:lnTo>
                  <a:lnTo>
                    <a:pt x="140528" y="14659"/>
                  </a:lnTo>
                  <a:lnTo>
                    <a:pt x="98174" y="21767"/>
                  </a:lnTo>
                  <a:lnTo>
                    <a:pt x="56552" y="44900"/>
                  </a:lnTo>
                  <a:lnTo>
                    <a:pt x="38003" y="72201"/>
                  </a:lnTo>
                  <a:lnTo>
                    <a:pt x="14718" y="237332"/>
                  </a:lnTo>
                  <a:lnTo>
                    <a:pt x="27532" y="261152"/>
                  </a:lnTo>
                  <a:lnTo>
                    <a:pt x="29303" y="263835"/>
                  </a:lnTo>
                  <a:lnTo>
                    <a:pt x="29303" y="270898"/>
                  </a:lnTo>
                  <a:lnTo>
                    <a:pt x="25983" y="274218"/>
                  </a:lnTo>
                  <a:lnTo>
                    <a:pt x="20899" y="274218"/>
                  </a:lnTo>
                  <a:lnTo>
                    <a:pt x="19913" y="274018"/>
                  </a:lnTo>
                  <a:lnTo>
                    <a:pt x="0" y="235605"/>
                  </a:lnTo>
                  <a:lnTo>
                    <a:pt x="23337" y="70125"/>
                  </a:lnTo>
                  <a:lnTo>
                    <a:pt x="24004" y="64545"/>
                  </a:lnTo>
                  <a:lnTo>
                    <a:pt x="46818" y="33741"/>
                  </a:lnTo>
                  <a:lnTo>
                    <a:pt x="93356" y="7744"/>
                  </a:lnTo>
                  <a:lnTo>
                    <a:pt x="139742" y="0"/>
                  </a:lnTo>
                  <a:lnTo>
                    <a:pt x="140231" y="207"/>
                  </a:lnTo>
                  <a:lnTo>
                    <a:pt x="140780" y="207"/>
                  </a:lnTo>
                  <a:lnTo>
                    <a:pt x="187788" y="7781"/>
                  </a:lnTo>
                  <a:lnTo>
                    <a:pt x="234022" y="33535"/>
                  </a:lnTo>
                  <a:lnTo>
                    <a:pt x="257059" y="64537"/>
                  </a:lnTo>
                  <a:lnTo>
                    <a:pt x="257726" y="70118"/>
                  </a:lnTo>
                  <a:lnTo>
                    <a:pt x="281019" y="235265"/>
                  </a:lnTo>
                  <a:lnTo>
                    <a:pt x="262061" y="273626"/>
                  </a:lnTo>
                  <a:lnTo>
                    <a:pt x="261142" y="274018"/>
                  </a:lnTo>
                  <a:lnTo>
                    <a:pt x="260157" y="274218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677327" y="6014337"/>
            <a:ext cx="421640" cy="593090"/>
            <a:chOff x="677327" y="6014337"/>
            <a:chExt cx="421640" cy="593090"/>
          </a:xfrm>
        </p:grpSpPr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0764" y="6014337"/>
              <a:ext cx="103754" cy="10375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03956" y="6214287"/>
              <a:ext cx="197485" cy="393065"/>
            </a:xfrm>
            <a:custGeom>
              <a:avLst/>
              <a:gdLst/>
              <a:ahLst/>
              <a:cxnLst/>
              <a:rect l="l" t="t" r="r" b="b"/>
              <a:pathLst>
                <a:path w="197484" h="393065">
                  <a:moveTo>
                    <a:pt x="197333" y="222495"/>
                  </a:moveTo>
                  <a:lnTo>
                    <a:pt x="0" y="222495"/>
                  </a:lnTo>
                  <a:lnTo>
                    <a:pt x="39389" y="80672"/>
                  </a:lnTo>
                  <a:lnTo>
                    <a:pt x="39389" y="3320"/>
                  </a:lnTo>
                  <a:lnTo>
                    <a:pt x="42709" y="0"/>
                  </a:lnTo>
                  <a:lnTo>
                    <a:pt x="50891" y="0"/>
                  </a:lnTo>
                  <a:lnTo>
                    <a:pt x="54211" y="3320"/>
                  </a:lnTo>
                  <a:lnTo>
                    <a:pt x="54211" y="7411"/>
                  </a:lnTo>
                  <a:lnTo>
                    <a:pt x="53944" y="83666"/>
                  </a:lnTo>
                  <a:lnTo>
                    <a:pt x="19498" y="207672"/>
                  </a:lnTo>
                  <a:lnTo>
                    <a:pt x="193219" y="207672"/>
                  </a:lnTo>
                  <a:lnTo>
                    <a:pt x="197333" y="222495"/>
                  </a:lnTo>
                  <a:close/>
                </a:path>
                <a:path w="197484" h="393065">
                  <a:moveTo>
                    <a:pt x="193219" y="207672"/>
                  </a:moveTo>
                  <a:lnTo>
                    <a:pt x="177864" y="207672"/>
                  </a:lnTo>
                  <a:lnTo>
                    <a:pt x="143144" y="81680"/>
                  </a:lnTo>
                  <a:lnTo>
                    <a:pt x="143144" y="3320"/>
                  </a:lnTo>
                  <a:lnTo>
                    <a:pt x="146464" y="0"/>
                  </a:lnTo>
                  <a:lnTo>
                    <a:pt x="154646" y="0"/>
                  </a:lnTo>
                  <a:lnTo>
                    <a:pt x="157966" y="3320"/>
                  </a:lnTo>
                  <a:lnTo>
                    <a:pt x="157966" y="80672"/>
                  </a:lnTo>
                  <a:lnTo>
                    <a:pt x="193219" y="207672"/>
                  </a:lnTo>
                  <a:close/>
                </a:path>
                <a:path w="197484" h="393065">
                  <a:moveTo>
                    <a:pt x="157907" y="392955"/>
                  </a:moveTo>
                  <a:lnTo>
                    <a:pt x="39389" y="392955"/>
                  </a:lnTo>
                  <a:lnTo>
                    <a:pt x="39389" y="222495"/>
                  </a:lnTo>
                  <a:lnTo>
                    <a:pt x="54211" y="222495"/>
                  </a:lnTo>
                  <a:lnTo>
                    <a:pt x="54211" y="378133"/>
                  </a:lnTo>
                  <a:lnTo>
                    <a:pt x="157907" y="378133"/>
                  </a:lnTo>
                  <a:lnTo>
                    <a:pt x="157907" y="392955"/>
                  </a:lnTo>
                  <a:close/>
                </a:path>
                <a:path w="197484" h="393065">
                  <a:moveTo>
                    <a:pt x="106096" y="378133"/>
                  </a:moveTo>
                  <a:lnTo>
                    <a:pt x="91266" y="378133"/>
                  </a:lnTo>
                  <a:lnTo>
                    <a:pt x="91266" y="222495"/>
                  </a:lnTo>
                  <a:lnTo>
                    <a:pt x="106096" y="222495"/>
                  </a:lnTo>
                  <a:lnTo>
                    <a:pt x="106096" y="378133"/>
                  </a:lnTo>
                  <a:close/>
                </a:path>
                <a:path w="197484" h="393065">
                  <a:moveTo>
                    <a:pt x="157907" y="378133"/>
                  </a:moveTo>
                  <a:lnTo>
                    <a:pt x="143084" y="378133"/>
                  </a:lnTo>
                  <a:lnTo>
                    <a:pt x="143114" y="222495"/>
                  </a:lnTo>
                  <a:lnTo>
                    <a:pt x="157907" y="222495"/>
                  </a:lnTo>
                  <a:lnTo>
                    <a:pt x="157907" y="378133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2105" y="6433328"/>
              <a:ext cx="88954" cy="17064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9516" y="6314872"/>
              <a:ext cx="74110" cy="7411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77327" y="6132943"/>
              <a:ext cx="421640" cy="404495"/>
            </a:xfrm>
            <a:custGeom>
              <a:avLst/>
              <a:gdLst/>
              <a:ahLst/>
              <a:cxnLst/>
              <a:rect l="l" t="t" r="r" b="b"/>
              <a:pathLst>
                <a:path w="421640" h="404495">
                  <a:moveTo>
                    <a:pt x="19781" y="243502"/>
                  </a:moveTo>
                  <a:lnTo>
                    <a:pt x="16120" y="241672"/>
                  </a:lnTo>
                  <a:lnTo>
                    <a:pt x="9316" y="237430"/>
                  </a:lnTo>
                  <a:lnTo>
                    <a:pt x="3488" y="230635"/>
                  </a:lnTo>
                  <a:lnTo>
                    <a:pt x="0" y="220693"/>
                  </a:lnTo>
                  <a:lnTo>
                    <a:pt x="173" y="209736"/>
                  </a:lnTo>
                  <a:lnTo>
                    <a:pt x="32367" y="56722"/>
                  </a:lnTo>
                  <a:lnTo>
                    <a:pt x="62364" y="20777"/>
                  </a:lnTo>
                  <a:lnTo>
                    <a:pt x="106852" y="1731"/>
                  </a:lnTo>
                  <a:lnTo>
                    <a:pt x="125351" y="0"/>
                  </a:lnTo>
                  <a:lnTo>
                    <a:pt x="143851" y="1731"/>
                  </a:lnTo>
                  <a:lnTo>
                    <a:pt x="161858" y="6925"/>
                  </a:lnTo>
                  <a:lnTo>
                    <a:pt x="175483" y="12974"/>
                  </a:lnTo>
                  <a:lnTo>
                    <a:pt x="178499" y="14804"/>
                  </a:lnTo>
                  <a:lnTo>
                    <a:pt x="125376" y="14804"/>
                  </a:lnTo>
                  <a:lnTo>
                    <a:pt x="109431" y="16310"/>
                  </a:lnTo>
                  <a:lnTo>
                    <a:pt x="70963" y="32811"/>
                  </a:lnTo>
                  <a:lnTo>
                    <a:pt x="14779" y="209736"/>
                  </a:lnTo>
                  <a:lnTo>
                    <a:pt x="12822" y="221987"/>
                  </a:lnTo>
                  <a:lnTo>
                    <a:pt x="17506" y="226004"/>
                  </a:lnTo>
                  <a:lnTo>
                    <a:pt x="22345" y="228227"/>
                  </a:lnTo>
                  <a:lnTo>
                    <a:pt x="26421" y="230251"/>
                  </a:lnTo>
                  <a:lnTo>
                    <a:pt x="27896" y="234705"/>
                  </a:lnTo>
                  <a:lnTo>
                    <a:pt x="24235" y="242027"/>
                  </a:lnTo>
                  <a:lnTo>
                    <a:pt x="19781" y="243502"/>
                  </a:lnTo>
                  <a:close/>
                </a:path>
                <a:path w="421640" h="404495">
                  <a:moveTo>
                    <a:pt x="230329" y="243465"/>
                  </a:moveTo>
                  <a:lnTo>
                    <a:pt x="225978" y="241716"/>
                  </a:lnTo>
                  <a:lnTo>
                    <a:pt x="222769" y="234186"/>
                  </a:lnTo>
                  <a:lnTo>
                    <a:pt x="224518" y="229828"/>
                  </a:lnTo>
                  <a:lnTo>
                    <a:pt x="228283" y="228227"/>
                  </a:lnTo>
                  <a:lnTo>
                    <a:pt x="232322" y="226627"/>
                  </a:lnTo>
                  <a:lnTo>
                    <a:pt x="235205" y="223010"/>
                  </a:lnTo>
                  <a:lnTo>
                    <a:pt x="235872" y="218719"/>
                  </a:lnTo>
                  <a:lnTo>
                    <a:pt x="234990" y="216695"/>
                  </a:lnTo>
                  <a:lnTo>
                    <a:pt x="235079" y="214383"/>
                  </a:lnTo>
                  <a:lnTo>
                    <a:pt x="236109" y="212434"/>
                  </a:lnTo>
                  <a:lnTo>
                    <a:pt x="235961" y="210477"/>
                  </a:lnTo>
                  <a:lnTo>
                    <a:pt x="235783" y="209351"/>
                  </a:lnTo>
                  <a:lnTo>
                    <a:pt x="203782" y="59813"/>
                  </a:lnTo>
                  <a:lnTo>
                    <a:pt x="168534" y="26047"/>
                  </a:lnTo>
                  <a:lnTo>
                    <a:pt x="125376" y="14804"/>
                  </a:lnTo>
                  <a:lnTo>
                    <a:pt x="178499" y="14804"/>
                  </a:lnTo>
                  <a:lnTo>
                    <a:pt x="210229" y="40701"/>
                  </a:lnTo>
                  <a:lnTo>
                    <a:pt x="250338" y="206638"/>
                  </a:lnTo>
                  <a:lnTo>
                    <a:pt x="250954" y="215058"/>
                  </a:lnTo>
                  <a:lnTo>
                    <a:pt x="263211" y="233141"/>
                  </a:lnTo>
                  <a:lnTo>
                    <a:pt x="245306" y="233141"/>
                  </a:lnTo>
                  <a:lnTo>
                    <a:pt x="242453" y="236817"/>
                  </a:lnTo>
                  <a:lnTo>
                    <a:pt x="238748" y="239745"/>
                  </a:lnTo>
                  <a:lnTo>
                    <a:pt x="234405" y="241716"/>
                  </a:lnTo>
                  <a:lnTo>
                    <a:pt x="230329" y="243465"/>
                  </a:lnTo>
                  <a:close/>
                </a:path>
                <a:path w="421640" h="404495">
                  <a:moveTo>
                    <a:pt x="400442" y="404024"/>
                  </a:moveTo>
                  <a:lnTo>
                    <a:pt x="396180" y="402053"/>
                  </a:lnTo>
                  <a:lnTo>
                    <a:pt x="393364" y="394360"/>
                  </a:lnTo>
                  <a:lnTo>
                    <a:pt x="395335" y="390106"/>
                  </a:lnTo>
                  <a:lnTo>
                    <a:pt x="399182" y="388697"/>
                  </a:lnTo>
                  <a:lnTo>
                    <a:pt x="405118" y="386237"/>
                  </a:lnTo>
                  <a:lnTo>
                    <a:pt x="377601" y="307158"/>
                  </a:lnTo>
                  <a:lnTo>
                    <a:pt x="343458" y="281582"/>
                  </a:lnTo>
                  <a:lnTo>
                    <a:pt x="324063" y="278839"/>
                  </a:lnTo>
                  <a:lnTo>
                    <a:pt x="277759" y="278839"/>
                  </a:lnTo>
                  <a:lnTo>
                    <a:pt x="275462" y="277624"/>
                  </a:lnTo>
                  <a:lnTo>
                    <a:pt x="245306" y="233141"/>
                  </a:lnTo>
                  <a:lnTo>
                    <a:pt x="263211" y="233141"/>
                  </a:lnTo>
                  <a:lnTo>
                    <a:pt x="284140" y="264017"/>
                  </a:lnTo>
                  <a:lnTo>
                    <a:pt x="324382" y="264017"/>
                  </a:lnTo>
                  <a:lnTo>
                    <a:pt x="366425" y="276854"/>
                  </a:lnTo>
                  <a:lnTo>
                    <a:pt x="419103" y="368361"/>
                  </a:lnTo>
                  <a:lnTo>
                    <a:pt x="419369" y="368983"/>
                  </a:lnTo>
                  <a:lnTo>
                    <a:pt x="421103" y="379140"/>
                  </a:lnTo>
                  <a:lnTo>
                    <a:pt x="418885" y="388835"/>
                  </a:lnTo>
                  <a:lnTo>
                    <a:pt x="413195" y="396990"/>
                  </a:lnTo>
                  <a:lnTo>
                    <a:pt x="404510" y="402527"/>
                  </a:lnTo>
                  <a:lnTo>
                    <a:pt x="400442" y="404024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030846" y="1459350"/>
            <a:ext cx="481965" cy="593090"/>
            <a:chOff x="4030846" y="1459350"/>
            <a:chExt cx="481965" cy="593090"/>
          </a:xfrm>
        </p:grpSpPr>
        <p:sp>
          <p:nvSpPr>
            <p:cNvPr id="59" name="object 59"/>
            <p:cNvSpPr/>
            <p:nvPr/>
          </p:nvSpPr>
          <p:spPr>
            <a:xfrm>
              <a:off x="4097992" y="1659301"/>
              <a:ext cx="118745" cy="393065"/>
            </a:xfrm>
            <a:custGeom>
              <a:avLst/>
              <a:gdLst/>
              <a:ahLst/>
              <a:cxnLst/>
              <a:rect l="l" t="t" r="r" b="b"/>
              <a:pathLst>
                <a:path w="118745" h="393064">
                  <a:moveTo>
                    <a:pt x="118509" y="392955"/>
                  </a:moveTo>
                  <a:lnTo>
                    <a:pt x="0" y="392955"/>
                  </a:lnTo>
                  <a:lnTo>
                    <a:pt x="0" y="3320"/>
                  </a:lnTo>
                  <a:lnTo>
                    <a:pt x="3320" y="0"/>
                  </a:lnTo>
                  <a:lnTo>
                    <a:pt x="11501" y="0"/>
                  </a:lnTo>
                  <a:lnTo>
                    <a:pt x="14822" y="3320"/>
                  </a:lnTo>
                  <a:lnTo>
                    <a:pt x="14822" y="378133"/>
                  </a:lnTo>
                  <a:lnTo>
                    <a:pt x="51877" y="378133"/>
                  </a:lnTo>
                  <a:lnTo>
                    <a:pt x="51877" y="170616"/>
                  </a:lnTo>
                  <a:lnTo>
                    <a:pt x="66699" y="170616"/>
                  </a:lnTo>
                  <a:lnTo>
                    <a:pt x="66699" y="378133"/>
                  </a:lnTo>
                  <a:lnTo>
                    <a:pt x="103687" y="378133"/>
                  </a:lnTo>
                  <a:lnTo>
                    <a:pt x="103761" y="3320"/>
                  </a:lnTo>
                  <a:lnTo>
                    <a:pt x="107082" y="0"/>
                  </a:lnTo>
                  <a:lnTo>
                    <a:pt x="111173" y="0"/>
                  </a:lnTo>
                  <a:lnTo>
                    <a:pt x="115263" y="0"/>
                  </a:lnTo>
                  <a:lnTo>
                    <a:pt x="118584" y="3320"/>
                  </a:lnTo>
                  <a:lnTo>
                    <a:pt x="118509" y="392955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05403" y="1459351"/>
              <a:ext cx="103754" cy="10375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35145" y="1459350"/>
              <a:ext cx="103754" cy="10375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030840" y="1577949"/>
              <a:ext cx="481965" cy="474345"/>
            </a:xfrm>
            <a:custGeom>
              <a:avLst/>
              <a:gdLst/>
              <a:ahLst/>
              <a:cxnLst/>
              <a:rect l="l" t="t" r="r" b="b"/>
              <a:pathLst>
                <a:path w="481964" h="474344">
                  <a:moveTo>
                    <a:pt x="454825" y="303847"/>
                  </a:moveTo>
                  <a:lnTo>
                    <a:pt x="450710" y="289026"/>
                  </a:lnTo>
                  <a:lnTo>
                    <a:pt x="415455" y="162026"/>
                  </a:lnTo>
                  <a:lnTo>
                    <a:pt x="415455" y="84670"/>
                  </a:lnTo>
                  <a:lnTo>
                    <a:pt x="412140" y="81356"/>
                  </a:lnTo>
                  <a:lnTo>
                    <a:pt x="403948" y="81356"/>
                  </a:lnTo>
                  <a:lnTo>
                    <a:pt x="400634" y="84670"/>
                  </a:lnTo>
                  <a:lnTo>
                    <a:pt x="400634" y="163042"/>
                  </a:lnTo>
                  <a:lnTo>
                    <a:pt x="435356" y="289026"/>
                  </a:lnTo>
                  <a:lnTo>
                    <a:pt x="400608" y="289026"/>
                  </a:lnTo>
                  <a:lnTo>
                    <a:pt x="400608" y="303847"/>
                  </a:lnTo>
                  <a:lnTo>
                    <a:pt x="400570" y="459486"/>
                  </a:lnTo>
                  <a:lnTo>
                    <a:pt x="363588" y="459486"/>
                  </a:lnTo>
                  <a:lnTo>
                    <a:pt x="363588" y="303847"/>
                  </a:lnTo>
                  <a:lnTo>
                    <a:pt x="400608" y="303847"/>
                  </a:lnTo>
                  <a:lnTo>
                    <a:pt x="400608" y="289026"/>
                  </a:lnTo>
                  <a:lnTo>
                    <a:pt x="348754" y="289026"/>
                  </a:lnTo>
                  <a:lnTo>
                    <a:pt x="348754" y="303847"/>
                  </a:lnTo>
                  <a:lnTo>
                    <a:pt x="348754" y="459486"/>
                  </a:lnTo>
                  <a:lnTo>
                    <a:pt x="311696" y="459486"/>
                  </a:lnTo>
                  <a:lnTo>
                    <a:pt x="311696" y="303847"/>
                  </a:lnTo>
                  <a:lnTo>
                    <a:pt x="348754" y="303847"/>
                  </a:lnTo>
                  <a:lnTo>
                    <a:pt x="348754" y="289026"/>
                  </a:lnTo>
                  <a:lnTo>
                    <a:pt x="276987" y="289026"/>
                  </a:lnTo>
                  <a:lnTo>
                    <a:pt x="311429" y="165023"/>
                  </a:lnTo>
                  <a:lnTo>
                    <a:pt x="311696" y="88773"/>
                  </a:lnTo>
                  <a:lnTo>
                    <a:pt x="311696" y="84670"/>
                  </a:lnTo>
                  <a:lnTo>
                    <a:pt x="308381" y="81356"/>
                  </a:lnTo>
                  <a:lnTo>
                    <a:pt x="300202" y="81356"/>
                  </a:lnTo>
                  <a:lnTo>
                    <a:pt x="296875" y="84670"/>
                  </a:lnTo>
                  <a:lnTo>
                    <a:pt x="296875" y="162026"/>
                  </a:lnTo>
                  <a:lnTo>
                    <a:pt x="257492" y="303847"/>
                  </a:lnTo>
                  <a:lnTo>
                    <a:pt x="296875" y="303847"/>
                  </a:lnTo>
                  <a:lnTo>
                    <a:pt x="296875" y="474306"/>
                  </a:lnTo>
                  <a:lnTo>
                    <a:pt x="415391" y="474306"/>
                  </a:lnTo>
                  <a:lnTo>
                    <a:pt x="415391" y="459486"/>
                  </a:lnTo>
                  <a:lnTo>
                    <a:pt x="415391" y="303847"/>
                  </a:lnTo>
                  <a:lnTo>
                    <a:pt x="454825" y="303847"/>
                  </a:lnTo>
                  <a:close/>
                </a:path>
                <a:path w="481964" h="474344">
                  <a:moveTo>
                    <a:pt x="481457" y="220548"/>
                  </a:moveTo>
                  <a:lnTo>
                    <a:pt x="448983" y="56197"/>
                  </a:lnTo>
                  <a:lnTo>
                    <a:pt x="419036" y="20701"/>
                  </a:lnTo>
                  <a:lnTo>
                    <a:pt x="374726" y="1739"/>
                  </a:lnTo>
                  <a:lnTo>
                    <a:pt x="356222" y="0"/>
                  </a:lnTo>
                  <a:lnTo>
                    <a:pt x="337718" y="1727"/>
                  </a:lnTo>
                  <a:lnTo>
                    <a:pt x="293166" y="20815"/>
                  </a:lnTo>
                  <a:lnTo>
                    <a:pt x="264795" y="51079"/>
                  </a:lnTo>
                  <a:lnTo>
                    <a:pt x="243497" y="148958"/>
                  </a:lnTo>
                  <a:lnTo>
                    <a:pt x="230695" y="62306"/>
                  </a:lnTo>
                  <a:lnTo>
                    <a:pt x="230098" y="57607"/>
                  </a:lnTo>
                  <a:lnTo>
                    <a:pt x="228676" y="53047"/>
                  </a:lnTo>
                  <a:lnTo>
                    <a:pt x="196570" y="20548"/>
                  </a:lnTo>
                  <a:lnTo>
                    <a:pt x="147472" y="1739"/>
                  </a:lnTo>
                  <a:lnTo>
                    <a:pt x="126504" y="12"/>
                  </a:lnTo>
                  <a:lnTo>
                    <a:pt x="105537" y="1739"/>
                  </a:lnTo>
                  <a:lnTo>
                    <a:pt x="56184" y="20688"/>
                  </a:lnTo>
                  <a:lnTo>
                    <a:pt x="24206" y="53086"/>
                  </a:lnTo>
                  <a:lnTo>
                    <a:pt x="22186" y="62357"/>
                  </a:lnTo>
                  <a:lnTo>
                    <a:pt x="698" y="209156"/>
                  </a:lnTo>
                  <a:lnTo>
                    <a:pt x="20281" y="245046"/>
                  </a:lnTo>
                  <a:lnTo>
                    <a:pt x="28448" y="244563"/>
                  </a:lnTo>
                  <a:lnTo>
                    <a:pt x="32537" y="244563"/>
                  </a:lnTo>
                  <a:lnTo>
                    <a:pt x="35864" y="241236"/>
                  </a:lnTo>
                  <a:lnTo>
                    <a:pt x="35864" y="233057"/>
                  </a:lnTo>
                  <a:lnTo>
                    <a:pt x="32537" y="229743"/>
                  </a:lnTo>
                  <a:lnTo>
                    <a:pt x="28448" y="229743"/>
                  </a:lnTo>
                  <a:lnTo>
                    <a:pt x="24587" y="230098"/>
                  </a:lnTo>
                  <a:lnTo>
                    <a:pt x="20764" y="228765"/>
                  </a:lnTo>
                  <a:lnTo>
                    <a:pt x="17970" y="226072"/>
                  </a:lnTo>
                  <a:lnTo>
                    <a:pt x="15062" y="221691"/>
                  </a:lnTo>
                  <a:lnTo>
                    <a:pt x="14135" y="216306"/>
                  </a:lnTo>
                  <a:lnTo>
                    <a:pt x="15392" y="211201"/>
                  </a:lnTo>
                  <a:lnTo>
                    <a:pt x="37211" y="61455"/>
                  </a:lnTo>
                  <a:lnTo>
                    <a:pt x="64376" y="32994"/>
                  </a:lnTo>
                  <a:lnTo>
                    <a:pt x="107873" y="16332"/>
                  </a:lnTo>
                  <a:lnTo>
                    <a:pt x="126504" y="14808"/>
                  </a:lnTo>
                  <a:lnTo>
                    <a:pt x="135851" y="15176"/>
                  </a:lnTo>
                  <a:lnTo>
                    <a:pt x="176187" y="26162"/>
                  </a:lnTo>
                  <a:lnTo>
                    <a:pt x="209905" y="50609"/>
                  </a:lnTo>
                  <a:lnTo>
                    <a:pt x="216027" y="64465"/>
                  </a:lnTo>
                  <a:lnTo>
                    <a:pt x="234264" y="188861"/>
                  </a:lnTo>
                  <a:lnTo>
                    <a:pt x="234734" y="189928"/>
                  </a:lnTo>
                  <a:lnTo>
                    <a:pt x="231076" y="207035"/>
                  </a:lnTo>
                  <a:lnTo>
                    <a:pt x="230860" y="220713"/>
                  </a:lnTo>
                  <a:lnTo>
                    <a:pt x="234353" y="230657"/>
                  </a:lnTo>
                  <a:lnTo>
                    <a:pt x="240169" y="237451"/>
                  </a:lnTo>
                  <a:lnTo>
                    <a:pt x="246976" y="241693"/>
                  </a:lnTo>
                  <a:lnTo>
                    <a:pt x="250685" y="243408"/>
                  </a:lnTo>
                  <a:lnTo>
                    <a:pt x="255092" y="241795"/>
                  </a:lnTo>
                  <a:lnTo>
                    <a:pt x="258533" y="234365"/>
                  </a:lnTo>
                  <a:lnTo>
                    <a:pt x="256921" y="229958"/>
                  </a:lnTo>
                  <a:lnTo>
                    <a:pt x="248361" y="226021"/>
                  </a:lnTo>
                  <a:lnTo>
                    <a:pt x="243687" y="222008"/>
                  </a:lnTo>
                  <a:lnTo>
                    <a:pt x="277583" y="60363"/>
                  </a:lnTo>
                  <a:lnTo>
                    <a:pt x="312953" y="26085"/>
                  </a:lnTo>
                  <a:lnTo>
                    <a:pt x="356235" y="14820"/>
                  </a:lnTo>
                  <a:lnTo>
                    <a:pt x="372122" y="16332"/>
                  </a:lnTo>
                  <a:lnTo>
                    <a:pt x="410413" y="32727"/>
                  </a:lnTo>
                  <a:lnTo>
                    <a:pt x="466648" y="209372"/>
                  </a:lnTo>
                  <a:lnTo>
                    <a:pt x="468655" y="222008"/>
                  </a:lnTo>
                  <a:lnTo>
                    <a:pt x="463981" y="226009"/>
                  </a:lnTo>
                  <a:lnTo>
                    <a:pt x="455422" y="229933"/>
                  </a:lnTo>
                  <a:lnTo>
                    <a:pt x="453771" y="234340"/>
                  </a:lnTo>
                  <a:lnTo>
                    <a:pt x="457161" y="241782"/>
                  </a:lnTo>
                  <a:lnTo>
                    <a:pt x="461556" y="243433"/>
                  </a:lnTo>
                  <a:lnTo>
                    <a:pt x="465366" y="241693"/>
                  </a:lnTo>
                  <a:lnTo>
                    <a:pt x="472186" y="237439"/>
                  </a:lnTo>
                  <a:lnTo>
                    <a:pt x="478002" y="230606"/>
                  </a:lnTo>
                  <a:lnTo>
                    <a:pt x="481457" y="220548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4093208" y="2533266"/>
            <a:ext cx="375285" cy="632460"/>
            <a:chOff x="4093208" y="2533266"/>
            <a:chExt cx="375285" cy="632460"/>
          </a:xfrm>
        </p:grpSpPr>
        <p:sp>
          <p:nvSpPr>
            <p:cNvPr id="64" name="object 64"/>
            <p:cNvSpPr/>
            <p:nvPr/>
          </p:nvSpPr>
          <p:spPr>
            <a:xfrm>
              <a:off x="4093208" y="2659259"/>
              <a:ext cx="375285" cy="506095"/>
            </a:xfrm>
            <a:custGeom>
              <a:avLst/>
              <a:gdLst/>
              <a:ahLst/>
              <a:cxnLst/>
              <a:rect l="l" t="t" r="r" b="b"/>
              <a:pathLst>
                <a:path w="375285" h="506094">
                  <a:moveTo>
                    <a:pt x="371785" y="505852"/>
                  </a:moveTo>
                  <a:lnTo>
                    <a:pt x="363603" y="505852"/>
                  </a:lnTo>
                  <a:lnTo>
                    <a:pt x="360283" y="502532"/>
                  </a:lnTo>
                  <a:lnTo>
                    <a:pt x="360342" y="235235"/>
                  </a:lnTo>
                  <a:lnTo>
                    <a:pt x="360216" y="233315"/>
                  </a:lnTo>
                  <a:lnTo>
                    <a:pt x="326726" y="207902"/>
                  </a:lnTo>
                  <a:lnTo>
                    <a:pt x="322057" y="212905"/>
                  </a:lnTo>
                  <a:lnTo>
                    <a:pt x="315795" y="216128"/>
                  </a:lnTo>
                  <a:lnTo>
                    <a:pt x="309006" y="217018"/>
                  </a:lnTo>
                  <a:lnTo>
                    <a:pt x="302905" y="226759"/>
                  </a:lnTo>
                  <a:lnTo>
                    <a:pt x="300997" y="237702"/>
                  </a:lnTo>
                  <a:lnTo>
                    <a:pt x="303260" y="248577"/>
                  </a:lnTo>
                  <a:lnTo>
                    <a:pt x="309732" y="258173"/>
                  </a:lnTo>
                  <a:lnTo>
                    <a:pt x="312697" y="261241"/>
                  </a:lnTo>
                  <a:lnTo>
                    <a:pt x="312615" y="265933"/>
                  </a:lnTo>
                  <a:lnTo>
                    <a:pt x="306731" y="271617"/>
                  </a:lnTo>
                  <a:lnTo>
                    <a:pt x="302040" y="271536"/>
                  </a:lnTo>
                  <a:lnTo>
                    <a:pt x="299194" y="268593"/>
                  </a:lnTo>
                  <a:lnTo>
                    <a:pt x="290634" y="256602"/>
                  </a:lnTo>
                  <a:lnTo>
                    <a:pt x="286532" y="242839"/>
                  </a:lnTo>
                  <a:lnTo>
                    <a:pt x="287038" y="228487"/>
                  </a:lnTo>
                  <a:lnTo>
                    <a:pt x="292302" y="214728"/>
                  </a:lnTo>
                  <a:lnTo>
                    <a:pt x="205615" y="177419"/>
                  </a:lnTo>
                  <a:lnTo>
                    <a:pt x="203881" y="173054"/>
                  </a:lnTo>
                  <a:lnTo>
                    <a:pt x="207112" y="165539"/>
                  </a:lnTo>
                  <a:lnTo>
                    <a:pt x="211477" y="163805"/>
                  </a:lnTo>
                  <a:lnTo>
                    <a:pt x="298364" y="201239"/>
                  </a:lnTo>
                  <a:lnTo>
                    <a:pt x="300958" y="202136"/>
                  </a:lnTo>
                  <a:lnTo>
                    <a:pt x="302959" y="202447"/>
                  </a:lnTo>
                  <a:lnTo>
                    <a:pt x="307591" y="198742"/>
                  </a:lnTo>
                  <a:lnTo>
                    <a:pt x="312927" y="196014"/>
                  </a:lnTo>
                  <a:lnTo>
                    <a:pt x="318641" y="194413"/>
                  </a:lnTo>
                  <a:lnTo>
                    <a:pt x="319693" y="192323"/>
                  </a:lnTo>
                  <a:lnTo>
                    <a:pt x="322176" y="182970"/>
                  </a:lnTo>
                  <a:lnTo>
                    <a:pt x="317855" y="174432"/>
                  </a:lnTo>
                  <a:lnTo>
                    <a:pt x="309955" y="171260"/>
                  </a:lnTo>
                  <a:lnTo>
                    <a:pt x="243730" y="143231"/>
                  </a:lnTo>
                  <a:lnTo>
                    <a:pt x="243174" y="142853"/>
                  </a:lnTo>
                  <a:lnTo>
                    <a:pt x="242329" y="142423"/>
                  </a:lnTo>
                  <a:lnTo>
                    <a:pt x="241277" y="141593"/>
                  </a:lnTo>
                  <a:lnTo>
                    <a:pt x="239876" y="139636"/>
                  </a:lnTo>
                  <a:lnTo>
                    <a:pt x="200079" y="47810"/>
                  </a:lnTo>
                  <a:lnTo>
                    <a:pt x="192581" y="34340"/>
                  </a:lnTo>
                  <a:lnTo>
                    <a:pt x="181646" y="23948"/>
                  </a:lnTo>
                  <a:lnTo>
                    <a:pt x="168134" y="17241"/>
                  </a:lnTo>
                  <a:lnTo>
                    <a:pt x="152907" y="14822"/>
                  </a:lnTo>
                  <a:lnTo>
                    <a:pt x="145031" y="15446"/>
                  </a:lnTo>
                  <a:lnTo>
                    <a:pt x="137387" y="17255"/>
                  </a:lnTo>
                  <a:lnTo>
                    <a:pt x="130107" y="20206"/>
                  </a:lnTo>
                  <a:lnTo>
                    <a:pt x="123323" y="24257"/>
                  </a:lnTo>
                  <a:lnTo>
                    <a:pt x="43936" y="85771"/>
                  </a:lnTo>
                  <a:lnTo>
                    <a:pt x="39289" y="88817"/>
                  </a:lnTo>
                  <a:lnTo>
                    <a:pt x="35924" y="93471"/>
                  </a:lnTo>
                  <a:lnTo>
                    <a:pt x="34486" y="98837"/>
                  </a:lnTo>
                  <a:lnTo>
                    <a:pt x="15507" y="199364"/>
                  </a:lnTo>
                  <a:lnTo>
                    <a:pt x="14743" y="205688"/>
                  </a:lnTo>
                  <a:lnTo>
                    <a:pt x="16254" y="211676"/>
                  </a:lnTo>
                  <a:lnTo>
                    <a:pt x="19777" y="216750"/>
                  </a:lnTo>
                  <a:lnTo>
                    <a:pt x="25045" y="220331"/>
                  </a:lnTo>
                  <a:lnTo>
                    <a:pt x="28817" y="221924"/>
                  </a:lnTo>
                  <a:lnTo>
                    <a:pt x="30573" y="226275"/>
                  </a:lnTo>
                  <a:lnTo>
                    <a:pt x="27387" y="233819"/>
                  </a:lnTo>
                  <a:lnTo>
                    <a:pt x="23036" y="235576"/>
                  </a:lnTo>
                  <a:lnTo>
                    <a:pt x="19264" y="233982"/>
                  </a:lnTo>
                  <a:lnTo>
                    <a:pt x="9572" y="227570"/>
                  </a:lnTo>
                  <a:lnTo>
                    <a:pt x="2989" y="218418"/>
                  </a:lnTo>
                  <a:lnTo>
                    <a:pt x="0" y="207547"/>
                  </a:lnTo>
                  <a:lnTo>
                    <a:pt x="1092" y="195977"/>
                  </a:lnTo>
                  <a:lnTo>
                    <a:pt x="20035" y="95606"/>
                  </a:lnTo>
                  <a:lnTo>
                    <a:pt x="114518" y="12354"/>
                  </a:lnTo>
                  <a:lnTo>
                    <a:pt x="152915" y="0"/>
                  </a:lnTo>
                  <a:lnTo>
                    <a:pt x="172527" y="3061"/>
                  </a:lnTo>
                  <a:lnTo>
                    <a:pt x="189960" y="11633"/>
                  </a:lnTo>
                  <a:lnTo>
                    <a:pt x="204104" y="24950"/>
                  </a:lnTo>
                  <a:lnTo>
                    <a:pt x="213848" y="42244"/>
                  </a:lnTo>
                  <a:lnTo>
                    <a:pt x="252141" y="130683"/>
                  </a:lnTo>
                  <a:lnTo>
                    <a:pt x="315661" y="157586"/>
                  </a:lnTo>
                  <a:lnTo>
                    <a:pt x="324911" y="163448"/>
                  </a:lnTo>
                  <a:lnTo>
                    <a:pt x="331470" y="171846"/>
                  </a:lnTo>
                  <a:lnTo>
                    <a:pt x="334884" y="181939"/>
                  </a:lnTo>
                  <a:lnTo>
                    <a:pt x="334700" y="192887"/>
                  </a:lnTo>
                  <a:lnTo>
                    <a:pt x="350661" y="197468"/>
                  </a:lnTo>
                  <a:lnTo>
                    <a:pt x="363471" y="207203"/>
                  </a:lnTo>
                  <a:lnTo>
                    <a:pt x="371997" y="220849"/>
                  </a:lnTo>
                  <a:lnTo>
                    <a:pt x="375105" y="237162"/>
                  </a:lnTo>
                  <a:lnTo>
                    <a:pt x="375105" y="502532"/>
                  </a:lnTo>
                  <a:lnTo>
                    <a:pt x="371785" y="505852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27455" y="2533266"/>
              <a:ext cx="118576" cy="11858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104195" y="2753093"/>
              <a:ext cx="238760" cy="410845"/>
            </a:xfrm>
            <a:custGeom>
              <a:avLst/>
              <a:gdLst/>
              <a:ahLst/>
              <a:cxnLst/>
              <a:rect l="l" t="t" r="r" b="b"/>
              <a:pathLst>
                <a:path w="238760" h="410844">
                  <a:moveTo>
                    <a:pt x="234811" y="239674"/>
                  </a:moveTo>
                  <a:lnTo>
                    <a:pt x="7470" y="239674"/>
                  </a:lnTo>
                  <a:lnTo>
                    <a:pt x="6566" y="239504"/>
                  </a:lnTo>
                  <a:lnTo>
                    <a:pt x="1889" y="237695"/>
                  </a:lnTo>
                  <a:lnTo>
                    <a:pt x="0" y="233404"/>
                  </a:lnTo>
                  <a:lnTo>
                    <a:pt x="65995" y="62425"/>
                  </a:lnTo>
                  <a:lnTo>
                    <a:pt x="66219" y="59831"/>
                  </a:lnTo>
                  <a:lnTo>
                    <a:pt x="66329" y="57637"/>
                  </a:lnTo>
                  <a:lnTo>
                    <a:pt x="66612" y="38051"/>
                  </a:lnTo>
                  <a:lnTo>
                    <a:pt x="66848" y="28597"/>
                  </a:lnTo>
                  <a:lnTo>
                    <a:pt x="67263" y="18484"/>
                  </a:lnTo>
                  <a:lnTo>
                    <a:pt x="67980" y="7033"/>
                  </a:lnTo>
                  <a:lnTo>
                    <a:pt x="68337" y="2971"/>
                  </a:lnTo>
                  <a:lnTo>
                    <a:pt x="71887" y="0"/>
                  </a:lnTo>
                  <a:lnTo>
                    <a:pt x="75903" y="355"/>
                  </a:lnTo>
                  <a:lnTo>
                    <a:pt x="79987" y="659"/>
                  </a:lnTo>
                  <a:lnTo>
                    <a:pt x="83048" y="4209"/>
                  </a:lnTo>
                  <a:lnTo>
                    <a:pt x="82744" y="8293"/>
                  </a:lnTo>
                  <a:lnTo>
                    <a:pt x="82067" y="19191"/>
                  </a:lnTo>
                  <a:lnTo>
                    <a:pt x="81684" y="28597"/>
                  </a:lnTo>
                  <a:lnTo>
                    <a:pt x="81433" y="38410"/>
                  </a:lnTo>
                  <a:lnTo>
                    <a:pt x="81113" y="60565"/>
                  </a:lnTo>
                  <a:lnTo>
                    <a:pt x="80580" y="65553"/>
                  </a:lnTo>
                  <a:lnTo>
                    <a:pt x="80424" y="66190"/>
                  </a:lnTo>
                  <a:lnTo>
                    <a:pt x="19194" y="224852"/>
                  </a:lnTo>
                  <a:lnTo>
                    <a:pt x="235560" y="224852"/>
                  </a:lnTo>
                  <a:lnTo>
                    <a:pt x="237916" y="230232"/>
                  </a:lnTo>
                  <a:lnTo>
                    <a:pt x="238124" y="231240"/>
                  </a:lnTo>
                  <a:lnTo>
                    <a:pt x="238131" y="236354"/>
                  </a:lnTo>
                  <a:lnTo>
                    <a:pt x="234811" y="239674"/>
                  </a:lnTo>
                  <a:close/>
                </a:path>
                <a:path w="238760" h="410844">
                  <a:moveTo>
                    <a:pt x="235560" y="224852"/>
                  </a:moveTo>
                  <a:lnTo>
                    <a:pt x="219389" y="224852"/>
                  </a:lnTo>
                  <a:lnTo>
                    <a:pt x="147153" y="59831"/>
                  </a:lnTo>
                  <a:lnTo>
                    <a:pt x="147005" y="58201"/>
                  </a:lnTo>
                  <a:lnTo>
                    <a:pt x="153871" y="28597"/>
                  </a:lnTo>
                  <a:lnTo>
                    <a:pt x="156579" y="16778"/>
                  </a:lnTo>
                  <a:lnTo>
                    <a:pt x="157929" y="10694"/>
                  </a:lnTo>
                  <a:lnTo>
                    <a:pt x="158448" y="7033"/>
                  </a:lnTo>
                  <a:lnTo>
                    <a:pt x="161582" y="4320"/>
                  </a:lnTo>
                  <a:lnTo>
                    <a:pt x="169371" y="4335"/>
                  </a:lnTo>
                  <a:lnTo>
                    <a:pt x="172684" y="7663"/>
                  </a:lnTo>
                  <a:lnTo>
                    <a:pt x="172677" y="11754"/>
                  </a:lnTo>
                  <a:lnTo>
                    <a:pt x="172515" y="13152"/>
                  </a:lnTo>
                  <a:lnTo>
                    <a:pt x="171386" y="18484"/>
                  </a:lnTo>
                  <a:lnTo>
                    <a:pt x="168321" y="31922"/>
                  </a:lnTo>
                  <a:lnTo>
                    <a:pt x="162353" y="57637"/>
                  </a:lnTo>
                  <a:lnTo>
                    <a:pt x="235560" y="224852"/>
                  </a:lnTo>
                  <a:close/>
                </a:path>
                <a:path w="238760" h="410844">
                  <a:moveTo>
                    <a:pt x="55049" y="410817"/>
                  </a:moveTo>
                  <a:lnTo>
                    <a:pt x="23835" y="384554"/>
                  </a:lnTo>
                  <a:lnTo>
                    <a:pt x="23773" y="380489"/>
                  </a:lnTo>
                  <a:lnTo>
                    <a:pt x="24034" y="371396"/>
                  </a:lnTo>
                  <a:lnTo>
                    <a:pt x="53441" y="245181"/>
                  </a:lnTo>
                  <a:lnTo>
                    <a:pt x="53441" y="239674"/>
                  </a:lnTo>
                  <a:lnTo>
                    <a:pt x="68263" y="239674"/>
                  </a:lnTo>
                  <a:lnTo>
                    <a:pt x="68196" y="247189"/>
                  </a:lnTo>
                  <a:lnTo>
                    <a:pt x="38478" y="374790"/>
                  </a:lnTo>
                  <a:lnTo>
                    <a:pt x="38288" y="381657"/>
                  </a:lnTo>
                  <a:lnTo>
                    <a:pt x="40666" y="387851"/>
                  </a:lnTo>
                  <a:lnTo>
                    <a:pt x="45191" y="392702"/>
                  </a:lnTo>
                  <a:lnTo>
                    <a:pt x="51447" y="395542"/>
                  </a:lnTo>
                  <a:lnTo>
                    <a:pt x="52833" y="395905"/>
                  </a:lnTo>
                  <a:lnTo>
                    <a:pt x="53900" y="396024"/>
                  </a:lnTo>
                  <a:lnTo>
                    <a:pt x="82274" y="396024"/>
                  </a:lnTo>
                  <a:lnTo>
                    <a:pt x="75331" y="403703"/>
                  </a:lnTo>
                  <a:lnTo>
                    <a:pt x="66109" y="408858"/>
                  </a:lnTo>
                  <a:lnTo>
                    <a:pt x="55441" y="410779"/>
                  </a:lnTo>
                  <a:lnTo>
                    <a:pt x="55049" y="410817"/>
                  </a:lnTo>
                  <a:close/>
                </a:path>
                <a:path w="238760" h="410844">
                  <a:moveTo>
                    <a:pt x="82321" y="395972"/>
                  </a:moveTo>
                  <a:lnTo>
                    <a:pt x="63149" y="395972"/>
                  </a:lnTo>
                  <a:lnTo>
                    <a:pt x="70286" y="390391"/>
                  </a:lnTo>
                  <a:lnTo>
                    <a:pt x="72257" y="382446"/>
                  </a:lnTo>
                  <a:lnTo>
                    <a:pt x="104301" y="245181"/>
                  </a:lnTo>
                  <a:lnTo>
                    <a:pt x="104310" y="239674"/>
                  </a:lnTo>
                  <a:lnTo>
                    <a:pt x="119132" y="239674"/>
                  </a:lnTo>
                  <a:lnTo>
                    <a:pt x="119067" y="247189"/>
                  </a:lnTo>
                  <a:lnTo>
                    <a:pt x="86672" y="385900"/>
                  </a:lnTo>
                  <a:lnTo>
                    <a:pt x="82415" y="395867"/>
                  </a:lnTo>
                  <a:close/>
                </a:path>
                <a:path w="238760" h="410844">
                  <a:moveTo>
                    <a:pt x="175686" y="395312"/>
                  </a:moveTo>
                  <a:lnTo>
                    <a:pt x="173870" y="395312"/>
                  </a:lnTo>
                  <a:lnTo>
                    <a:pt x="161786" y="392964"/>
                  </a:lnTo>
                  <a:lnTo>
                    <a:pt x="151773" y="386514"/>
                  </a:lnTo>
                  <a:lnTo>
                    <a:pt x="144788" y="376866"/>
                  </a:lnTo>
                  <a:lnTo>
                    <a:pt x="141788" y="364926"/>
                  </a:lnTo>
                  <a:lnTo>
                    <a:pt x="129783" y="240304"/>
                  </a:lnTo>
                  <a:lnTo>
                    <a:pt x="129863" y="239674"/>
                  </a:lnTo>
                  <a:lnTo>
                    <a:pt x="144604" y="239674"/>
                  </a:lnTo>
                  <a:lnTo>
                    <a:pt x="156610" y="363814"/>
                  </a:lnTo>
                  <a:lnTo>
                    <a:pt x="156995" y="373093"/>
                  </a:lnTo>
                  <a:lnTo>
                    <a:pt x="164591" y="380430"/>
                  </a:lnTo>
                  <a:lnTo>
                    <a:pt x="200278" y="380489"/>
                  </a:lnTo>
                  <a:lnTo>
                    <a:pt x="197872" y="384554"/>
                  </a:lnTo>
                  <a:lnTo>
                    <a:pt x="188056" y="392048"/>
                  </a:lnTo>
                  <a:lnTo>
                    <a:pt x="175686" y="395312"/>
                  </a:lnTo>
                  <a:close/>
                </a:path>
                <a:path w="238760" h="410844">
                  <a:moveTo>
                    <a:pt x="200278" y="380489"/>
                  </a:moveTo>
                  <a:lnTo>
                    <a:pt x="175278" y="380489"/>
                  </a:lnTo>
                  <a:lnTo>
                    <a:pt x="184660" y="379748"/>
                  </a:lnTo>
                  <a:lnTo>
                    <a:pt x="191731" y="371640"/>
                  </a:lnTo>
                  <a:lnTo>
                    <a:pt x="191175" y="362243"/>
                  </a:lnTo>
                  <a:lnTo>
                    <a:pt x="180658" y="240304"/>
                  </a:lnTo>
                  <a:lnTo>
                    <a:pt x="180733" y="239674"/>
                  </a:lnTo>
                  <a:lnTo>
                    <a:pt x="195481" y="239674"/>
                  </a:lnTo>
                  <a:lnTo>
                    <a:pt x="205952" y="361257"/>
                  </a:lnTo>
                  <a:lnTo>
                    <a:pt x="204162" y="373926"/>
                  </a:lnTo>
                  <a:lnTo>
                    <a:pt x="200278" y="380489"/>
                  </a:lnTo>
                  <a:close/>
                </a:path>
                <a:path w="238760" h="410844">
                  <a:moveTo>
                    <a:pt x="82274" y="396024"/>
                  </a:moveTo>
                  <a:lnTo>
                    <a:pt x="53900" y="396024"/>
                  </a:lnTo>
                  <a:lnTo>
                    <a:pt x="54960" y="395957"/>
                  </a:lnTo>
                  <a:lnTo>
                    <a:pt x="82321" y="395972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4068114" y="3781500"/>
            <a:ext cx="415290" cy="578485"/>
          </a:xfrm>
          <a:custGeom>
            <a:avLst/>
            <a:gdLst/>
            <a:ahLst/>
            <a:cxnLst/>
            <a:rect l="l" t="t" r="r" b="b"/>
            <a:pathLst>
              <a:path w="415289" h="578485">
                <a:moveTo>
                  <a:pt x="148221" y="481672"/>
                </a:moveTo>
                <a:lnTo>
                  <a:pt x="118579" y="481672"/>
                </a:lnTo>
                <a:lnTo>
                  <a:pt x="118579" y="526148"/>
                </a:lnTo>
                <a:lnTo>
                  <a:pt x="148221" y="526148"/>
                </a:lnTo>
                <a:lnTo>
                  <a:pt x="148221" y="481672"/>
                </a:lnTo>
                <a:close/>
              </a:path>
              <a:path w="415289" h="578485">
                <a:moveTo>
                  <a:pt x="148221" y="407568"/>
                </a:moveTo>
                <a:lnTo>
                  <a:pt x="118579" y="407568"/>
                </a:lnTo>
                <a:lnTo>
                  <a:pt x="118579" y="452031"/>
                </a:lnTo>
                <a:lnTo>
                  <a:pt x="148221" y="452031"/>
                </a:lnTo>
                <a:lnTo>
                  <a:pt x="148221" y="407568"/>
                </a:lnTo>
                <a:close/>
              </a:path>
              <a:path w="415289" h="578485">
                <a:moveTo>
                  <a:pt x="148221" y="333451"/>
                </a:moveTo>
                <a:lnTo>
                  <a:pt x="118579" y="333451"/>
                </a:lnTo>
                <a:lnTo>
                  <a:pt x="118579" y="377913"/>
                </a:lnTo>
                <a:lnTo>
                  <a:pt x="148221" y="377913"/>
                </a:lnTo>
                <a:lnTo>
                  <a:pt x="148221" y="333451"/>
                </a:lnTo>
                <a:close/>
              </a:path>
              <a:path w="415289" h="578485">
                <a:moveTo>
                  <a:pt x="148221" y="259346"/>
                </a:moveTo>
                <a:lnTo>
                  <a:pt x="118579" y="259346"/>
                </a:lnTo>
                <a:lnTo>
                  <a:pt x="118579" y="303796"/>
                </a:lnTo>
                <a:lnTo>
                  <a:pt x="148221" y="303796"/>
                </a:lnTo>
                <a:lnTo>
                  <a:pt x="148221" y="259346"/>
                </a:lnTo>
                <a:close/>
              </a:path>
              <a:path w="415289" h="578485">
                <a:moveTo>
                  <a:pt x="148221" y="185229"/>
                </a:moveTo>
                <a:lnTo>
                  <a:pt x="118579" y="185229"/>
                </a:lnTo>
                <a:lnTo>
                  <a:pt x="118579" y="229692"/>
                </a:lnTo>
                <a:lnTo>
                  <a:pt x="148221" y="229692"/>
                </a:lnTo>
                <a:lnTo>
                  <a:pt x="148221" y="185229"/>
                </a:lnTo>
                <a:close/>
              </a:path>
              <a:path w="415289" h="578485">
                <a:moveTo>
                  <a:pt x="148221" y="111099"/>
                </a:moveTo>
                <a:lnTo>
                  <a:pt x="118579" y="111099"/>
                </a:lnTo>
                <a:lnTo>
                  <a:pt x="118579" y="155575"/>
                </a:lnTo>
                <a:lnTo>
                  <a:pt x="148221" y="155575"/>
                </a:lnTo>
                <a:lnTo>
                  <a:pt x="148221" y="111099"/>
                </a:lnTo>
                <a:close/>
              </a:path>
              <a:path w="415289" h="578485">
                <a:moveTo>
                  <a:pt x="222326" y="407568"/>
                </a:moveTo>
                <a:lnTo>
                  <a:pt x="192684" y="407568"/>
                </a:lnTo>
                <a:lnTo>
                  <a:pt x="192684" y="452031"/>
                </a:lnTo>
                <a:lnTo>
                  <a:pt x="222326" y="452031"/>
                </a:lnTo>
                <a:lnTo>
                  <a:pt x="222326" y="407568"/>
                </a:lnTo>
                <a:close/>
              </a:path>
              <a:path w="415289" h="578485">
                <a:moveTo>
                  <a:pt x="222326" y="333451"/>
                </a:moveTo>
                <a:lnTo>
                  <a:pt x="192684" y="333451"/>
                </a:lnTo>
                <a:lnTo>
                  <a:pt x="192684" y="377913"/>
                </a:lnTo>
                <a:lnTo>
                  <a:pt x="222326" y="377913"/>
                </a:lnTo>
                <a:lnTo>
                  <a:pt x="222326" y="333451"/>
                </a:lnTo>
                <a:close/>
              </a:path>
              <a:path w="415289" h="578485">
                <a:moveTo>
                  <a:pt x="222326" y="259334"/>
                </a:moveTo>
                <a:lnTo>
                  <a:pt x="192684" y="259334"/>
                </a:lnTo>
                <a:lnTo>
                  <a:pt x="192684" y="303796"/>
                </a:lnTo>
                <a:lnTo>
                  <a:pt x="222326" y="303796"/>
                </a:lnTo>
                <a:lnTo>
                  <a:pt x="222326" y="259334"/>
                </a:lnTo>
                <a:close/>
              </a:path>
              <a:path w="415289" h="578485">
                <a:moveTo>
                  <a:pt x="222326" y="185229"/>
                </a:moveTo>
                <a:lnTo>
                  <a:pt x="192684" y="185229"/>
                </a:lnTo>
                <a:lnTo>
                  <a:pt x="192684" y="229679"/>
                </a:lnTo>
                <a:lnTo>
                  <a:pt x="222326" y="229679"/>
                </a:lnTo>
                <a:lnTo>
                  <a:pt x="222326" y="185229"/>
                </a:lnTo>
                <a:close/>
              </a:path>
              <a:path w="415289" h="578485">
                <a:moveTo>
                  <a:pt x="222326" y="111099"/>
                </a:moveTo>
                <a:lnTo>
                  <a:pt x="192684" y="111099"/>
                </a:lnTo>
                <a:lnTo>
                  <a:pt x="192684" y="155575"/>
                </a:lnTo>
                <a:lnTo>
                  <a:pt x="222326" y="155575"/>
                </a:lnTo>
                <a:lnTo>
                  <a:pt x="222326" y="111099"/>
                </a:lnTo>
                <a:close/>
              </a:path>
              <a:path w="415289" h="578485">
                <a:moveTo>
                  <a:pt x="296430" y="481672"/>
                </a:moveTo>
                <a:lnTo>
                  <a:pt x="266788" y="481672"/>
                </a:lnTo>
                <a:lnTo>
                  <a:pt x="266788" y="526148"/>
                </a:lnTo>
                <a:lnTo>
                  <a:pt x="296430" y="526148"/>
                </a:lnTo>
                <a:lnTo>
                  <a:pt x="296430" y="481672"/>
                </a:lnTo>
                <a:close/>
              </a:path>
              <a:path w="415289" h="578485">
                <a:moveTo>
                  <a:pt x="296430" y="407568"/>
                </a:moveTo>
                <a:lnTo>
                  <a:pt x="266788" y="407568"/>
                </a:lnTo>
                <a:lnTo>
                  <a:pt x="266788" y="452031"/>
                </a:lnTo>
                <a:lnTo>
                  <a:pt x="296430" y="452031"/>
                </a:lnTo>
                <a:lnTo>
                  <a:pt x="296430" y="407568"/>
                </a:lnTo>
                <a:close/>
              </a:path>
              <a:path w="415289" h="578485">
                <a:moveTo>
                  <a:pt x="296430" y="333451"/>
                </a:moveTo>
                <a:lnTo>
                  <a:pt x="266788" y="333451"/>
                </a:lnTo>
                <a:lnTo>
                  <a:pt x="266788" y="377913"/>
                </a:lnTo>
                <a:lnTo>
                  <a:pt x="296430" y="377913"/>
                </a:lnTo>
                <a:lnTo>
                  <a:pt x="296430" y="333451"/>
                </a:lnTo>
                <a:close/>
              </a:path>
              <a:path w="415289" h="578485">
                <a:moveTo>
                  <a:pt x="296430" y="259334"/>
                </a:moveTo>
                <a:lnTo>
                  <a:pt x="266788" y="259334"/>
                </a:lnTo>
                <a:lnTo>
                  <a:pt x="266788" y="303796"/>
                </a:lnTo>
                <a:lnTo>
                  <a:pt x="296430" y="303796"/>
                </a:lnTo>
                <a:lnTo>
                  <a:pt x="296430" y="259334"/>
                </a:lnTo>
                <a:close/>
              </a:path>
              <a:path w="415289" h="578485">
                <a:moveTo>
                  <a:pt x="296430" y="185216"/>
                </a:moveTo>
                <a:lnTo>
                  <a:pt x="266788" y="185216"/>
                </a:lnTo>
                <a:lnTo>
                  <a:pt x="266788" y="229679"/>
                </a:lnTo>
                <a:lnTo>
                  <a:pt x="296430" y="229679"/>
                </a:lnTo>
                <a:lnTo>
                  <a:pt x="296430" y="185216"/>
                </a:lnTo>
                <a:close/>
              </a:path>
              <a:path w="415289" h="578485">
                <a:moveTo>
                  <a:pt x="296430" y="111099"/>
                </a:moveTo>
                <a:lnTo>
                  <a:pt x="266788" y="111099"/>
                </a:lnTo>
                <a:lnTo>
                  <a:pt x="266788" y="155575"/>
                </a:lnTo>
                <a:lnTo>
                  <a:pt x="296430" y="155575"/>
                </a:lnTo>
                <a:lnTo>
                  <a:pt x="296430" y="111099"/>
                </a:lnTo>
                <a:close/>
              </a:path>
              <a:path w="415289" h="578485">
                <a:moveTo>
                  <a:pt x="415010" y="563029"/>
                </a:moveTo>
                <a:lnTo>
                  <a:pt x="363143" y="563029"/>
                </a:lnTo>
                <a:lnTo>
                  <a:pt x="363143" y="59690"/>
                </a:lnTo>
                <a:lnTo>
                  <a:pt x="363143" y="59232"/>
                </a:lnTo>
                <a:lnTo>
                  <a:pt x="363143" y="44450"/>
                </a:lnTo>
                <a:lnTo>
                  <a:pt x="103746" y="44450"/>
                </a:lnTo>
                <a:lnTo>
                  <a:pt x="103746" y="15240"/>
                </a:lnTo>
                <a:lnTo>
                  <a:pt x="311264" y="15240"/>
                </a:lnTo>
                <a:lnTo>
                  <a:pt x="311264" y="44411"/>
                </a:lnTo>
                <a:lnTo>
                  <a:pt x="326085" y="44411"/>
                </a:lnTo>
                <a:lnTo>
                  <a:pt x="326085" y="15240"/>
                </a:lnTo>
                <a:lnTo>
                  <a:pt x="326085" y="14770"/>
                </a:lnTo>
                <a:lnTo>
                  <a:pt x="326085" y="0"/>
                </a:lnTo>
                <a:lnTo>
                  <a:pt x="88925" y="0"/>
                </a:lnTo>
                <a:lnTo>
                  <a:pt x="88925" y="15240"/>
                </a:lnTo>
                <a:lnTo>
                  <a:pt x="88925" y="44450"/>
                </a:lnTo>
                <a:lnTo>
                  <a:pt x="51879" y="44450"/>
                </a:lnTo>
                <a:lnTo>
                  <a:pt x="51879" y="59690"/>
                </a:lnTo>
                <a:lnTo>
                  <a:pt x="51879" y="562622"/>
                </a:lnTo>
                <a:lnTo>
                  <a:pt x="66700" y="562622"/>
                </a:lnTo>
                <a:lnTo>
                  <a:pt x="66700" y="59690"/>
                </a:lnTo>
                <a:lnTo>
                  <a:pt x="348322" y="59690"/>
                </a:lnTo>
                <a:lnTo>
                  <a:pt x="348322" y="563029"/>
                </a:lnTo>
                <a:lnTo>
                  <a:pt x="222326" y="563029"/>
                </a:lnTo>
                <a:lnTo>
                  <a:pt x="222326" y="481685"/>
                </a:lnTo>
                <a:lnTo>
                  <a:pt x="192684" y="481685"/>
                </a:lnTo>
                <a:lnTo>
                  <a:pt x="192684" y="563029"/>
                </a:lnTo>
                <a:lnTo>
                  <a:pt x="0" y="563029"/>
                </a:lnTo>
                <a:lnTo>
                  <a:pt x="0" y="577862"/>
                </a:lnTo>
                <a:lnTo>
                  <a:pt x="415010" y="577862"/>
                </a:lnTo>
                <a:lnTo>
                  <a:pt x="415010" y="563029"/>
                </a:lnTo>
                <a:close/>
              </a:path>
            </a:pathLst>
          </a:custGeom>
          <a:solidFill>
            <a:srgbClr val="01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3976696" y="4979499"/>
            <a:ext cx="603250" cy="384810"/>
            <a:chOff x="3976696" y="4979499"/>
            <a:chExt cx="603250" cy="384810"/>
          </a:xfrm>
        </p:grpSpPr>
        <p:sp>
          <p:nvSpPr>
            <p:cNvPr id="69" name="object 69"/>
            <p:cNvSpPr/>
            <p:nvPr/>
          </p:nvSpPr>
          <p:spPr>
            <a:xfrm>
              <a:off x="3976696" y="4979499"/>
              <a:ext cx="603250" cy="384810"/>
            </a:xfrm>
            <a:custGeom>
              <a:avLst/>
              <a:gdLst/>
              <a:ahLst/>
              <a:cxnLst/>
              <a:rect l="l" t="t" r="r" b="b"/>
              <a:pathLst>
                <a:path w="603250" h="384810">
                  <a:moveTo>
                    <a:pt x="369684" y="7619"/>
                  </a:moveTo>
                  <a:lnTo>
                    <a:pt x="303348" y="7619"/>
                  </a:lnTo>
                  <a:lnTo>
                    <a:pt x="309914" y="2539"/>
                  </a:lnTo>
                  <a:lnTo>
                    <a:pt x="318081" y="0"/>
                  </a:lnTo>
                  <a:lnTo>
                    <a:pt x="334008" y="0"/>
                  </a:lnTo>
                  <a:lnTo>
                    <a:pt x="341322" y="1269"/>
                  </a:lnTo>
                  <a:lnTo>
                    <a:pt x="347407" y="6349"/>
                  </a:lnTo>
                  <a:lnTo>
                    <a:pt x="366135" y="6349"/>
                  </a:lnTo>
                  <a:lnTo>
                    <a:pt x="369684" y="7619"/>
                  </a:lnTo>
                  <a:close/>
                </a:path>
                <a:path w="603250" h="384810">
                  <a:moveTo>
                    <a:pt x="366135" y="6349"/>
                  </a:moveTo>
                  <a:lnTo>
                    <a:pt x="347407" y="6349"/>
                  </a:lnTo>
                  <a:lnTo>
                    <a:pt x="354796" y="3809"/>
                  </a:lnTo>
                  <a:lnTo>
                    <a:pt x="362585" y="5079"/>
                  </a:lnTo>
                  <a:lnTo>
                    <a:pt x="366135" y="6349"/>
                  </a:lnTo>
                  <a:close/>
                </a:path>
                <a:path w="603250" h="384810">
                  <a:moveTo>
                    <a:pt x="248269" y="384809"/>
                  </a:moveTo>
                  <a:lnTo>
                    <a:pt x="248269" y="266699"/>
                  </a:lnTo>
                  <a:lnTo>
                    <a:pt x="73606" y="266699"/>
                  </a:lnTo>
                  <a:lnTo>
                    <a:pt x="44675" y="256539"/>
                  </a:lnTo>
                  <a:lnTo>
                    <a:pt x="21309" y="232409"/>
                  </a:lnTo>
                  <a:lnTo>
                    <a:pt x="5690" y="194309"/>
                  </a:lnTo>
                  <a:lnTo>
                    <a:pt x="0" y="147319"/>
                  </a:lnTo>
                  <a:lnTo>
                    <a:pt x="5736" y="101599"/>
                  </a:lnTo>
                  <a:lnTo>
                    <a:pt x="21472" y="63499"/>
                  </a:lnTo>
                  <a:lnTo>
                    <a:pt x="45000" y="38099"/>
                  </a:lnTo>
                  <a:lnTo>
                    <a:pt x="74110" y="29209"/>
                  </a:lnTo>
                  <a:lnTo>
                    <a:pt x="248529" y="29209"/>
                  </a:lnTo>
                  <a:lnTo>
                    <a:pt x="252634" y="26669"/>
                  </a:lnTo>
                  <a:lnTo>
                    <a:pt x="257237" y="25399"/>
                  </a:lnTo>
                  <a:lnTo>
                    <a:pt x="262061" y="24129"/>
                  </a:lnTo>
                  <a:lnTo>
                    <a:pt x="269840" y="15239"/>
                  </a:lnTo>
                  <a:lnTo>
                    <a:pt x="279909" y="8889"/>
                  </a:lnTo>
                  <a:lnTo>
                    <a:pt x="291376" y="6349"/>
                  </a:lnTo>
                  <a:lnTo>
                    <a:pt x="303348" y="7619"/>
                  </a:lnTo>
                  <a:lnTo>
                    <a:pt x="369684" y="7619"/>
                  </a:lnTo>
                  <a:lnTo>
                    <a:pt x="377562" y="10159"/>
                  </a:lnTo>
                  <a:lnTo>
                    <a:pt x="381498" y="13969"/>
                  </a:lnTo>
                  <a:lnTo>
                    <a:pt x="325654" y="13969"/>
                  </a:lnTo>
                  <a:lnTo>
                    <a:pt x="317564" y="16509"/>
                  </a:lnTo>
                  <a:lnTo>
                    <a:pt x="312288" y="20319"/>
                  </a:lnTo>
                  <a:lnTo>
                    <a:pt x="290401" y="20319"/>
                  </a:lnTo>
                  <a:lnTo>
                    <a:pt x="284850" y="22859"/>
                  </a:lnTo>
                  <a:lnTo>
                    <a:pt x="279877" y="25399"/>
                  </a:lnTo>
                  <a:lnTo>
                    <a:pt x="275905" y="29209"/>
                  </a:lnTo>
                  <a:lnTo>
                    <a:pt x="273763" y="34289"/>
                  </a:lnTo>
                  <a:lnTo>
                    <a:pt x="271985" y="38099"/>
                  </a:lnTo>
                  <a:lnTo>
                    <a:pt x="261958" y="38099"/>
                  </a:lnTo>
                  <a:lnTo>
                    <a:pt x="256874" y="40639"/>
                  </a:lnTo>
                  <a:lnTo>
                    <a:pt x="253049" y="44449"/>
                  </a:lnTo>
                  <a:lnTo>
                    <a:pt x="74110" y="44449"/>
                  </a:lnTo>
                  <a:lnTo>
                    <a:pt x="51289" y="52069"/>
                  </a:lnTo>
                  <a:lnTo>
                    <a:pt x="32415" y="74929"/>
                  </a:lnTo>
                  <a:lnTo>
                    <a:pt x="19567" y="107949"/>
                  </a:lnTo>
                  <a:lnTo>
                    <a:pt x="14822" y="147319"/>
                  </a:lnTo>
                  <a:lnTo>
                    <a:pt x="19567" y="187959"/>
                  </a:lnTo>
                  <a:lnTo>
                    <a:pt x="32415" y="220979"/>
                  </a:lnTo>
                  <a:lnTo>
                    <a:pt x="51289" y="243839"/>
                  </a:lnTo>
                  <a:lnTo>
                    <a:pt x="74110" y="251459"/>
                  </a:lnTo>
                  <a:lnTo>
                    <a:pt x="263091" y="251459"/>
                  </a:lnTo>
                  <a:lnTo>
                    <a:pt x="263091" y="354329"/>
                  </a:lnTo>
                  <a:lnTo>
                    <a:pt x="287795" y="354329"/>
                  </a:lnTo>
                  <a:lnTo>
                    <a:pt x="248269" y="384809"/>
                  </a:lnTo>
                  <a:close/>
                </a:path>
                <a:path w="603250" h="384810">
                  <a:moveTo>
                    <a:pt x="344613" y="22859"/>
                  </a:moveTo>
                  <a:lnTo>
                    <a:pt x="341167" y="20319"/>
                  </a:lnTo>
                  <a:lnTo>
                    <a:pt x="333841" y="15239"/>
                  </a:lnTo>
                  <a:lnTo>
                    <a:pt x="325654" y="13969"/>
                  </a:lnTo>
                  <a:lnTo>
                    <a:pt x="381498" y="13969"/>
                  </a:lnTo>
                  <a:lnTo>
                    <a:pt x="384121" y="16509"/>
                  </a:lnTo>
                  <a:lnTo>
                    <a:pt x="385482" y="19049"/>
                  </a:lnTo>
                  <a:lnTo>
                    <a:pt x="353810" y="19049"/>
                  </a:lnTo>
                  <a:lnTo>
                    <a:pt x="348808" y="21589"/>
                  </a:lnTo>
                  <a:lnTo>
                    <a:pt x="344613" y="22859"/>
                  </a:lnTo>
                  <a:close/>
                </a:path>
                <a:path w="603250" h="384810">
                  <a:moveTo>
                    <a:pt x="396490" y="215899"/>
                  </a:moveTo>
                  <a:lnTo>
                    <a:pt x="362607" y="215899"/>
                  </a:lnTo>
                  <a:lnTo>
                    <a:pt x="368158" y="213359"/>
                  </a:lnTo>
                  <a:lnTo>
                    <a:pt x="373131" y="210819"/>
                  </a:lnTo>
                  <a:lnTo>
                    <a:pt x="377103" y="207009"/>
                  </a:lnTo>
                  <a:lnTo>
                    <a:pt x="379245" y="201929"/>
                  </a:lnTo>
                  <a:lnTo>
                    <a:pt x="381023" y="198119"/>
                  </a:lnTo>
                  <a:lnTo>
                    <a:pt x="385685" y="198119"/>
                  </a:lnTo>
                  <a:lnTo>
                    <a:pt x="391050" y="196849"/>
                  </a:lnTo>
                  <a:lnTo>
                    <a:pt x="396127" y="195579"/>
                  </a:lnTo>
                  <a:lnTo>
                    <a:pt x="399951" y="191769"/>
                  </a:lnTo>
                  <a:lnTo>
                    <a:pt x="404309" y="186689"/>
                  </a:lnTo>
                  <a:lnTo>
                    <a:pt x="406591" y="181609"/>
                  </a:lnTo>
                  <a:lnTo>
                    <a:pt x="406199" y="175259"/>
                  </a:lnTo>
                  <a:lnTo>
                    <a:pt x="405939" y="170179"/>
                  </a:lnTo>
                  <a:lnTo>
                    <a:pt x="425126" y="144779"/>
                  </a:lnTo>
                  <a:lnTo>
                    <a:pt x="423170" y="139699"/>
                  </a:lnTo>
                  <a:lnTo>
                    <a:pt x="421376" y="135889"/>
                  </a:lnTo>
                  <a:lnTo>
                    <a:pt x="428224" y="128269"/>
                  </a:lnTo>
                  <a:lnTo>
                    <a:pt x="430255" y="123189"/>
                  </a:lnTo>
                  <a:lnTo>
                    <a:pt x="430322" y="111759"/>
                  </a:lnTo>
                  <a:lnTo>
                    <a:pt x="427854" y="106679"/>
                  </a:lnTo>
                  <a:lnTo>
                    <a:pt x="419672" y="99059"/>
                  </a:lnTo>
                  <a:lnTo>
                    <a:pt x="421673" y="93979"/>
                  </a:lnTo>
                  <a:lnTo>
                    <a:pt x="424133" y="87629"/>
                  </a:lnTo>
                  <a:lnTo>
                    <a:pt x="424156" y="81279"/>
                  </a:lnTo>
                  <a:lnTo>
                    <a:pt x="421747" y="76199"/>
                  </a:lnTo>
                  <a:lnTo>
                    <a:pt x="419657" y="71119"/>
                  </a:lnTo>
                  <a:lnTo>
                    <a:pt x="415729" y="67309"/>
                  </a:lnTo>
                  <a:lnTo>
                    <a:pt x="410786" y="64769"/>
                  </a:lnTo>
                  <a:lnTo>
                    <a:pt x="406465" y="63499"/>
                  </a:lnTo>
                  <a:lnTo>
                    <a:pt x="405969" y="53339"/>
                  </a:lnTo>
                  <a:lnTo>
                    <a:pt x="403746" y="48259"/>
                  </a:lnTo>
                  <a:lnTo>
                    <a:pt x="399959" y="44449"/>
                  </a:lnTo>
                  <a:lnTo>
                    <a:pt x="395764" y="40639"/>
                  </a:lnTo>
                  <a:lnTo>
                    <a:pt x="389835" y="38099"/>
                  </a:lnTo>
                  <a:lnTo>
                    <a:pt x="378348" y="38099"/>
                  </a:lnTo>
                  <a:lnTo>
                    <a:pt x="374398" y="27939"/>
                  </a:lnTo>
                  <a:lnTo>
                    <a:pt x="369973" y="22859"/>
                  </a:lnTo>
                  <a:lnTo>
                    <a:pt x="364356" y="21589"/>
                  </a:lnTo>
                  <a:lnTo>
                    <a:pt x="359376" y="19049"/>
                  </a:lnTo>
                  <a:lnTo>
                    <a:pt x="385482" y="19049"/>
                  </a:lnTo>
                  <a:lnTo>
                    <a:pt x="388205" y="24129"/>
                  </a:lnTo>
                  <a:lnTo>
                    <a:pt x="394082" y="24129"/>
                  </a:lnTo>
                  <a:lnTo>
                    <a:pt x="399729" y="26669"/>
                  </a:lnTo>
                  <a:lnTo>
                    <a:pt x="404620" y="29209"/>
                  </a:lnTo>
                  <a:lnTo>
                    <a:pt x="518772" y="29209"/>
                  </a:lnTo>
                  <a:lnTo>
                    <a:pt x="556077" y="41909"/>
                  </a:lnTo>
                  <a:lnTo>
                    <a:pt x="558354" y="44449"/>
                  </a:lnTo>
                  <a:lnTo>
                    <a:pt x="417456" y="44449"/>
                  </a:lnTo>
                  <a:lnTo>
                    <a:pt x="418879" y="46989"/>
                  </a:lnTo>
                  <a:lnTo>
                    <a:pt x="419902" y="50799"/>
                  </a:lnTo>
                  <a:lnTo>
                    <a:pt x="420495" y="53339"/>
                  </a:lnTo>
                  <a:lnTo>
                    <a:pt x="429688" y="60959"/>
                  </a:lnTo>
                  <a:lnTo>
                    <a:pt x="435733" y="71119"/>
                  </a:lnTo>
                  <a:lnTo>
                    <a:pt x="438274" y="82549"/>
                  </a:lnTo>
                  <a:lnTo>
                    <a:pt x="436954" y="95249"/>
                  </a:lnTo>
                  <a:lnTo>
                    <a:pt x="442224" y="101599"/>
                  </a:lnTo>
                  <a:lnTo>
                    <a:pt x="445084" y="109219"/>
                  </a:lnTo>
                  <a:lnTo>
                    <a:pt x="445084" y="125729"/>
                  </a:lnTo>
                  <a:lnTo>
                    <a:pt x="442720" y="133349"/>
                  </a:lnTo>
                  <a:lnTo>
                    <a:pt x="438325" y="138429"/>
                  </a:lnTo>
                  <a:lnTo>
                    <a:pt x="440186" y="146049"/>
                  </a:lnTo>
                  <a:lnTo>
                    <a:pt x="420917" y="179069"/>
                  </a:lnTo>
                  <a:lnTo>
                    <a:pt x="420739" y="181609"/>
                  </a:lnTo>
                  <a:lnTo>
                    <a:pt x="420428" y="182879"/>
                  </a:lnTo>
                  <a:lnTo>
                    <a:pt x="419991" y="185419"/>
                  </a:lnTo>
                  <a:lnTo>
                    <a:pt x="595712" y="185419"/>
                  </a:lnTo>
                  <a:lnTo>
                    <a:pt x="595245" y="186689"/>
                  </a:lnTo>
                  <a:lnTo>
                    <a:pt x="586307" y="196849"/>
                  </a:lnTo>
                  <a:lnTo>
                    <a:pt x="574355" y="199389"/>
                  </a:lnTo>
                  <a:lnTo>
                    <a:pt x="412216" y="199389"/>
                  </a:lnTo>
                  <a:lnTo>
                    <a:pt x="411609" y="200659"/>
                  </a:lnTo>
                  <a:lnTo>
                    <a:pt x="411097" y="200659"/>
                  </a:lnTo>
                  <a:lnTo>
                    <a:pt x="406510" y="205739"/>
                  </a:lnTo>
                  <a:lnTo>
                    <a:pt x="401737" y="208279"/>
                  </a:lnTo>
                  <a:lnTo>
                    <a:pt x="396490" y="210819"/>
                  </a:lnTo>
                  <a:lnTo>
                    <a:pt x="396490" y="215899"/>
                  </a:lnTo>
                  <a:close/>
                </a:path>
                <a:path w="603250" h="384810">
                  <a:moveTo>
                    <a:pt x="307002" y="25399"/>
                  </a:moveTo>
                  <a:lnTo>
                    <a:pt x="302237" y="22859"/>
                  </a:lnTo>
                  <a:lnTo>
                    <a:pt x="296708" y="20319"/>
                  </a:lnTo>
                  <a:lnTo>
                    <a:pt x="312288" y="20319"/>
                  </a:lnTo>
                  <a:lnTo>
                    <a:pt x="310530" y="21589"/>
                  </a:lnTo>
                  <a:lnTo>
                    <a:pt x="307002" y="25399"/>
                  </a:lnTo>
                  <a:close/>
                </a:path>
                <a:path w="603250" h="384810">
                  <a:moveTo>
                    <a:pt x="130701" y="185419"/>
                  </a:moveTo>
                  <a:lnTo>
                    <a:pt x="100049" y="185419"/>
                  </a:lnTo>
                  <a:lnTo>
                    <a:pt x="116985" y="177799"/>
                  </a:lnTo>
                  <a:lnTo>
                    <a:pt x="125807" y="163829"/>
                  </a:lnTo>
                  <a:lnTo>
                    <a:pt x="129160" y="148589"/>
                  </a:lnTo>
                  <a:lnTo>
                    <a:pt x="129693" y="140969"/>
                  </a:lnTo>
                  <a:lnTo>
                    <a:pt x="125610" y="101599"/>
                  </a:lnTo>
                  <a:lnTo>
                    <a:pt x="114174" y="71119"/>
                  </a:lnTo>
                  <a:lnTo>
                    <a:pt x="96601" y="50799"/>
                  </a:lnTo>
                  <a:lnTo>
                    <a:pt x="74110" y="44449"/>
                  </a:lnTo>
                  <a:lnTo>
                    <a:pt x="111232" y="44449"/>
                  </a:lnTo>
                  <a:lnTo>
                    <a:pt x="135585" y="82549"/>
                  </a:lnTo>
                  <a:lnTo>
                    <a:pt x="144422" y="139699"/>
                  </a:lnTo>
                  <a:lnTo>
                    <a:pt x="144425" y="142239"/>
                  </a:lnTo>
                  <a:lnTo>
                    <a:pt x="143703" y="152399"/>
                  </a:lnTo>
                  <a:lnTo>
                    <a:pt x="141087" y="163829"/>
                  </a:lnTo>
                  <a:lnTo>
                    <a:pt x="136732" y="175259"/>
                  </a:lnTo>
                  <a:lnTo>
                    <a:pt x="130701" y="185419"/>
                  </a:lnTo>
                  <a:close/>
                </a:path>
                <a:path w="603250" h="384810">
                  <a:moveTo>
                    <a:pt x="248151" y="185419"/>
                  </a:moveTo>
                  <a:lnTo>
                    <a:pt x="233166" y="185419"/>
                  </a:lnTo>
                  <a:lnTo>
                    <a:pt x="232951" y="184149"/>
                  </a:lnTo>
                  <a:lnTo>
                    <a:pt x="232669" y="182879"/>
                  </a:lnTo>
                  <a:lnTo>
                    <a:pt x="232513" y="182879"/>
                  </a:lnTo>
                  <a:lnTo>
                    <a:pt x="225940" y="179069"/>
                  </a:lnTo>
                  <a:lnTo>
                    <a:pt x="220767" y="172719"/>
                  </a:lnTo>
                  <a:lnTo>
                    <a:pt x="217736" y="165099"/>
                  </a:lnTo>
                  <a:lnTo>
                    <a:pt x="214282" y="157479"/>
                  </a:lnTo>
                  <a:lnTo>
                    <a:pt x="213682" y="149859"/>
                  </a:lnTo>
                  <a:lnTo>
                    <a:pt x="216046" y="140969"/>
                  </a:lnTo>
                  <a:lnTo>
                    <a:pt x="210777" y="134619"/>
                  </a:lnTo>
                  <a:lnTo>
                    <a:pt x="207916" y="126999"/>
                  </a:lnTo>
                  <a:lnTo>
                    <a:pt x="207931" y="110489"/>
                  </a:lnTo>
                  <a:lnTo>
                    <a:pt x="210310" y="102869"/>
                  </a:lnTo>
                  <a:lnTo>
                    <a:pt x="214705" y="96519"/>
                  </a:lnTo>
                  <a:lnTo>
                    <a:pt x="212822" y="90169"/>
                  </a:lnTo>
                  <a:lnTo>
                    <a:pt x="213304" y="81279"/>
                  </a:lnTo>
                  <a:lnTo>
                    <a:pt x="216076" y="74929"/>
                  </a:lnTo>
                  <a:lnTo>
                    <a:pt x="219048" y="67309"/>
                  </a:lnTo>
                  <a:lnTo>
                    <a:pt x="224732" y="60959"/>
                  </a:lnTo>
                  <a:lnTo>
                    <a:pt x="232098" y="55879"/>
                  </a:lnTo>
                  <a:lnTo>
                    <a:pt x="232447" y="52069"/>
                  </a:lnTo>
                  <a:lnTo>
                    <a:pt x="233558" y="48259"/>
                  </a:lnTo>
                  <a:lnTo>
                    <a:pt x="235359" y="44449"/>
                  </a:lnTo>
                  <a:lnTo>
                    <a:pt x="253049" y="44449"/>
                  </a:lnTo>
                  <a:lnTo>
                    <a:pt x="248692" y="48259"/>
                  </a:lnTo>
                  <a:lnTo>
                    <a:pt x="246409" y="54609"/>
                  </a:lnTo>
                  <a:lnTo>
                    <a:pt x="246809" y="60959"/>
                  </a:lnTo>
                  <a:lnTo>
                    <a:pt x="247061" y="66039"/>
                  </a:lnTo>
                  <a:lnTo>
                    <a:pt x="236360" y="69849"/>
                  </a:lnTo>
                  <a:lnTo>
                    <a:pt x="231950" y="74929"/>
                  </a:lnTo>
                  <a:lnTo>
                    <a:pt x="229905" y="80009"/>
                  </a:lnTo>
                  <a:lnTo>
                    <a:pt x="227904" y="85089"/>
                  </a:lnTo>
                  <a:lnTo>
                    <a:pt x="227874" y="90169"/>
                  </a:lnTo>
                  <a:lnTo>
                    <a:pt x="229831" y="95249"/>
                  </a:lnTo>
                  <a:lnTo>
                    <a:pt x="231557" y="100329"/>
                  </a:lnTo>
                  <a:lnTo>
                    <a:pt x="222679" y="124459"/>
                  </a:lnTo>
                  <a:lnTo>
                    <a:pt x="225154" y="129539"/>
                  </a:lnTo>
                  <a:lnTo>
                    <a:pt x="233344" y="137159"/>
                  </a:lnTo>
                  <a:lnTo>
                    <a:pt x="231335" y="142239"/>
                  </a:lnTo>
                  <a:lnTo>
                    <a:pt x="228867" y="147319"/>
                  </a:lnTo>
                  <a:lnTo>
                    <a:pt x="228845" y="153669"/>
                  </a:lnTo>
                  <a:lnTo>
                    <a:pt x="231261" y="160019"/>
                  </a:lnTo>
                  <a:lnTo>
                    <a:pt x="233351" y="165099"/>
                  </a:lnTo>
                  <a:lnTo>
                    <a:pt x="237279" y="168909"/>
                  </a:lnTo>
                  <a:lnTo>
                    <a:pt x="242222" y="170179"/>
                  </a:lnTo>
                  <a:lnTo>
                    <a:pt x="246543" y="172719"/>
                  </a:lnTo>
                  <a:lnTo>
                    <a:pt x="246802" y="176529"/>
                  </a:lnTo>
                  <a:lnTo>
                    <a:pt x="247039" y="182879"/>
                  </a:lnTo>
                  <a:lnTo>
                    <a:pt x="248151" y="185419"/>
                  </a:lnTo>
                  <a:close/>
                </a:path>
                <a:path w="603250" h="384810">
                  <a:moveTo>
                    <a:pt x="595712" y="185419"/>
                  </a:moveTo>
                  <a:lnTo>
                    <a:pt x="574355" y="185419"/>
                  </a:lnTo>
                  <a:lnTo>
                    <a:pt x="579861" y="182879"/>
                  </a:lnTo>
                  <a:lnTo>
                    <a:pt x="584163" y="175259"/>
                  </a:lnTo>
                  <a:lnTo>
                    <a:pt x="586962" y="163829"/>
                  </a:lnTo>
                  <a:lnTo>
                    <a:pt x="587962" y="149859"/>
                  </a:lnTo>
                  <a:lnTo>
                    <a:pt x="583500" y="114299"/>
                  </a:lnTo>
                  <a:lnTo>
                    <a:pt x="570297" y="80009"/>
                  </a:lnTo>
                  <a:lnTo>
                    <a:pt x="548627" y="54609"/>
                  </a:lnTo>
                  <a:lnTo>
                    <a:pt x="518765" y="44449"/>
                  </a:lnTo>
                  <a:lnTo>
                    <a:pt x="558354" y="44449"/>
                  </a:lnTo>
                  <a:lnTo>
                    <a:pt x="582269" y="71119"/>
                  </a:lnTo>
                  <a:lnTo>
                    <a:pt x="597716" y="110489"/>
                  </a:lnTo>
                  <a:lnTo>
                    <a:pt x="602784" y="149859"/>
                  </a:lnTo>
                  <a:lnTo>
                    <a:pt x="600845" y="171449"/>
                  </a:lnTo>
                  <a:lnTo>
                    <a:pt x="595712" y="185419"/>
                  </a:lnTo>
                  <a:close/>
                </a:path>
                <a:path w="603250" h="384810">
                  <a:moveTo>
                    <a:pt x="263091" y="251459"/>
                  </a:moveTo>
                  <a:lnTo>
                    <a:pt x="248269" y="251459"/>
                  </a:lnTo>
                  <a:lnTo>
                    <a:pt x="248269" y="207009"/>
                  </a:lnTo>
                  <a:lnTo>
                    <a:pt x="246224" y="205739"/>
                  </a:lnTo>
                  <a:lnTo>
                    <a:pt x="244312" y="203199"/>
                  </a:lnTo>
                  <a:lnTo>
                    <a:pt x="241918" y="200659"/>
                  </a:lnTo>
                  <a:lnTo>
                    <a:pt x="241377" y="200659"/>
                  </a:lnTo>
                  <a:lnTo>
                    <a:pt x="240777" y="199389"/>
                  </a:lnTo>
                  <a:lnTo>
                    <a:pt x="100049" y="199389"/>
                  </a:lnTo>
                  <a:lnTo>
                    <a:pt x="82583" y="194309"/>
                  </a:lnTo>
                  <a:lnTo>
                    <a:pt x="68466" y="181609"/>
                  </a:lnTo>
                  <a:lnTo>
                    <a:pt x="59024" y="161289"/>
                  </a:lnTo>
                  <a:lnTo>
                    <a:pt x="55582" y="137159"/>
                  </a:lnTo>
                  <a:lnTo>
                    <a:pt x="55575" y="130809"/>
                  </a:lnTo>
                  <a:lnTo>
                    <a:pt x="56272" y="124459"/>
                  </a:lnTo>
                  <a:lnTo>
                    <a:pt x="58562" y="113029"/>
                  </a:lnTo>
                  <a:lnTo>
                    <a:pt x="62519" y="110489"/>
                  </a:lnTo>
                  <a:lnTo>
                    <a:pt x="70508" y="113029"/>
                  </a:lnTo>
                  <a:lnTo>
                    <a:pt x="73028" y="116839"/>
                  </a:lnTo>
                  <a:lnTo>
                    <a:pt x="70975" y="125729"/>
                  </a:lnTo>
                  <a:lnTo>
                    <a:pt x="70397" y="130809"/>
                  </a:lnTo>
                  <a:lnTo>
                    <a:pt x="79201" y="170179"/>
                  </a:lnTo>
                  <a:lnTo>
                    <a:pt x="100049" y="185419"/>
                  </a:lnTo>
                  <a:lnTo>
                    <a:pt x="248151" y="185419"/>
                  </a:lnTo>
                  <a:lnTo>
                    <a:pt x="249262" y="187959"/>
                  </a:lnTo>
                  <a:lnTo>
                    <a:pt x="253049" y="191769"/>
                  </a:lnTo>
                  <a:lnTo>
                    <a:pt x="257259" y="195579"/>
                  </a:lnTo>
                  <a:lnTo>
                    <a:pt x="263180" y="198119"/>
                  </a:lnTo>
                  <a:lnTo>
                    <a:pt x="275099" y="198119"/>
                  </a:lnTo>
                  <a:lnTo>
                    <a:pt x="278610" y="208279"/>
                  </a:lnTo>
                  <a:lnTo>
                    <a:pt x="283035" y="212089"/>
                  </a:lnTo>
                  <a:lnTo>
                    <a:pt x="263091" y="212089"/>
                  </a:lnTo>
                  <a:lnTo>
                    <a:pt x="263091" y="251459"/>
                  </a:lnTo>
                  <a:close/>
                </a:path>
                <a:path w="603250" h="384810">
                  <a:moveTo>
                    <a:pt x="275099" y="198119"/>
                  </a:moveTo>
                  <a:lnTo>
                    <a:pt x="269228" y="198119"/>
                  </a:lnTo>
                  <a:lnTo>
                    <a:pt x="274660" y="196849"/>
                  </a:lnTo>
                  <a:lnTo>
                    <a:pt x="275099" y="198119"/>
                  </a:lnTo>
                  <a:close/>
                </a:path>
                <a:path w="603250" h="384810">
                  <a:moveTo>
                    <a:pt x="570650" y="251459"/>
                  </a:moveTo>
                  <a:lnTo>
                    <a:pt x="529118" y="251459"/>
                  </a:lnTo>
                  <a:lnTo>
                    <a:pt x="520109" y="242569"/>
                  </a:lnTo>
                  <a:lnTo>
                    <a:pt x="513393" y="232409"/>
                  </a:lnTo>
                  <a:lnTo>
                    <a:pt x="509174" y="219709"/>
                  </a:lnTo>
                  <a:lnTo>
                    <a:pt x="507656" y="207009"/>
                  </a:lnTo>
                  <a:lnTo>
                    <a:pt x="507656" y="199389"/>
                  </a:lnTo>
                  <a:lnTo>
                    <a:pt x="522478" y="199389"/>
                  </a:lnTo>
                  <a:lnTo>
                    <a:pt x="522478" y="207009"/>
                  </a:lnTo>
                  <a:lnTo>
                    <a:pt x="526871" y="224789"/>
                  </a:lnTo>
                  <a:lnTo>
                    <a:pt x="537390" y="238759"/>
                  </a:lnTo>
                  <a:lnTo>
                    <a:pt x="552496" y="248919"/>
                  </a:lnTo>
                  <a:lnTo>
                    <a:pt x="570650" y="251459"/>
                  </a:lnTo>
                  <a:close/>
                </a:path>
                <a:path w="603250" h="384810">
                  <a:moveTo>
                    <a:pt x="396490" y="354329"/>
                  </a:moveTo>
                  <a:lnTo>
                    <a:pt x="381668" y="354329"/>
                  </a:lnTo>
                  <a:lnTo>
                    <a:pt x="381668" y="222249"/>
                  </a:lnTo>
                  <a:lnTo>
                    <a:pt x="327354" y="222249"/>
                  </a:lnTo>
                  <a:lnTo>
                    <a:pt x="335444" y="219709"/>
                  </a:lnTo>
                  <a:lnTo>
                    <a:pt x="342479" y="214629"/>
                  </a:lnTo>
                  <a:lnTo>
                    <a:pt x="346006" y="210819"/>
                  </a:lnTo>
                  <a:lnTo>
                    <a:pt x="350771" y="213359"/>
                  </a:lnTo>
                  <a:lnTo>
                    <a:pt x="356300" y="215899"/>
                  </a:lnTo>
                  <a:lnTo>
                    <a:pt x="396490" y="215899"/>
                  </a:lnTo>
                  <a:lnTo>
                    <a:pt x="396490" y="251459"/>
                  </a:lnTo>
                  <a:lnTo>
                    <a:pt x="574741" y="251459"/>
                  </a:lnTo>
                  <a:lnTo>
                    <a:pt x="578061" y="255269"/>
                  </a:lnTo>
                  <a:lnTo>
                    <a:pt x="578061" y="262889"/>
                  </a:lnTo>
                  <a:lnTo>
                    <a:pt x="574741" y="266699"/>
                  </a:lnTo>
                  <a:lnTo>
                    <a:pt x="396490" y="266699"/>
                  </a:lnTo>
                  <a:lnTo>
                    <a:pt x="396490" y="354329"/>
                  </a:lnTo>
                  <a:close/>
                </a:path>
                <a:path w="603250" h="384810">
                  <a:moveTo>
                    <a:pt x="298212" y="231139"/>
                  </a:moveTo>
                  <a:lnTo>
                    <a:pt x="290423" y="231139"/>
                  </a:lnTo>
                  <a:lnTo>
                    <a:pt x="283324" y="228599"/>
                  </a:lnTo>
                  <a:lnTo>
                    <a:pt x="275446" y="224789"/>
                  </a:lnTo>
                  <a:lnTo>
                    <a:pt x="268879" y="219709"/>
                  </a:lnTo>
                  <a:lnTo>
                    <a:pt x="264796" y="212089"/>
                  </a:lnTo>
                  <a:lnTo>
                    <a:pt x="283035" y="212089"/>
                  </a:lnTo>
                  <a:lnTo>
                    <a:pt x="288645" y="214629"/>
                  </a:lnTo>
                  <a:lnTo>
                    <a:pt x="293625" y="217169"/>
                  </a:lnTo>
                  <a:lnTo>
                    <a:pt x="314277" y="217169"/>
                  </a:lnTo>
                  <a:lnTo>
                    <a:pt x="319164" y="219709"/>
                  </a:lnTo>
                  <a:lnTo>
                    <a:pt x="327354" y="222249"/>
                  </a:lnTo>
                  <a:lnTo>
                    <a:pt x="381668" y="222249"/>
                  </a:lnTo>
                  <a:lnTo>
                    <a:pt x="379363" y="223519"/>
                  </a:lnTo>
                  <a:lnTo>
                    <a:pt x="376858" y="226059"/>
                  </a:lnTo>
                  <a:lnTo>
                    <a:pt x="374205" y="227329"/>
                  </a:lnTo>
                  <a:lnTo>
                    <a:pt x="370344" y="228599"/>
                  </a:lnTo>
                  <a:lnTo>
                    <a:pt x="349652" y="228599"/>
                  </a:lnTo>
                  <a:lnTo>
                    <a:pt x="348011" y="229869"/>
                  </a:lnTo>
                  <a:lnTo>
                    <a:pt x="305594" y="229869"/>
                  </a:lnTo>
                  <a:lnTo>
                    <a:pt x="298212" y="231139"/>
                  </a:lnTo>
                  <a:close/>
                </a:path>
                <a:path w="603250" h="384810">
                  <a:moveTo>
                    <a:pt x="314277" y="217169"/>
                  </a:moveTo>
                  <a:lnTo>
                    <a:pt x="299191" y="217169"/>
                  </a:lnTo>
                  <a:lnTo>
                    <a:pt x="304193" y="214629"/>
                  </a:lnTo>
                  <a:lnTo>
                    <a:pt x="308395" y="213359"/>
                  </a:lnTo>
                  <a:lnTo>
                    <a:pt x="311834" y="215899"/>
                  </a:lnTo>
                  <a:lnTo>
                    <a:pt x="314277" y="217169"/>
                  </a:lnTo>
                  <a:close/>
                </a:path>
                <a:path w="603250" h="384810">
                  <a:moveTo>
                    <a:pt x="357782" y="231139"/>
                  </a:moveTo>
                  <a:lnTo>
                    <a:pt x="349652" y="228599"/>
                  </a:lnTo>
                  <a:lnTo>
                    <a:pt x="370344" y="228599"/>
                  </a:lnTo>
                  <a:lnTo>
                    <a:pt x="366483" y="229869"/>
                  </a:lnTo>
                  <a:lnTo>
                    <a:pt x="357782" y="231139"/>
                  </a:lnTo>
                  <a:close/>
                </a:path>
                <a:path w="603250" h="384810">
                  <a:moveTo>
                    <a:pt x="334919" y="236219"/>
                  </a:moveTo>
                  <a:lnTo>
                    <a:pt x="318993" y="236219"/>
                  </a:lnTo>
                  <a:lnTo>
                    <a:pt x="311678" y="233679"/>
                  </a:lnTo>
                  <a:lnTo>
                    <a:pt x="305594" y="229869"/>
                  </a:lnTo>
                  <a:lnTo>
                    <a:pt x="348011" y="229869"/>
                  </a:lnTo>
                  <a:lnTo>
                    <a:pt x="343086" y="233679"/>
                  </a:lnTo>
                  <a:lnTo>
                    <a:pt x="334919" y="236219"/>
                  </a:lnTo>
                  <a:close/>
                </a:path>
                <a:path w="603250" h="384810">
                  <a:moveTo>
                    <a:pt x="287795" y="354329"/>
                  </a:moveTo>
                  <a:lnTo>
                    <a:pt x="263091" y="354329"/>
                  </a:lnTo>
                  <a:lnTo>
                    <a:pt x="322380" y="308609"/>
                  </a:lnTo>
                  <a:lnTo>
                    <a:pt x="331458" y="316229"/>
                  </a:lnTo>
                  <a:lnTo>
                    <a:pt x="346521" y="327659"/>
                  </a:lnTo>
                  <a:lnTo>
                    <a:pt x="322380" y="327659"/>
                  </a:lnTo>
                  <a:lnTo>
                    <a:pt x="287795" y="354329"/>
                  </a:lnTo>
                  <a:close/>
                </a:path>
                <a:path w="603250" h="384810">
                  <a:moveTo>
                    <a:pt x="396490" y="384809"/>
                  </a:moveTo>
                  <a:lnTo>
                    <a:pt x="322380" y="327659"/>
                  </a:lnTo>
                  <a:lnTo>
                    <a:pt x="346521" y="327659"/>
                  </a:lnTo>
                  <a:lnTo>
                    <a:pt x="381668" y="354329"/>
                  </a:lnTo>
                  <a:lnTo>
                    <a:pt x="396490" y="354329"/>
                  </a:lnTo>
                  <a:lnTo>
                    <a:pt x="396490" y="384809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29134" y="5025648"/>
              <a:ext cx="144871" cy="144883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3952506" y="6146441"/>
            <a:ext cx="646430" cy="348615"/>
          </a:xfrm>
          <a:custGeom>
            <a:avLst/>
            <a:gdLst/>
            <a:ahLst/>
            <a:cxnLst/>
            <a:rect l="l" t="t" r="r" b="b"/>
            <a:pathLst>
              <a:path w="646429" h="348614">
                <a:moveTo>
                  <a:pt x="75236" y="274218"/>
                </a:moveTo>
                <a:lnTo>
                  <a:pt x="67055" y="274218"/>
                </a:lnTo>
                <a:lnTo>
                  <a:pt x="63734" y="270898"/>
                </a:lnTo>
                <a:lnTo>
                  <a:pt x="63734" y="137991"/>
                </a:lnTo>
                <a:lnTo>
                  <a:pt x="0" y="115616"/>
                </a:lnTo>
                <a:lnTo>
                  <a:pt x="323165" y="0"/>
                </a:lnTo>
                <a:lnTo>
                  <a:pt x="367186" y="15749"/>
                </a:lnTo>
                <a:lnTo>
                  <a:pt x="323165" y="15749"/>
                </a:lnTo>
                <a:lnTo>
                  <a:pt x="44473" y="115460"/>
                </a:lnTo>
                <a:lnTo>
                  <a:pt x="123318" y="143186"/>
                </a:lnTo>
                <a:lnTo>
                  <a:pt x="78557" y="143186"/>
                </a:lnTo>
                <a:lnTo>
                  <a:pt x="78557" y="270898"/>
                </a:lnTo>
                <a:lnTo>
                  <a:pt x="75236" y="274218"/>
                </a:lnTo>
                <a:close/>
              </a:path>
              <a:path w="646429" h="348614">
                <a:moveTo>
                  <a:pt x="367902" y="213312"/>
                </a:moveTo>
                <a:lnTo>
                  <a:pt x="323165" y="213312"/>
                </a:lnTo>
                <a:lnTo>
                  <a:pt x="601887" y="115520"/>
                </a:lnTo>
                <a:lnTo>
                  <a:pt x="323165" y="15749"/>
                </a:lnTo>
                <a:lnTo>
                  <a:pt x="367186" y="15749"/>
                </a:lnTo>
                <a:lnTo>
                  <a:pt x="646331" y="115616"/>
                </a:lnTo>
                <a:lnTo>
                  <a:pt x="515623" y="161492"/>
                </a:lnTo>
                <a:lnTo>
                  <a:pt x="515623" y="166680"/>
                </a:lnTo>
                <a:lnTo>
                  <a:pt x="500801" y="166680"/>
                </a:lnTo>
                <a:lnTo>
                  <a:pt x="367902" y="213312"/>
                </a:lnTo>
                <a:close/>
              </a:path>
              <a:path w="646429" h="348614">
                <a:moveTo>
                  <a:pt x="323165" y="348332"/>
                </a:moveTo>
                <a:lnTo>
                  <a:pt x="263093" y="344169"/>
                </a:lnTo>
                <a:lnTo>
                  <a:pt x="210358" y="332639"/>
                </a:lnTo>
                <a:lnTo>
                  <a:pt x="168414" y="315178"/>
                </a:lnTo>
                <a:lnTo>
                  <a:pt x="130721" y="268230"/>
                </a:lnTo>
                <a:lnTo>
                  <a:pt x="130715" y="161492"/>
                </a:lnTo>
                <a:lnTo>
                  <a:pt x="78557" y="143186"/>
                </a:lnTo>
                <a:lnTo>
                  <a:pt x="123318" y="143186"/>
                </a:lnTo>
                <a:lnTo>
                  <a:pt x="190314" y="166695"/>
                </a:lnTo>
                <a:lnTo>
                  <a:pt x="145538" y="166695"/>
                </a:lnTo>
                <a:lnTo>
                  <a:pt x="145538" y="268230"/>
                </a:lnTo>
                <a:lnTo>
                  <a:pt x="159224" y="291165"/>
                </a:lnTo>
                <a:lnTo>
                  <a:pt x="196836" y="312189"/>
                </a:lnTo>
                <a:lnTo>
                  <a:pt x="253206" y="327554"/>
                </a:lnTo>
                <a:lnTo>
                  <a:pt x="323165" y="333509"/>
                </a:lnTo>
                <a:lnTo>
                  <a:pt x="431999" y="333509"/>
                </a:lnTo>
                <a:lnTo>
                  <a:pt x="383239" y="344169"/>
                </a:lnTo>
                <a:lnTo>
                  <a:pt x="323165" y="348332"/>
                </a:lnTo>
                <a:close/>
              </a:path>
              <a:path w="646429" h="348614">
                <a:moveTo>
                  <a:pt x="431999" y="333509"/>
                </a:moveTo>
                <a:lnTo>
                  <a:pt x="323165" y="333509"/>
                </a:lnTo>
                <a:lnTo>
                  <a:pt x="393126" y="327554"/>
                </a:lnTo>
                <a:lnTo>
                  <a:pt x="449499" y="312189"/>
                </a:lnTo>
                <a:lnTo>
                  <a:pt x="487113" y="291165"/>
                </a:lnTo>
                <a:lnTo>
                  <a:pt x="500801" y="268230"/>
                </a:lnTo>
                <a:lnTo>
                  <a:pt x="500801" y="166680"/>
                </a:lnTo>
                <a:lnTo>
                  <a:pt x="515623" y="166680"/>
                </a:lnTo>
                <a:lnTo>
                  <a:pt x="515623" y="268230"/>
                </a:lnTo>
                <a:lnTo>
                  <a:pt x="505622" y="293232"/>
                </a:lnTo>
                <a:lnTo>
                  <a:pt x="477921" y="315181"/>
                </a:lnTo>
                <a:lnTo>
                  <a:pt x="435976" y="332640"/>
                </a:lnTo>
                <a:lnTo>
                  <a:pt x="431999" y="333509"/>
                </a:lnTo>
                <a:close/>
              </a:path>
              <a:path w="646429" h="348614">
                <a:moveTo>
                  <a:pt x="323165" y="229009"/>
                </a:moveTo>
                <a:lnTo>
                  <a:pt x="145538" y="166695"/>
                </a:lnTo>
                <a:lnTo>
                  <a:pt x="190314" y="166695"/>
                </a:lnTo>
                <a:lnTo>
                  <a:pt x="323165" y="213312"/>
                </a:lnTo>
                <a:lnTo>
                  <a:pt x="367902" y="213312"/>
                </a:lnTo>
                <a:lnTo>
                  <a:pt x="323165" y="229009"/>
                </a:lnTo>
                <a:close/>
              </a:path>
            </a:pathLst>
          </a:custGeom>
          <a:solidFill>
            <a:srgbClr val="01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05395" y="1474164"/>
            <a:ext cx="518795" cy="541655"/>
          </a:xfrm>
          <a:custGeom>
            <a:avLst/>
            <a:gdLst/>
            <a:ahLst/>
            <a:cxnLst/>
            <a:rect l="l" t="t" r="r" b="b"/>
            <a:pathLst>
              <a:path w="518795" h="541655">
                <a:moveTo>
                  <a:pt x="15735" y="258699"/>
                </a:moveTo>
                <a:lnTo>
                  <a:pt x="965" y="257352"/>
                </a:lnTo>
                <a:lnTo>
                  <a:pt x="508" y="262343"/>
                </a:lnTo>
                <a:lnTo>
                  <a:pt x="177" y="267373"/>
                </a:lnTo>
                <a:lnTo>
                  <a:pt x="0" y="272440"/>
                </a:lnTo>
                <a:lnTo>
                  <a:pt x="14820" y="272961"/>
                </a:lnTo>
                <a:lnTo>
                  <a:pt x="14998" y="268185"/>
                </a:lnTo>
                <a:lnTo>
                  <a:pt x="15303" y="263423"/>
                </a:lnTo>
                <a:lnTo>
                  <a:pt x="15735" y="258699"/>
                </a:lnTo>
                <a:close/>
              </a:path>
              <a:path w="518795" h="541655">
                <a:moveTo>
                  <a:pt x="16141" y="308635"/>
                </a:moveTo>
                <a:lnTo>
                  <a:pt x="15621" y="303923"/>
                </a:lnTo>
                <a:lnTo>
                  <a:pt x="15227" y="299173"/>
                </a:lnTo>
                <a:lnTo>
                  <a:pt x="14998" y="294411"/>
                </a:lnTo>
                <a:lnTo>
                  <a:pt x="190" y="295135"/>
                </a:lnTo>
                <a:lnTo>
                  <a:pt x="444" y="300215"/>
                </a:lnTo>
                <a:lnTo>
                  <a:pt x="850" y="305257"/>
                </a:lnTo>
                <a:lnTo>
                  <a:pt x="1397" y="310248"/>
                </a:lnTo>
                <a:lnTo>
                  <a:pt x="16141" y="308635"/>
                </a:lnTo>
                <a:close/>
              </a:path>
              <a:path w="518795" h="541655">
                <a:moveTo>
                  <a:pt x="21640" y="223532"/>
                </a:moveTo>
                <a:lnTo>
                  <a:pt x="7251" y="220027"/>
                </a:lnTo>
                <a:lnTo>
                  <a:pt x="6070" y="224904"/>
                </a:lnTo>
                <a:lnTo>
                  <a:pt x="5029" y="229844"/>
                </a:lnTo>
                <a:lnTo>
                  <a:pt x="4089" y="234848"/>
                </a:lnTo>
                <a:lnTo>
                  <a:pt x="18669" y="237515"/>
                </a:lnTo>
                <a:lnTo>
                  <a:pt x="19519" y="232803"/>
                </a:lnTo>
                <a:lnTo>
                  <a:pt x="20510" y="228142"/>
                </a:lnTo>
                <a:lnTo>
                  <a:pt x="21640" y="223532"/>
                </a:lnTo>
                <a:close/>
              </a:path>
              <a:path w="518795" h="541655">
                <a:moveTo>
                  <a:pt x="22631" y="343700"/>
                </a:moveTo>
                <a:lnTo>
                  <a:pt x="21424" y="339115"/>
                </a:lnTo>
                <a:lnTo>
                  <a:pt x="20358" y="334479"/>
                </a:lnTo>
                <a:lnTo>
                  <a:pt x="19418" y="329793"/>
                </a:lnTo>
                <a:lnTo>
                  <a:pt x="4889" y="332689"/>
                </a:lnTo>
                <a:lnTo>
                  <a:pt x="5867" y="337667"/>
                </a:lnTo>
                <a:lnTo>
                  <a:pt x="7010" y="342582"/>
                </a:lnTo>
                <a:lnTo>
                  <a:pt x="8293" y="347446"/>
                </a:lnTo>
                <a:lnTo>
                  <a:pt x="22631" y="343700"/>
                </a:lnTo>
                <a:close/>
              </a:path>
              <a:path w="518795" h="541655">
                <a:moveTo>
                  <a:pt x="32651" y="189572"/>
                </a:moveTo>
                <a:lnTo>
                  <a:pt x="18910" y="183984"/>
                </a:lnTo>
                <a:lnTo>
                  <a:pt x="17005" y="188658"/>
                </a:lnTo>
                <a:lnTo>
                  <a:pt x="15240" y="193395"/>
                </a:lnTo>
                <a:lnTo>
                  <a:pt x="13601" y="198196"/>
                </a:lnTo>
                <a:lnTo>
                  <a:pt x="27635" y="202996"/>
                </a:lnTo>
                <a:lnTo>
                  <a:pt x="29184" y="198450"/>
                </a:lnTo>
                <a:lnTo>
                  <a:pt x="30848" y="193979"/>
                </a:lnTo>
                <a:lnTo>
                  <a:pt x="32651" y="189572"/>
                </a:lnTo>
                <a:close/>
              </a:path>
              <a:path w="518795" h="541655">
                <a:moveTo>
                  <a:pt x="34201" y="377418"/>
                </a:moveTo>
                <a:lnTo>
                  <a:pt x="32334" y="373062"/>
                </a:lnTo>
                <a:lnTo>
                  <a:pt x="30581" y="368642"/>
                </a:lnTo>
                <a:lnTo>
                  <a:pt x="29006" y="364159"/>
                </a:lnTo>
                <a:lnTo>
                  <a:pt x="15036" y="369163"/>
                </a:lnTo>
                <a:lnTo>
                  <a:pt x="16738" y="373913"/>
                </a:lnTo>
                <a:lnTo>
                  <a:pt x="18580" y="378599"/>
                </a:lnTo>
                <a:lnTo>
                  <a:pt x="20561" y="383235"/>
                </a:lnTo>
                <a:lnTo>
                  <a:pt x="34201" y="377418"/>
                </a:lnTo>
                <a:close/>
              </a:path>
              <a:path w="518795" h="541655">
                <a:moveTo>
                  <a:pt x="48501" y="157607"/>
                </a:moveTo>
                <a:lnTo>
                  <a:pt x="35750" y="150063"/>
                </a:lnTo>
                <a:lnTo>
                  <a:pt x="33185" y="154406"/>
                </a:lnTo>
                <a:lnTo>
                  <a:pt x="30734" y="158838"/>
                </a:lnTo>
                <a:lnTo>
                  <a:pt x="28409" y="163334"/>
                </a:lnTo>
                <a:lnTo>
                  <a:pt x="41592" y="170116"/>
                </a:lnTo>
                <a:lnTo>
                  <a:pt x="43776" y="165900"/>
                </a:lnTo>
                <a:lnTo>
                  <a:pt x="46075" y="161734"/>
                </a:lnTo>
                <a:lnTo>
                  <a:pt x="48501" y="157607"/>
                </a:lnTo>
                <a:close/>
              </a:path>
              <a:path w="518795" h="541655">
                <a:moveTo>
                  <a:pt x="50520" y="409092"/>
                </a:moveTo>
                <a:lnTo>
                  <a:pt x="48044" y="405041"/>
                </a:lnTo>
                <a:lnTo>
                  <a:pt x="45681" y="400926"/>
                </a:lnTo>
                <a:lnTo>
                  <a:pt x="43421" y="396722"/>
                </a:lnTo>
                <a:lnTo>
                  <a:pt x="30391" y="403720"/>
                </a:lnTo>
                <a:lnTo>
                  <a:pt x="32778" y="408165"/>
                </a:lnTo>
                <a:lnTo>
                  <a:pt x="35280" y="412534"/>
                </a:lnTo>
                <a:lnTo>
                  <a:pt x="37922" y="416839"/>
                </a:lnTo>
                <a:lnTo>
                  <a:pt x="50520" y="409092"/>
                </a:lnTo>
                <a:close/>
              </a:path>
              <a:path w="518795" h="541655">
                <a:moveTo>
                  <a:pt x="68846" y="128282"/>
                </a:moveTo>
                <a:lnTo>
                  <a:pt x="57315" y="118973"/>
                </a:lnTo>
                <a:lnTo>
                  <a:pt x="54152" y="122885"/>
                </a:lnTo>
                <a:lnTo>
                  <a:pt x="51092" y="126911"/>
                </a:lnTo>
                <a:lnTo>
                  <a:pt x="48145" y="131025"/>
                </a:lnTo>
                <a:lnTo>
                  <a:pt x="60198" y="139649"/>
                </a:lnTo>
                <a:lnTo>
                  <a:pt x="62979" y="135775"/>
                </a:lnTo>
                <a:lnTo>
                  <a:pt x="65862" y="131978"/>
                </a:lnTo>
                <a:lnTo>
                  <a:pt x="68846" y="128282"/>
                </a:lnTo>
                <a:close/>
              </a:path>
              <a:path w="518795" h="541655">
                <a:moveTo>
                  <a:pt x="71361" y="438061"/>
                </a:moveTo>
                <a:lnTo>
                  <a:pt x="68313" y="434416"/>
                </a:lnTo>
                <a:lnTo>
                  <a:pt x="65379" y="430682"/>
                </a:lnTo>
                <a:lnTo>
                  <a:pt x="62560" y="426859"/>
                </a:lnTo>
                <a:lnTo>
                  <a:pt x="50634" y="435660"/>
                </a:lnTo>
                <a:lnTo>
                  <a:pt x="53632" y="439724"/>
                </a:lnTo>
                <a:lnTo>
                  <a:pt x="56743" y="443687"/>
                </a:lnTo>
                <a:lnTo>
                  <a:pt x="59982" y="447573"/>
                </a:lnTo>
                <a:lnTo>
                  <a:pt x="71361" y="438061"/>
                </a:lnTo>
                <a:close/>
              </a:path>
              <a:path w="518795" h="541655">
                <a:moveTo>
                  <a:pt x="93218" y="102209"/>
                </a:moveTo>
                <a:lnTo>
                  <a:pt x="83134" y="91325"/>
                </a:lnTo>
                <a:lnTo>
                  <a:pt x="79438" y="94754"/>
                </a:lnTo>
                <a:lnTo>
                  <a:pt x="75844" y="98285"/>
                </a:lnTo>
                <a:lnTo>
                  <a:pt x="72339" y="101930"/>
                </a:lnTo>
                <a:lnTo>
                  <a:pt x="83019" y="112204"/>
                </a:lnTo>
                <a:lnTo>
                  <a:pt x="86321" y="108775"/>
                </a:lnTo>
                <a:lnTo>
                  <a:pt x="89725" y="105448"/>
                </a:lnTo>
                <a:lnTo>
                  <a:pt x="93218" y="102209"/>
                </a:lnTo>
                <a:close/>
              </a:path>
              <a:path w="518795" h="541655">
                <a:moveTo>
                  <a:pt x="96177" y="463753"/>
                </a:moveTo>
                <a:lnTo>
                  <a:pt x="92633" y="460578"/>
                </a:lnTo>
                <a:lnTo>
                  <a:pt x="89166" y="457288"/>
                </a:lnTo>
                <a:lnTo>
                  <a:pt x="85801" y="453910"/>
                </a:lnTo>
                <a:lnTo>
                  <a:pt x="75272" y="464362"/>
                </a:lnTo>
                <a:lnTo>
                  <a:pt x="78816" y="467944"/>
                </a:lnTo>
                <a:lnTo>
                  <a:pt x="82486" y="471411"/>
                </a:lnTo>
                <a:lnTo>
                  <a:pt x="86245" y="474789"/>
                </a:lnTo>
                <a:lnTo>
                  <a:pt x="96177" y="463753"/>
                </a:lnTo>
                <a:close/>
              </a:path>
              <a:path w="518795" h="541655">
                <a:moveTo>
                  <a:pt x="121094" y="79908"/>
                </a:moveTo>
                <a:lnTo>
                  <a:pt x="112687" y="67703"/>
                </a:lnTo>
                <a:lnTo>
                  <a:pt x="108534" y="70561"/>
                </a:lnTo>
                <a:lnTo>
                  <a:pt x="104457" y="73545"/>
                </a:lnTo>
                <a:lnTo>
                  <a:pt x="100469" y="76631"/>
                </a:lnTo>
                <a:lnTo>
                  <a:pt x="109562" y="88341"/>
                </a:lnTo>
                <a:lnTo>
                  <a:pt x="113322" y="85420"/>
                </a:lnTo>
                <a:lnTo>
                  <a:pt x="117157" y="82613"/>
                </a:lnTo>
                <a:lnTo>
                  <a:pt x="121094" y="79908"/>
                </a:lnTo>
                <a:close/>
              </a:path>
              <a:path w="518795" h="541655">
                <a:moveTo>
                  <a:pt x="124383" y="485597"/>
                </a:moveTo>
                <a:lnTo>
                  <a:pt x="120434" y="482968"/>
                </a:lnTo>
                <a:lnTo>
                  <a:pt x="116547" y="480225"/>
                </a:lnTo>
                <a:lnTo>
                  <a:pt x="112725" y="477354"/>
                </a:lnTo>
                <a:lnTo>
                  <a:pt x="103809" y="489204"/>
                </a:lnTo>
                <a:lnTo>
                  <a:pt x="107848" y="492239"/>
                </a:lnTo>
                <a:lnTo>
                  <a:pt x="111975" y="495160"/>
                </a:lnTo>
                <a:lnTo>
                  <a:pt x="116192" y="497954"/>
                </a:lnTo>
                <a:lnTo>
                  <a:pt x="124383" y="485597"/>
                </a:lnTo>
                <a:close/>
              </a:path>
              <a:path w="518795" h="541655">
                <a:moveTo>
                  <a:pt x="151866" y="61912"/>
                </a:moveTo>
                <a:lnTo>
                  <a:pt x="145338" y="48564"/>
                </a:lnTo>
                <a:lnTo>
                  <a:pt x="140804" y="50787"/>
                </a:lnTo>
                <a:lnTo>
                  <a:pt x="136347" y="53136"/>
                </a:lnTo>
                <a:lnTo>
                  <a:pt x="131953" y="55626"/>
                </a:lnTo>
                <a:lnTo>
                  <a:pt x="139255" y="68529"/>
                </a:lnTo>
                <a:lnTo>
                  <a:pt x="143383" y="66217"/>
                </a:lnTo>
                <a:lnTo>
                  <a:pt x="147586" y="64008"/>
                </a:lnTo>
                <a:lnTo>
                  <a:pt x="151866" y="61912"/>
                </a:lnTo>
                <a:close/>
              </a:path>
              <a:path w="518795" h="541655">
                <a:moveTo>
                  <a:pt x="155473" y="503097"/>
                </a:moveTo>
                <a:lnTo>
                  <a:pt x="151142" y="501065"/>
                </a:lnTo>
                <a:lnTo>
                  <a:pt x="146900" y="498906"/>
                </a:lnTo>
                <a:lnTo>
                  <a:pt x="142697" y="496646"/>
                </a:lnTo>
                <a:lnTo>
                  <a:pt x="135648" y="509676"/>
                </a:lnTo>
                <a:lnTo>
                  <a:pt x="140106" y="512076"/>
                </a:lnTo>
                <a:lnTo>
                  <a:pt x="144602" y="514350"/>
                </a:lnTo>
                <a:lnTo>
                  <a:pt x="149174" y="516509"/>
                </a:lnTo>
                <a:lnTo>
                  <a:pt x="155473" y="503097"/>
                </a:lnTo>
                <a:close/>
              </a:path>
              <a:path w="518795" h="541655">
                <a:moveTo>
                  <a:pt x="184950" y="48628"/>
                </a:moveTo>
                <a:lnTo>
                  <a:pt x="180428" y="34544"/>
                </a:lnTo>
                <a:lnTo>
                  <a:pt x="175615" y="36080"/>
                </a:lnTo>
                <a:lnTo>
                  <a:pt x="170853" y="37757"/>
                </a:lnTo>
                <a:lnTo>
                  <a:pt x="166154" y="39573"/>
                </a:lnTo>
                <a:lnTo>
                  <a:pt x="171475" y="53365"/>
                </a:lnTo>
                <a:lnTo>
                  <a:pt x="175920" y="51663"/>
                </a:lnTo>
                <a:lnTo>
                  <a:pt x="180416" y="50076"/>
                </a:lnTo>
                <a:lnTo>
                  <a:pt x="184950" y="48628"/>
                </a:lnTo>
                <a:close/>
              </a:path>
              <a:path w="518795" h="541655">
                <a:moveTo>
                  <a:pt x="188823" y="515874"/>
                </a:moveTo>
                <a:lnTo>
                  <a:pt x="184251" y="514502"/>
                </a:lnTo>
                <a:lnTo>
                  <a:pt x="179730" y="513003"/>
                </a:lnTo>
                <a:lnTo>
                  <a:pt x="175260" y="511352"/>
                </a:lnTo>
                <a:lnTo>
                  <a:pt x="170154" y="525284"/>
                </a:lnTo>
                <a:lnTo>
                  <a:pt x="174904" y="527011"/>
                </a:lnTo>
                <a:lnTo>
                  <a:pt x="179705" y="528612"/>
                </a:lnTo>
                <a:lnTo>
                  <a:pt x="184556" y="530072"/>
                </a:lnTo>
                <a:lnTo>
                  <a:pt x="188823" y="515874"/>
                </a:lnTo>
                <a:close/>
              </a:path>
              <a:path w="518795" h="541655">
                <a:moveTo>
                  <a:pt x="219608" y="40259"/>
                </a:moveTo>
                <a:lnTo>
                  <a:pt x="217233" y="25628"/>
                </a:lnTo>
                <a:lnTo>
                  <a:pt x="212217" y="26454"/>
                </a:lnTo>
                <a:lnTo>
                  <a:pt x="207264" y="27419"/>
                </a:lnTo>
                <a:lnTo>
                  <a:pt x="202349" y="28524"/>
                </a:lnTo>
                <a:lnTo>
                  <a:pt x="205613" y="42976"/>
                </a:lnTo>
                <a:lnTo>
                  <a:pt x="210235" y="41948"/>
                </a:lnTo>
                <a:lnTo>
                  <a:pt x="214896" y="41046"/>
                </a:lnTo>
                <a:lnTo>
                  <a:pt x="219608" y="40259"/>
                </a:lnTo>
                <a:close/>
              </a:path>
              <a:path w="518795" h="541655">
                <a:moveTo>
                  <a:pt x="223672" y="523621"/>
                </a:moveTo>
                <a:lnTo>
                  <a:pt x="218935" y="522935"/>
                </a:lnTo>
                <a:lnTo>
                  <a:pt x="214249" y="522097"/>
                </a:lnTo>
                <a:lnTo>
                  <a:pt x="209588" y="521144"/>
                </a:lnTo>
                <a:lnTo>
                  <a:pt x="206603" y="535660"/>
                </a:lnTo>
                <a:lnTo>
                  <a:pt x="211556" y="536676"/>
                </a:lnTo>
                <a:lnTo>
                  <a:pt x="216509" y="537565"/>
                </a:lnTo>
                <a:lnTo>
                  <a:pt x="221513" y="538289"/>
                </a:lnTo>
                <a:lnTo>
                  <a:pt x="223672" y="523621"/>
                </a:lnTo>
                <a:close/>
              </a:path>
              <a:path w="518795" h="541655">
                <a:moveTo>
                  <a:pt x="260286" y="526211"/>
                </a:moveTo>
                <a:lnTo>
                  <a:pt x="254431" y="526211"/>
                </a:lnTo>
                <a:lnTo>
                  <a:pt x="249669" y="526072"/>
                </a:lnTo>
                <a:lnTo>
                  <a:pt x="244944" y="525792"/>
                </a:lnTo>
                <a:lnTo>
                  <a:pt x="244106" y="540626"/>
                </a:lnTo>
                <a:lnTo>
                  <a:pt x="249085" y="540905"/>
                </a:lnTo>
                <a:lnTo>
                  <a:pt x="254101" y="541058"/>
                </a:lnTo>
                <a:lnTo>
                  <a:pt x="259295" y="541058"/>
                </a:lnTo>
                <a:lnTo>
                  <a:pt x="260286" y="541032"/>
                </a:lnTo>
                <a:lnTo>
                  <a:pt x="260286" y="526211"/>
                </a:lnTo>
                <a:close/>
              </a:path>
              <a:path w="518795" h="541655">
                <a:moveTo>
                  <a:pt x="298018" y="538137"/>
                </a:moveTo>
                <a:lnTo>
                  <a:pt x="295821" y="523481"/>
                </a:lnTo>
                <a:lnTo>
                  <a:pt x="291147" y="524179"/>
                </a:lnTo>
                <a:lnTo>
                  <a:pt x="286410" y="524751"/>
                </a:lnTo>
                <a:lnTo>
                  <a:pt x="281647" y="525183"/>
                </a:lnTo>
                <a:lnTo>
                  <a:pt x="282994" y="539953"/>
                </a:lnTo>
                <a:lnTo>
                  <a:pt x="288048" y="539483"/>
                </a:lnTo>
                <a:lnTo>
                  <a:pt x="293052" y="538886"/>
                </a:lnTo>
                <a:lnTo>
                  <a:pt x="298018" y="538137"/>
                </a:lnTo>
                <a:close/>
              </a:path>
              <a:path w="518795" h="541655">
                <a:moveTo>
                  <a:pt x="334924" y="529767"/>
                </a:moveTo>
                <a:lnTo>
                  <a:pt x="330606" y="515594"/>
                </a:lnTo>
                <a:lnTo>
                  <a:pt x="326059" y="516978"/>
                </a:lnTo>
                <a:lnTo>
                  <a:pt x="321475" y="518236"/>
                </a:lnTo>
                <a:lnTo>
                  <a:pt x="316826" y="519353"/>
                </a:lnTo>
                <a:lnTo>
                  <a:pt x="320319" y="533768"/>
                </a:lnTo>
                <a:lnTo>
                  <a:pt x="325259" y="532574"/>
                </a:lnTo>
                <a:lnTo>
                  <a:pt x="330123" y="531241"/>
                </a:lnTo>
                <a:lnTo>
                  <a:pt x="334924" y="529767"/>
                </a:lnTo>
                <a:close/>
              </a:path>
              <a:path w="518795" h="541655">
                <a:moveTo>
                  <a:pt x="370192" y="516077"/>
                </a:moveTo>
                <a:lnTo>
                  <a:pt x="363816" y="502691"/>
                </a:lnTo>
                <a:lnTo>
                  <a:pt x="359537" y="504723"/>
                </a:lnTo>
                <a:lnTo>
                  <a:pt x="355193" y="506641"/>
                </a:lnTo>
                <a:lnTo>
                  <a:pt x="350786" y="508419"/>
                </a:lnTo>
                <a:lnTo>
                  <a:pt x="356336" y="522160"/>
                </a:lnTo>
                <a:lnTo>
                  <a:pt x="361010" y="520280"/>
                </a:lnTo>
                <a:lnTo>
                  <a:pt x="365633" y="518248"/>
                </a:lnTo>
                <a:lnTo>
                  <a:pt x="370192" y="516077"/>
                </a:lnTo>
                <a:close/>
              </a:path>
              <a:path w="518795" h="541655">
                <a:moveTo>
                  <a:pt x="403072" y="497420"/>
                </a:moveTo>
                <a:lnTo>
                  <a:pt x="394843" y="485076"/>
                </a:lnTo>
                <a:lnTo>
                  <a:pt x="390893" y="487718"/>
                </a:lnTo>
                <a:lnTo>
                  <a:pt x="386867" y="490245"/>
                </a:lnTo>
                <a:lnTo>
                  <a:pt x="382765" y="492658"/>
                </a:lnTo>
                <a:lnTo>
                  <a:pt x="390245" y="505460"/>
                </a:lnTo>
                <a:lnTo>
                  <a:pt x="394601" y="502907"/>
                </a:lnTo>
                <a:lnTo>
                  <a:pt x="398881" y="500227"/>
                </a:lnTo>
                <a:lnTo>
                  <a:pt x="403072" y="497420"/>
                </a:lnTo>
                <a:close/>
              </a:path>
              <a:path w="518795" h="541655">
                <a:moveTo>
                  <a:pt x="428828" y="60972"/>
                </a:moveTo>
                <a:lnTo>
                  <a:pt x="428104" y="56337"/>
                </a:lnTo>
                <a:lnTo>
                  <a:pt x="424776" y="53898"/>
                </a:lnTo>
                <a:lnTo>
                  <a:pt x="410006" y="44805"/>
                </a:lnTo>
                <a:lnTo>
                  <a:pt x="410006" y="61607"/>
                </a:lnTo>
                <a:lnTo>
                  <a:pt x="266649" y="258610"/>
                </a:lnTo>
                <a:lnTo>
                  <a:pt x="266585" y="14922"/>
                </a:lnTo>
                <a:lnTo>
                  <a:pt x="304711" y="18669"/>
                </a:lnTo>
                <a:lnTo>
                  <a:pt x="341693" y="27813"/>
                </a:lnTo>
                <a:lnTo>
                  <a:pt x="376986" y="42202"/>
                </a:lnTo>
                <a:lnTo>
                  <a:pt x="410006" y="61607"/>
                </a:lnTo>
                <a:lnTo>
                  <a:pt x="410006" y="44805"/>
                </a:lnTo>
                <a:lnTo>
                  <a:pt x="387007" y="30619"/>
                </a:lnTo>
                <a:lnTo>
                  <a:pt x="349199" y="14922"/>
                </a:lnTo>
                <a:lnTo>
                  <a:pt x="346290" y="13703"/>
                </a:lnTo>
                <a:lnTo>
                  <a:pt x="303403" y="3416"/>
                </a:lnTo>
                <a:lnTo>
                  <a:pt x="259168" y="0"/>
                </a:lnTo>
                <a:lnTo>
                  <a:pt x="255079" y="0"/>
                </a:lnTo>
                <a:lnTo>
                  <a:pt x="251764" y="3327"/>
                </a:lnTo>
                <a:lnTo>
                  <a:pt x="251764" y="285572"/>
                </a:lnTo>
                <a:lnTo>
                  <a:pt x="255079" y="288886"/>
                </a:lnTo>
                <a:lnTo>
                  <a:pt x="261543" y="288886"/>
                </a:lnTo>
                <a:lnTo>
                  <a:pt x="263779" y="287756"/>
                </a:lnTo>
                <a:lnTo>
                  <a:pt x="284988" y="258610"/>
                </a:lnTo>
                <a:lnTo>
                  <a:pt x="428828" y="60972"/>
                </a:lnTo>
                <a:close/>
              </a:path>
              <a:path w="518795" h="541655">
                <a:moveTo>
                  <a:pt x="432904" y="474154"/>
                </a:moveTo>
                <a:lnTo>
                  <a:pt x="423011" y="463143"/>
                </a:lnTo>
                <a:lnTo>
                  <a:pt x="419468" y="466344"/>
                </a:lnTo>
                <a:lnTo>
                  <a:pt x="415848" y="469430"/>
                </a:lnTo>
                <a:lnTo>
                  <a:pt x="412140" y="472414"/>
                </a:lnTo>
                <a:lnTo>
                  <a:pt x="421373" y="483971"/>
                </a:lnTo>
                <a:lnTo>
                  <a:pt x="425323" y="480809"/>
                </a:lnTo>
                <a:lnTo>
                  <a:pt x="429171" y="477545"/>
                </a:lnTo>
                <a:lnTo>
                  <a:pt x="432904" y="474154"/>
                </a:lnTo>
                <a:close/>
              </a:path>
              <a:path w="518795" h="541655">
                <a:moveTo>
                  <a:pt x="455676" y="112420"/>
                </a:moveTo>
                <a:lnTo>
                  <a:pt x="452374" y="108585"/>
                </a:lnTo>
                <a:lnTo>
                  <a:pt x="448957" y="104863"/>
                </a:lnTo>
                <a:lnTo>
                  <a:pt x="445452" y="101244"/>
                </a:lnTo>
                <a:lnTo>
                  <a:pt x="434809" y="111556"/>
                </a:lnTo>
                <a:lnTo>
                  <a:pt x="438124" y="114985"/>
                </a:lnTo>
                <a:lnTo>
                  <a:pt x="441337" y="118503"/>
                </a:lnTo>
                <a:lnTo>
                  <a:pt x="444436" y="122097"/>
                </a:lnTo>
                <a:lnTo>
                  <a:pt x="455676" y="112420"/>
                </a:lnTo>
                <a:close/>
              </a:path>
              <a:path w="518795" h="541655">
                <a:moveTo>
                  <a:pt x="459066" y="446836"/>
                </a:moveTo>
                <a:lnTo>
                  <a:pt x="447662" y="437375"/>
                </a:lnTo>
                <a:lnTo>
                  <a:pt x="444614" y="441045"/>
                </a:lnTo>
                <a:lnTo>
                  <a:pt x="441477" y="444614"/>
                </a:lnTo>
                <a:lnTo>
                  <a:pt x="438226" y="448106"/>
                </a:lnTo>
                <a:lnTo>
                  <a:pt x="449072" y="458216"/>
                </a:lnTo>
                <a:lnTo>
                  <a:pt x="452539" y="454520"/>
                </a:lnTo>
                <a:lnTo>
                  <a:pt x="455866" y="450723"/>
                </a:lnTo>
                <a:lnTo>
                  <a:pt x="459066" y="446836"/>
                </a:lnTo>
                <a:close/>
              </a:path>
              <a:path w="518795" h="541655">
                <a:moveTo>
                  <a:pt x="478231" y="142786"/>
                </a:moveTo>
                <a:lnTo>
                  <a:pt x="475513" y="138518"/>
                </a:lnTo>
                <a:lnTo>
                  <a:pt x="472668" y="134327"/>
                </a:lnTo>
                <a:lnTo>
                  <a:pt x="469696" y="130238"/>
                </a:lnTo>
                <a:lnTo>
                  <a:pt x="457682" y="138912"/>
                </a:lnTo>
                <a:lnTo>
                  <a:pt x="460463" y="142773"/>
                </a:lnTo>
                <a:lnTo>
                  <a:pt x="463130" y="146723"/>
                </a:lnTo>
                <a:lnTo>
                  <a:pt x="465670" y="150723"/>
                </a:lnTo>
                <a:lnTo>
                  <a:pt x="478231" y="142786"/>
                </a:lnTo>
                <a:close/>
              </a:path>
              <a:path w="518795" h="541655">
                <a:moveTo>
                  <a:pt x="481037" y="415988"/>
                </a:moveTo>
                <a:lnTo>
                  <a:pt x="468376" y="408292"/>
                </a:lnTo>
                <a:lnTo>
                  <a:pt x="465886" y="412369"/>
                </a:lnTo>
                <a:lnTo>
                  <a:pt x="463296" y="416369"/>
                </a:lnTo>
                <a:lnTo>
                  <a:pt x="460590" y="420293"/>
                </a:lnTo>
                <a:lnTo>
                  <a:pt x="472808" y="428701"/>
                </a:lnTo>
                <a:lnTo>
                  <a:pt x="475678" y="424535"/>
                </a:lnTo>
                <a:lnTo>
                  <a:pt x="478421" y="420306"/>
                </a:lnTo>
                <a:lnTo>
                  <a:pt x="481037" y="415988"/>
                </a:lnTo>
                <a:close/>
              </a:path>
              <a:path w="518795" h="541655">
                <a:moveTo>
                  <a:pt x="496138" y="176047"/>
                </a:moveTo>
                <a:lnTo>
                  <a:pt x="494068" y="171450"/>
                </a:lnTo>
                <a:lnTo>
                  <a:pt x="491883" y="166916"/>
                </a:lnTo>
                <a:lnTo>
                  <a:pt x="489572" y="162445"/>
                </a:lnTo>
                <a:lnTo>
                  <a:pt x="476415" y="169278"/>
                </a:lnTo>
                <a:lnTo>
                  <a:pt x="478586" y="173482"/>
                </a:lnTo>
                <a:lnTo>
                  <a:pt x="480669" y="177774"/>
                </a:lnTo>
                <a:lnTo>
                  <a:pt x="482612" y="182118"/>
                </a:lnTo>
                <a:lnTo>
                  <a:pt x="496138" y="176047"/>
                </a:lnTo>
                <a:close/>
              </a:path>
              <a:path w="518795" h="541655">
                <a:moveTo>
                  <a:pt x="498297" y="382282"/>
                </a:moveTo>
                <a:lnTo>
                  <a:pt x="484644" y="376504"/>
                </a:lnTo>
                <a:lnTo>
                  <a:pt x="482777" y="380911"/>
                </a:lnTo>
                <a:lnTo>
                  <a:pt x="480796" y="385241"/>
                </a:lnTo>
                <a:lnTo>
                  <a:pt x="478713" y="389521"/>
                </a:lnTo>
                <a:lnTo>
                  <a:pt x="492048" y="396049"/>
                </a:lnTo>
                <a:lnTo>
                  <a:pt x="494233" y="391541"/>
                </a:lnTo>
                <a:lnTo>
                  <a:pt x="496316" y="386956"/>
                </a:lnTo>
                <a:lnTo>
                  <a:pt x="498297" y="382282"/>
                </a:lnTo>
                <a:close/>
              </a:path>
              <a:path w="518795" h="541655">
                <a:moveTo>
                  <a:pt x="509016" y="211670"/>
                </a:moveTo>
                <a:lnTo>
                  <a:pt x="507657" y="206794"/>
                </a:lnTo>
                <a:lnTo>
                  <a:pt x="506145" y="201980"/>
                </a:lnTo>
                <a:lnTo>
                  <a:pt x="504507" y="197218"/>
                </a:lnTo>
                <a:lnTo>
                  <a:pt x="490499" y="202044"/>
                </a:lnTo>
                <a:lnTo>
                  <a:pt x="492036" y="206527"/>
                </a:lnTo>
                <a:lnTo>
                  <a:pt x="493445" y="211074"/>
                </a:lnTo>
                <a:lnTo>
                  <a:pt x="494753" y="215684"/>
                </a:lnTo>
                <a:lnTo>
                  <a:pt x="509016" y="211670"/>
                </a:lnTo>
                <a:close/>
              </a:path>
              <a:path w="518795" h="541655">
                <a:moveTo>
                  <a:pt x="510463" y="346430"/>
                </a:moveTo>
                <a:lnTo>
                  <a:pt x="496100" y="342722"/>
                </a:lnTo>
                <a:lnTo>
                  <a:pt x="494906" y="347345"/>
                </a:lnTo>
                <a:lnTo>
                  <a:pt x="493572" y="351917"/>
                </a:lnTo>
                <a:lnTo>
                  <a:pt x="492125" y="356438"/>
                </a:lnTo>
                <a:lnTo>
                  <a:pt x="506209" y="360984"/>
                </a:lnTo>
                <a:lnTo>
                  <a:pt x="507746" y="356196"/>
                </a:lnTo>
                <a:lnTo>
                  <a:pt x="509168" y="351332"/>
                </a:lnTo>
                <a:lnTo>
                  <a:pt x="510463" y="346430"/>
                </a:lnTo>
                <a:close/>
              </a:path>
              <a:path w="518795" h="541655">
                <a:moveTo>
                  <a:pt x="516534" y="248729"/>
                </a:moveTo>
                <a:lnTo>
                  <a:pt x="515886" y="243713"/>
                </a:lnTo>
                <a:lnTo>
                  <a:pt x="515112" y="238734"/>
                </a:lnTo>
                <a:lnTo>
                  <a:pt x="514159" y="233781"/>
                </a:lnTo>
                <a:lnTo>
                  <a:pt x="499592" y="236512"/>
                </a:lnTo>
                <a:lnTo>
                  <a:pt x="500468" y="241173"/>
                </a:lnTo>
                <a:lnTo>
                  <a:pt x="501205" y="245872"/>
                </a:lnTo>
                <a:lnTo>
                  <a:pt x="501815" y="250583"/>
                </a:lnTo>
                <a:lnTo>
                  <a:pt x="516534" y="248729"/>
                </a:lnTo>
                <a:close/>
              </a:path>
              <a:path w="518795" h="541655">
                <a:moveTo>
                  <a:pt x="517156" y="309194"/>
                </a:moveTo>
                <a:lnTo>
                  <a:pt x="502424" y="307632"/>
                </a:lnTo>
                <a:lnTo>
                  <a:pt x="501916" y="312369"/>
                </a:lnTo>
                <a:lnTo>
                  <a:pt x="501281" y="317093"/>
                </a:lnTo>
                <a:lnTo>
                  <a:pt x="500494" y="321754"/>
                </a:lnTo>
                <a:lnTo>
                  <a:pt x="515112" y="324205"/>
                </a:lnTo>
                <a:lnTo>
                  <a:pt x="515950" y="319265"/>
                </a:lnTo>
                <a:lnTo>
                  <a:pt x="516623" y="314261"/>
                </a:lnTo>
                <a:lnTo>
                  <a:pt x="517156" y="309194"/>
                </a:lnTo>
                <a:close/>
              </a:path>
              <a:path w="518795" h="541655">
                <a:moveTo>
                  <a:pt x="518617" y="278168"/>
                </a:moveTo>
                <a:lnTo>
                  <a:pt x="518541" y="274751"/>
                </a:lnTo>
                <a:lnTo>
                  <a:pt x="518414" y="271373"/>
                </a:lnTo>
                <a:lnTo>
                  <a:pt x="503593" y="271945"/>
                </a:lnTo>
                <a:lnTo>
                  <a:pt x="503720" y="275170"/>
                </a:lnTo>
                <a:lnTo>
                  <a:pt x="503783" y="278396"/>
                </a:lnTo>
                <a:lnTo>
                  <a:pt x="503770" y="284708"/>
                </a:lnTo>
                <a:lnTo>
                  <a:pt x="503745" y="286245"/>
                </a:lnTo>
                <a:lnTo>
                  <a:pt x="518566" y="286524"/>
                </a:lnTo>
                <a:lnTo>
                  <a:pt x="518617" y="284886"/>
                </a:lnTo>
                <a:lnTo>
                  <a:pt x="518617" y="278168"/>
                </a:lnTo>
                <a:close/>
              </a:path>
            </a:pathLst>
          </a:custGeom>
          <a:solidFill>
            <a:srgbClr val="01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78561" y="2589593"/>
            <a:ext cx="600294" cy="510539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7146294" y="4925620"/>
            <a:ext cx="653415" cy="574675"/>
            <a:chOff x="7146294" y="4925620"/>
            <a:chExt cx="653415" cy="574675"/>
          </a:xfrm>
        </p:grpSpPr>
        <p:sp>
          <p:nvSpPr>
            <p:cNvPr id="75" name="object 75"/>
            <p:cNvSpPr/>
            <p:nvPr/>
          </p:nvSpPr>
          <p:spPr>
            <a:xfrm>
              <a:off x="7146290" y="5284279"/>
              <a:ext cx="494665" cy="215900"/>
            </a:xfrm>
            <a:custGeom>
              <a:avLst/>
              <a:gdLst/>
              <a:ahLst/>
              <a:cxnLst/>
              <a:rect l="l" t="t" r="r" b="b"/>
              <a:pathLst>
                <a:path w="494665" h="215900">
                  <a:moveTo>
                    <a:pt x="345960" y="74587"/>
                  </a:moveTo>
                  <a:lnTo>
                    <a:pt x="343827" y="63093"/>
                  </a:lnTo>
                  <a:lnTo>
                    <a:pt x="337667" y="53644"/>
                  </a:lnTo>
                  <a:lnTo>
                    <a:pt x="328409" y="47193"/>
                  </a:lnTo>
                  <a:lnTo>
                    <a:pt x="316064" y="44691"/>
                  </a:lnTo>
                  <a:lnTo>
                    <a:pt x="183997" y="44691"/>
                  </a:lnTo>
                  <a:lnTo>
                    <a:pt x="1536" y="126314"/>
                  </a:lnTo>
                  <a:lnTo>
                    <a:pt x="0" y="130746"/>
                  </a:lnTo>
                  <a:lnTo>
                    <a:pt x="3022" y="136982"/>
                  </a:lnTo>
                  <a:lnTo>
                    <a:pt x="5600" y="138607"/>
                  </a:lnTo>
                  <a:lnTo>
                    <a:pt x="8432" y="138607"/>
                  </a:lnTo>
                  <a:lnTo>
                    <a:pt x="9575" y="138620"/>
                  </a:lnTo>
                  <a:lnTo>
                    <a:pt x="10668" y="138353"/>
                  </a:lnTo>
                  <a:lnTo>
                    <a:pt x="161810" y="65697"/>
                  </a:lnTo>
                  <a:lnTo>
                    <a:pt x="168529" y="61722"/>
                  </a:lnTo>
                  <a:lnTo>
                    <a:pt x="176187" y="59588"/>
                  </a:lnTo>
                  <a:lnTo>
                    <a:pt x="316064" y="59512"/>
                  </a:lnTo>
                  <a:lnTo>
                    <a:pt x="324129" y="59334"/>
                  </a:lnTo>
                  <a:lnTo>
                    <a:pt x="330809" y="65722"/>
                  </a:lnTo>
                  <a:lnTo>
                    <a:pt x="331177" y="81851"/>
                  </a:lnTo>
                  <a:lnTo>
                    <a:pt x="324789" y="88544"/>
                  </a:lnTo>
                  <a:lnTo>
                    <a:pt x="316064" y="88722"/>
                  </a:lnTo>
                  <a:lnTo>
                    <a:pt x="212928" y="88722"/>
                  </a:lnTo>
                  <a:lnTo>
                    <a:pt x="209600" y="92049"/>
                  </a:lnTo>
                  <a:lnTo>
                    <a:pt x="209600" y="100228"/>
                  </a:lnTo>
                  <a:lnTo>
                    <a:pt x="212928" y="103543"/>
                  </a:lnTo>
                  <a:lnTo>
                    <a:pt x="316064" y="103543"/>
                  </a:lnTo>
                  <a:lnTo>
                    <a:pt x="327558" y="101422"/>
                  </a:lnTo>
                  <a:lnTo>
                    <a:pt x="337007" y="95262"/>
                  </a:lnTo>
                  <a:lnTo>
                    <a:pt x="343458" y="86004"/>
                  </a:lnTo>
                  <a:lnTo>
                    <a:pt x="345960" y="74587"/>
                  </a:lnTo>
                  <a:close/>
                </a:path>
                <a:path w="494665" h="215900">
                  <a:moveTo>
                    <a:pt x="494068" y="29540"/>
                  </a:moveTo>
                  <a:lnTo>
                    <a:pt x="464642" y="114"/>
                  </a:lnTo>
                  <a:lnTo>
                    <a:pt x="459244" y="0"/>
                  </a:lnTo>
                  <a:lnTo>
                    <a:pt x="453936" y="1485"/>
                  </a:lnTo>
                  <a:lnTo>
                    <a:pt x="449389" y="4394"/>
                  </a:lnTo>
                  <a:lnTo>
                    <a:pt x="351726" y="60375"/>
                  </a:lnTo>
                  <a:lnTo>
                    <a:pt x="350494" y="64897"/>
                  </a:lnTo>
                  <a:lnTo>
                    <a:pt x="354558" y="72009"/>
                  </a:lnTo>
                  <a:lnTo>
                    <a:pt x="359105" y="73240"/>
                  </a:lnTo>
                  <a:lnTo>
                    <a:pt x="457174" y="16992"/>
                  </a:lnTo>
                  <a:lnTo>
                    <a:pt x="459397" y="15557"/>
                  </a:lnTo>
                  <a:lnTo>
                    <a:pt x="462000" y="14846"/>
                  </a:lnTo>
                  <a:lnTo>
                    <a:pt x="472706" y="14947"/>
                  </a:lnTo>
                  <a:lnTo>
                    <a:pt x="479234" y="21475"/>
                  </a:lnTo>
                  <a:lnTo>
                    <a:pt x="479234" y="29540"/>
                  </a:lnTo>
                  <a:lnTo>
                    <a:pt x="479018" y="33870"/>
                  </a:lnTo>
                  <a:lnTo>
                    <a:pt x="477164" y="37960"/>
                  </a:lnTo>
                  <a:lnTo>
                    <a:pt x="474052" y="40982"/>
                  </a:lnTo>
                  <a:lnTo>
                    <a:pt x="323316" y="151206"/>
                  </a:lnTo>
                  <a:lnTo>
                    <a:pt x="320751" y="153149"/>
                  </a:lnTo>
                  <a:lnTo>
                    <a:pt x="317627" y="154203"/>
                  </a:lnTo>
                  <a:lnTo>
                    <a:pt x="211505" y="154228"/>
                  </a:lnTo>
                  <a:lnTo>
                    <a:pt x="172339" y="157251"/>
                  </a:lnTo>
                  <a:lnTo>
                    <a:pt x="105473" y="181292"/>
                  </a:lnTo>
                  <a:lnTo>
                    <a:pt x="75044" y="205028"/>
                  </a:lnTo>
                  <a:lnTo>
                    <a:pt x="74904" y="209715"/>
                  </a:lnTo>
                  <a:lnTo>
                    <a:pt x="80505" y="215684"/>
                  </a:lnTo>
                  <a:lnTo>
                    <a:pt x="85191" y="215823"/>
                  </a:lnTo>
                  <a:lnTo>
                    <a:pt x="88176" y="213029"/>
                  </a:lnTo>
                  <a:lnTo>
                    <a:pt x="113398" y="193852"/>
                  </a:lnTo>
                  <a:lnTo>
                    <a:pt x="142430" y="180111"/>
                  </a:lnTo>
                  <a:lnTo>
                    <a:pt x="175171" y="171843"/>
                  </a:lnTo>
                  <a:lnTo>
                    <a:pt x="211505" y="169087"/>
                  </a:lnTo>
                  <a:lnTo>
                    <a:pt x="320751" y="169062"/>
                  </a:lnTo>
                  <a:lnTo>
                    <a:pt x="326910" y="167017"/>
                  </a:lnTo>
                  <a:lnTo>
                    <a:pt x="483323" y="52578"/>
                  </a:lnTo>
                  <a:lnTo>
                    <a:pt x="490321" y="46024"/>
                  </a:lnTo>
                  <a:lnTo>
                    <a:pt x="493864" y="37998"/>
                  </a:lnTo>
                  <a:lnTo>
                    <a:pt x="494068" y="29540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51030" y="5085053"/>
              <a:ext cx="69861" cy="7118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188048" y="4925631"/>
              <a:ext cx="612140" cy="390525"/>
            </a:xfrm>
            <a:custGeom>
              <a:avLst/>
              <a:gdLst/>
              <a:ahLst/>
              <a:cxnLst/>
              <a:rect l="l" t="t" r="r" b="b"/>
              <a:pathLst>
                <a:path w="612140" h="390525">
                  <a:moveTo>
                    <a:pt x="141147" y="124091"/>
                  </a:moveTo>
                  <a:lnTo>
                    <a:pt x="139636" y="120561"/>
                  </a:lnTo>
                  <a:lnTo>
                    <a:pt x="134454" y="115582"/>
                  </a:lnTo>
                  <a:lnTo>
                    <a:pt x="131102" y="114236"/>
                  </a:lnTo>
                  <a:lnTo>
                    <a:pt x="127609" y="114236"/>
                  </a:lnTo>
                  <a:lnTo>
                    <a:pt x="120129" y="114236"/>
                  </a:lnTo>
                  <a:lnTo>
                    <a:pt x="114071" y="120307"/>
                  </a:lnTo>
                  <a:lnTo>
                    <a:pt x="114071" y="135255"/>
                  </a:lnTo>
                  <a:lnTo>
                    <a:pt x="120129" y="141325"/>
                  </a:lnTo>
                  <a:lnTo>
                    <a:pt x="135089" y="141325"/>
                  </a:lnTo>
                  <a:lnTo>
                    <a:pt x="141147" y="135255"/>
                  </a:lnTo>
                  <a:lnTo>
                    <a:pt x="141147" y="124091"/>
                  </a:lnTo>
                  <a:close/>
                </a:path>
                <a:path w="612140" h="390525">
                  <a:moveTo>
                    <a:pt x="611530" y="151511"/>
                  </a:moveTo>
                  <a:lnTo>
                    <a:pt x="610209" y="143421"/>
                  </a:lnTo>
                  <a:lnTo>
                    <a:pt x="606386" y="140690"/>
                  </a:lnTo>
                  <a:lnTo>
                    <a:pt x="438188" y="168402"/>
                  </a:lnTo>
                  <a:lnTo>
                    <a:pt x="437591" y="168554"/>
                  </a:lnTo>
                  <a:lnTo>
                    <a:pt x="392531" y="181927"/>
                  </a:lnTo>
                  <a:lnTo>
                    <a:pt x="392023" y="182130"/>
                  </a:lnTo>
                  <a:lnTo>
                    <a:pt x="324612" y="219024"/>
                  </a:lnTo>
                  <a:lnTo>
                    <a:pt x="324612" y="249656"/>
                  </a:lnTo>
                  <a:lnTo>
                    <a:pt x="324497" y="266433"/>
                  </a:lnTo>
                  <a:lnTo>
                    <a:pt x="274675" y="318477"/>
                  </a:lnTo>
                  <a:lnTo>
                    <a:pt x="257975" y="319227"/>
                  </a:lnTo>
                  <a:lnTo>
                    <a:pt x="71208" y="140449"/>
                  </a:lnTo>
                  <a:lnTo>
                    <a:pt x="71272" y="123685"/>
                  </a:lnTo>
                  <a:lnTo>
                    <a:pt x="121069" y="71678"/>
                  </a:lnTo>
                  <a:lnTo>
                    <a:pt x="138010" y="71031"/>
                  </a:lnTo>
                  <a:lnTo>
                    <a:pt x="269659" y="197065"/>
                  </a:lnTo>
                  <a:lnTo>
                    <a:pt x="255447" y="206717"/>
                  </a:lnTo>
                  <a:lnTo>
                    <a:pt x="247243" y="213055"/>
                  </a:lnTo>
                  <a:lnTo>
                    <a:pt x="241808" y="221551"/>
                  </a:lnTo>
                  <a:lnTo>
                    <a:pt x="239483" y="231368"/>
                  </a:lnTo>
                  <a:lnTo>
                    <a:pt x="240626" y="241681"/>
                  </a:lnTo>
                  <a:lnTo>
                    <a:pt x="246227" y="251942"/>
                  </a:lnTo>
                  <a:lnTo>
                    <a:pt x="255028" y="259016"/>
                  </a:lnTo>
                  <a:lnTo>
                    <a:pt x="265849" y="262267"/>
                  </a:lnTo>
                  <a:lnTo>
                    <a:pt x="277482" y="261086"/>
                  </a:lnTo>
                  <a:lnTo>
                    <a:pt x="279349" y="260515"/>
                  </a:lnTo>
                  <a:lnTo>
                    <a:pt x="281152" y="259753"/>
                  </a:lnTo>
                  <a:lnTo>
                    <a:pt x="299593" y="249656"/>
                  </a:lnTo>
                  <a:lnTo>
                    <a:pt x="315506" y="240957"/>
                  </a:lnTo>
                  <a:lnTo>
                    <a:pt x="324612" y="249656"/>
                  </a:lnTo>
                  <a:lnTo>
                    <a:pt x="324612" y="219024"/>
                  </a:lnTo>
                  <a:lnTo>
                    <a:pt x="268605" y="249656"/>
                  </a:lnTo>
                  <a:lnTo>
                    <a:pt x="259715" y="247002"/>
                  </a:lnTo>
                  <a:lnTo>
                    <a:pt x="255397" y="239026"/>
                  </a:lnTo>
                  <a:lnTo>
                    <a:pt x="255028" y="238137"/>
                  </a:lnTo>
                  <a:lnTo>
                    <a:pt x="254736" y="237210"/>
                  </a:lnTo>
                  <a:lnTo>
                    <a:pt x="252958" y="230009"/>
                  </a:lnTo>
                  <a:lnTo>
                    <a:pt x="256476" y="222542"/>
                  </a:lnTo>
                  <a:lnTo>
                    <a:pt x="263169" y="219329"/>
                  </a:lnTo>
                  <a:lnTo>
                    <a:pt x="308508" y="188544"/>
                  </a:lnTo>
                  <a:lnTo>
                    <a:pt x="343611" y="164719"/>
                  </a:lnTo>
                  <a:lnTo>
                    <a:pt x="346976" y="162394"/>
                  </a:lnTo>
                  <a:lnTo>
                    <a:pt x="347827" y="157784"/>
                  </a:lnTo>
                  <a:lnTo>
                    <a:pt x="346506" y="155867"/>
                  </a:lnTo>
                  <a:lnTo>
                    <a:pt x="343979" y="152209"/>
                  </a:lnTo>
                  <a:lnTo>
                    <a:pt x="341388" y="151003"/>
                  </a:lnTo>
                  <a:lnTo>
                    <a:pt x="290931" y="155867"/>
                  </a:lnTo>
                  <a:lnTo>
                    <a:pt x="219506" y="87503"/>
                  </a:lnTo>
                  <a:lnTo>
                    <a:pt x="251307" y="76022"/>
                  </a:lnTo>
                  <a:lnTo>
                    <a:pt x="299262" y="58674"/>
                  </a:lnTo>
                  <a:lnTo>
                    <a:pt x="307314" y="57073"/>
                  </a:lnTo>
                  <a:lnTo>
                    <a:pt x="315518" y="56730"/>
                  </a:lnTo>
                  <a:lnTo>
                    <a:pt x="323710" y="57645"/>
                  </a:lnTo>
                  <a:lnTo>
                    <a:pt x="415163" y="84378"/>
                  </a:lnTo>
                  <a:lnTo>
                    <a:pt x="446963" y="89776"/>
                  </a:lnTo>
                  <a:lnTo>
                    <a:pt x="517144" y="78181"/>
                  </a:lnTo>
                  <a:lnTo>
                    <a:pt x="556755" y="60985"/>
                  </a:lnTo>
                  <a:lnTo>
                    <a:pt x="561835" y="54648"/>
                  </a:lnTo>
                  <a:lnTo>
                    <a:pt x="558101" y="47396"/>
                  </a:lnTo>
                  <a:lnTo>
                    <a:pt x="553669" y="45948"/>
                  </a:lnTo>
                  <a:lnTo>
                    <a:pt x="550037" y="47777"/>
                  </a:lnTo>
                  <a:lnTo>
                    <a:pt x="513105" y="63881"/>
                  </a:lnTo>
                  <a:lnTo>
                    <a:pt x="479386" y="72923"/>
                  </a:lnTo>
                  <a:lnTo>
                    <a:pt x="448322" y="74980"/>
                  </a:lnTo>
                  <a:lnTo>
                    <a:pt x="419328" y="70154"/>
                  </a:lnTo>
                  <a:lnTo>
                    <a:pt x="373468" y="56730"/>
                  </a:lnTo>
                  <a:lnTo>
                    <a:pt x="327799" y="43357"/>
                  </a:lnTo>
                  <a:lnTo>
                    <a:pt x="317347" y="41922"/>
                  </a:lnTo>
                  <a:lnTo>
                    <a:pt x="306857" y="42138"/>
                  </a:lnTo>
                  <a:lnTo>
                    <a:pt x="296545" y="43992"/>
                  </a:lnTo>
                  <a:lnTo>
                    <a:pt x="286588" y="47485"/>
                  </a:lnTo>
                  <a:lnTo>
                    <a:pt x="207530" y="76022"/>
                  </a:lnTo>
                  <a:lnTo>
                    <a:pt x="150012" y="20955"/>
                  </a:lnTo>
                  <a:lnTo>
                    <a:pt x="128117" y="0"/>
                  </a:lnTo>
                  <a:lnTo>
                    <a:pt x="0" y="133832"/>
                  </a:lnTo>
                  <a:lnTo>
                    <a:pt x="267677" y="390093"/>
                  </a:lnTo>
                  <a:lnTo>
                    <a:pt x="287743" y="369125"/>
                  </a:lnTo>
                  <a:lnTo>
                    <a:pt x="395986" y="256057"/>
                  </a:lnTo>
                  <a:lnTo>
                    <a:pt x="374650" y="237096"/>
                  </a:lnTo>
                  <a:lnTo>
                    <a:pt x="374650" y="256933"/>
                  </a:lnTo>
                  <a:lnTo>
                    <a:pt x="267208" y="369125"/>
                  </a:lnTo>
                  <a:lnTo>
                    <a:pt x="20955" y="133375"/>
                  </a:lnTo>
                  <a:lnTo>
                    <a:pt x="128587" y="20955"/>
                  </a:lnTo>
                  <a:lnTo>
                    <a:pt x="294728" y="180022"/>
                  </a:lnTo>
                  <a:lnTo>
                    <a:pt x="282194" y="188544"/>
                  </a:lnTo>
                  <a:lnTo>
                    <a:pt x="159448" y="71031"/>
                  </a:lnTo>
                  <a:lnTo>
                    <a:pt x="143725" y="55968"/>
                  </a:lnTo>
                  <a:lnTo>
                    <a:pt x="114503" y="57099"/>
                  </a:lnTo>
                  <a:lnTo>
                    <a:pt x="56464" y="117703"/>
                  </a:lnTo>
                  <a:lnTo>
                    <a:pt x="56362" y="146761"/>
                  </a:lnTo>
                  <a:lnTo>
                    <a:pt x="252285" y="334340"/>
                  </a:lnTo>
                  <a:lnTo>
                    <a:pt x="294462" y="319227"/>
                  </a:lnTo>
                  <a:lnTo>
                    <a:pt x="339242" y="272453"/>
                  </a:lnTo>
                  <a:lnTo>
                    <a:pt x="339445" y="243370"/>
                  </a:lnTo>
                  <a:lnTo>
                    <a:pt x="336918" y="240957"/>
                  </a:lnTo>
                  <a:lnTo>
                    <a:pt x="329133" y="233502"/>
                  </a:lnTo>
                  <a:lnTo>
                    <a:pt x="340995" y="227025"/>
                  </a:lnTo>
                  <a:lnTo>
                    <a:pt x="374650" y="256933"/>
                  </a:lnTo>
                  <a:lnTo>
                    <a:pt x="374650" y="237096"/>
                  </a:lnTo>
                  <a:lnTo>
                    <a:pt x="363334" y="227025"/>
                  </a:lnTo>
                  <a:lnTo>
                    <a:pt x="354787" y="219417"/>
                  </a:lnTo>
                  <a:lnTo>
                    <a:pt x="398018" y="195770"/>
                  </a:lnTo>
                  <a:lnTo>
                    <a:pt x="441363" y="182905"/>
                  </a:lnTo>
                  <a:lnTo>
                    <a:pt x="608799" y="155308"/>
                  </a:lnTo>
                  <a:lnTo>
                    <a:pt x="611530" y="151511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7158241" y="6085471"/>
            <a:ext cx="603250" cy="603885"/>
          </a:xfrm>
          <a:custGeom>
            <a:avLst/>
            <a:gdLst/>
            <a:ahLst/>
            <a:cxnLst/>
            <a:rect l="l" t="t" r="r" b="b"/>
            <a:pathLst>
              <a:path w="603250" h="603884">
                <a:moveTo>
                  <a:pt x="77939" y="543001"/>
                </a:moveTo>
                <a:lnTo>
                  <a:pt x="70345" y="535419"/>
                </a:lnTo>
                <a:lnTo>
                  <a:pt x="60985" y="535406"/>
                </a:lnTo>
                <a:lnTo>
                  <a:pt x="51612" y="535393"/>
                </a:lnTo>
                <a:lnTo>
                  <a:pt x="44030" y="542988"/>
                </a:lnTo>
                <a:lnTo>
                  <a:pt x="44018" y="561721"/>
                </a:lnTo>
                <a:lnTo>
                  <a:pt x="51600" y="569315"/>
                </a:lnTo>
                <a:lnTo>
                  <a:pt x="70345" y="569328"/>
                </a:lnTo>
                <a:lnTo>
                  <a:pt x="77927" y="561733"/>
                </a:lnTo>
                <a:lnTo>
                  <a:pt x="77939" y="543001"/>
                </a:lnTo>
                <a:close/>
              </a:path>
              <a:path w="603250" h="603884">
                <a:moveTo>
                  <a:pt x="602729" y="552754"/>
                </a:moveTo>
                <a:lnTo>
                  <a:pt x="601154" y="533882"/>
                </a:lnTo>
                <a:lnTo>
                  <a:pt x="593191" y="516140"/>
                </a:lnTo>
                <a:lnTo>
                  <a:pt x="396722" y="320116"/>
                </a:lnTo>
                <a:lnTo>
                  <a:pt x="386245" y="330606"/>
                </a:lnTo>
                <a:lnTo>
                  <a:pt x="581596" y="525526"/>
                </a:lnTo>
                <a:lnTo>
                  <a:pt x="586968" y="538403"/>
                </a:lnTo>
                <a:lnTo>
                  <a:pt x="576783" y="576808"/>
                </a:lnTo>
                <a:lnTo>
                  <a:pt x="540651" y="588467"/>
                </a:lnTo>
                <a:lnTo>
                  <a:pt x="532803" y="585939"/>
                </a:lnTo>
                <a:lnTo>
                  <a:pt x="526288" y="581215"/>
                </a:lnTo>
                <a:lnTo>
                  <a:pt x="523824" y="579539"/>
                </a:lnTo>
                <a:lnTo>
                  <a:pt x="521843" y="577900"/>
                </a:lnTo>
                <a:lnTo>
                  <a:pt x="520700" y="576808"/>
                </a:lnTo>
                <a:lnTo>
                  <a:pt x="330136" y="386715"/>
                </a:lnTo>
                <a:lnTo>
                  <a:pt x="319659" y="397192"/>
                </a:lnTo>
                <a:lnTo>
                  <a:pt x="510514" y="587209"/>
                </a:lnTo>
                <a:lnTo>
                  <a:pt x="548716" y="603250"/>
                </a:lnTo>
                <a:lnTo>
                  <a:pt x="559396" y="602183"/>
                </a:lnTo>
                <a:lnTo>
                  <a:pt x="598055" y="571106"/>
                </a:lnTo>
                <a:lnTo>
                  <a:pt x="602729" y="552754"/>
                </a:lnTo>
                <a:close/>
              </a:path>
              <a:path w="603250" h="603884">
                <a:moveTo>
                  <a:pt x="603072" y="113068"/>
                </a:moveTo>
                <a:lnTo>
                  <a:pt x="602729" y="105194"/>
                </a:lnTo>
                <a:lnTo>
                  <a:pt x="602665" y="103568"/>
                </a:lnTo>
                <a:lnTo>
                  <a:pt x="601370" y="94157"/>
                </a:lnTo>
                <a:lnTo>
                  <a:pt x="599198" y="84924"/>
                </a:lnTo>
                <a:lnTo>
                  <a:pt x="596150" y="75907"/>
                </a:lnTo>
                <a:lnTo>
                  <a:pt x="587832" y="84226"/>
                </a:lnTo>
                <a:lnTo>
                  <a:pt x="587832" y="105194"/>
                </a:lnTo>
                <a:lnTo>
                  <a:pt x="587717" y="113068"/>
                </a:lnTo>
                <a:lnTo>
                  <a:pt x="576351" y="156044"/>
                </a:lnTo>
                <a:lnTo>
                  <a:pt x="536879" y="191325"/>
                </a:lnTo>
                <a:lnTo>
                  <a:pt x="501980" y="198628"/>
                </a:lnTo>
                <a:lnTo>
                  <a:pt x="494118" y="198615"/>
                </a:lnTo>
                <a:lnTo>
                  <a:pt x="486486" y="197624"/>
                </a:lnTo>
                <a:lnTo>
                  <a:pt x="470865" y="193548"/>
                </a:lnTo>
                <a:lnTo>
                  <a:pt x="465823" y="198615"/>
                </a:lnTo>
                <a:lnTo>
                  <a:pt x="86906" y="577545"/>
                </a:lnTo>
                <a:lnTo>
                  <a:pt x="60337" y="588848"/>
                </a:lnTo>
                <a:lnTo>
                  <a:pt x="57302" y="588848"/>
                </a:lnTo>
                <a:lnTo>
                  <a:pt x="25806" y="562203"/>
                </a:lnTo>
                <a:lnTo>
                  <a:pt x="24688" y="552627"/>
                </a:lnTo>
                <a:lnTo>
                  <a:pt x="26047" y="543242"/>
                </a:lnTo>
                <a:lnTo>
                  <a:pt x="29756" y="534517"/>
                </a:lnTo>
                <a:lnTo>
                  <a:pt x="35687" y="526910"/>
                </a:lnTo>
                <a:lnTo>
                  <a:pt x="286766" y="275831"/>
                </a:lnTo>
                <a:lnTo>
                  <a:pt x="307505" y="255092"/>
                </a:lnTo>
                <a:lnTo>
                  <a:pt x="419950" y="142646"/>
                </a:lnTo>
                <a:lnTo>
                  <a:pt x="417817" y="134454"/>
                </a:lnTo>
                <a:lnTo>
                  <a:pt x="414769" y="110744"/>
                </a:lnTo>
                <a:lnTo>
                  <a:pt x="427736" y="66078"/>
                </a:lnTo>
                <a:lnTo>
                  <a:pt x="457111" y="37350"/>
                </a:lnTo>
                <a:lnTo>
                  <a:pt x="507098" y="25273"/>
                </a:lnTo>
                <a:lnTo>
                  <a:pt x="507149" y="25400"/>
                </a:lnTo>
                <a:lnTo>
                  <a:pt x="460400" y="72123"/>
                </a:lnTo>
                <a:lnTo>
                  <a:pt x="476465" y="135420"/>
                </a:lnTo>
                <a:lnTo>
                  <a:pt x="540575" y="152476"/>
                </a:lnTo>
                <a:lnTo>
                  <a:pt x="557098" y="135940"/>
                </a:lnTo>
                <a:lnTo>
                  <a:pt x="587832" y="105194"/>
                </a:lnTo>
                <a:lnTo>
                  <a:pt x="587832" y="84226"/>
                </a:lnTo>
                <a:lnTo>
                  <a:pt x="536117" y="135940"/>
                </a:lnTo>
                <a:lnTo>
                  <a:pt x="488696" y="123342"/>
                </a:lnTo>
                <a:lnTo>
                  <a:pt x="476834" y="76644"/>
                </a:lnTo>
                <a:lnTo>
                  <a:pt x="528205" y="25273"/>
                </a:lnTo>
                <a:lnTo>
                  <a:pt x="536867" y="16611"/>
                </a:lnTo>
                <a:lnTo>
                  <a:pt x="528332" y="13843"/>
                </a:lnTo>
                <a:lnTo>
                  <a:pt x="519607" y="11861"/>
                </a:lnTo>
                <a:lnTo>
                  <a:pt x="510730" y="10655"/>
                </a:lnTo>
                <a:lnTo>
                  <a:pt x="501777" y="10261"/>
                </a:lnTo>
                <a:lnTo>
                  <a:pt x="483006" y="12026"/>
                </a:lnTo>
                <a:lnTo>
                  <a:pt x="433108" y="36626"/>
                </a:lnTo>
                <a:lnTo>
                  <a:pt x="404101" y="83248"/>
                </a:lnTo>
                <a:lnTo>
                  <a:pt x="400024" y="110413"/>
                </a:lnTo>
                <a:lnTo>
                  <a:pt x="403466" y="138163"/>
                </a:lnTo>
                <a:lnTo>
                  <a:pt x="286537" y="255092"/>
                </a:lnTo>
                <a:lnTo>
                  <a:pt x="276034" y="244602"/>
                </a:lnTo>
                <a:lnTo>
                  <a:pt x="276034" y="265557"/>
                </a:lnTo>
                <a:lnTo>
                  <a:pt x="265760" y="275831"/>
                </a:lnTo>
                <a:lnTo>
                  <a:pt x="102616" y="112915"/>
                </a:lnTo>
                <a:lnTo>
                  <a:pt x="65849" y="93738"/>
                </a:lnTo>
                <a:lnTo>
                  <a:pt x="19900" y="36423"/>
                </a:lnTo>
                <a:lnTo>
                  <a:pt x="36449" y="19888"/>
                </a:lnTo>
                <a:lnTo>
                  <a:pt x="93764" y="65836"/>
                </a:lnTo>
                <a:lnTo>
                  <a:pt x="112064" y="101841"/>
                </a:lnTo>
                <a:lnTo>
                  <a:pt x="276034" y="265557"/>
                </a:lnTo>
                <a:lnTo>
                  <a:pt x="276034" y="244602"/>
                </a:lnTo>
                <a:lnTo>
                  <a:pt x="124206" y="92951"/>
                </a:lnTo>
                <a:lnTo>
                  <a:pt x="105486" y="56261"/>
                </a:lnTo>
                <a:lnTo>
                  <a:pt x="60121" y="19888"/>
                </a:lnTo>
                <a:lnTo>
                  <a:pt x="35331" y="0"/>
                </a:lnTo>
                <a:lnTo>
                  <a:pt x="0" y="35344"/>
                </a:lnTo>
                <a:lnTo>
                  <a:pt x="56324" y="105511"/>
                </a:lnTo>
                <a:lnTo>
                  <a:pt x="92938" y="124218"/>
                </a:lnTo>
                <a:lnTo>
                  <a:pt x="255244" y="286334"/>
                </a:lnTo>
                <a:lnTo>
                  <a:pt x="25501" y="516140"/>
                </a:lnTo>
                <a:lnTo>
                  <a:pt x="17068" y="526796"/>
                </a:lnTo>
                <a:lnTo>
                  <a:pt x="11772" y="539076"/>
                </a:lnTo>
                <a:lnTo>
                  <a:pt x="9829" y="552297"/>
                </a:lnTo>
                <a:lnTo>
                  <a:pt x="11417" y="565797"/>
                </a:lnTo>
                <a:lnTo>
                  <a:pt x="35166" y="597039"/>
                </a:lnTo>
                <a:lnTo>
                  <a:pt x="61226" y="603656"/>
                </a:lnTo>
                <a:lnTo>
                  <a:pt x="74447" y="601700"/>
                </a:lnTo>
                <a:lnTo>
                  <a:pt x="86715" y="596430"/>
                </a:lnTo>
                <a:lnTo>
                  <a:pt x="96354" y="588848"/>
                </a:lnTo>
                <a:lnTo>
                  <a:pt x="97358" y="588060"/>
                </a:lnTo>
                <a:lnTo>
                  <a:pt x="475348" y="210045"/>
                </a:lnTo>
                <a:lnTo>
                  <a:pt x="481863" y="211531"/>
                </a:lnTo>
                <a:lnTo>
                  <a:pt x="488454" y="212598"/>
                </a:lnTo>
                <a:lnTo>
                  <a:pt x="495096" y="213233"/>
                </a:lnTo>
                <a:lnTo>
                  <a:pt x="501777" y="213448"/>
                </a:lnTo>
                <a:lnTo>
                  <a:pt x="519036" y="210045"/>
                </a:lnTo>
                <a:lnTo>
                  <a:pt x="541058" y="205701"/>
                </a:lnTo>
                <a:lnTo>
                  <a:pt x="551637" y="198640"/>
                </a:lnTo>
                <a:lnTo>
                  <a:pt x="573214" y="184238"/>
                </a:lnTo>
                <a:lnTo>
                  <a:pt x="594969" y="152285"/>
                </a:lnTo>
                <a:lnTo>
                  <a:pt x="603072" y="113068"/>
                </a:lnTo>
                <a:close/>
              </a:path>
            </a:pathLst>
          </a:custGeom>
          <a:solidFill>
            <a:srgbClr val="01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60768" y="3930167"/>
            <a:ext cx="601345" cy="468630"/>
          </a:xfrm>
          <a:custGeom>
            <a:avLst/>
            <a:gdLst/>
            <a:ahLst/>
            <a:cxnLst/>
            <a:rect l="l" t="t" r="r" b="b"/>
            <a:pathLst>
              <a:path w="601345" h="468629">
                <a:moveTo>
                  <a:pt x="360921" y="86715"/>
                </a:moveTo>
                <a:lnTo>
                  <a:pt x="310527" y="65773"/>
                </a:lnTo>
                <a:lnTo>
                  <a:pt x="263093" y="60769"/>
                </a:lnTo>
                <a:lnTo>
                  <a:pt x="250875" y="61175"/>
                </a:lnTo>
                <a:lnTo>
                  <a:pt x="238734" y="62344"/>
                </a:lnTo>
                <a:lnTo>
                  <a:pt x="226720" y="64211"/>
                </a:lnTo>
                <a:lnTo>
                  <a:pt x="211213" y="67449"/>
                </a:lnTo>
                <a:lnTo>
                  <a:pt x="208254" y="71894"/>
                </a:lnTo>
                <a:lnTo>
                  <a:pt x="211213" y="79298"/>
                </a:lnTo>
                <a:lnTo>
                  <a:pt x="214922" y="82270"/>
                </a:lnTo>
                <a:lnTo>
                  <a:pt x="218630" y="80784"/>
                </a:lnTo>
                <a:lnTo>
                  <a:pt x="218630" y="80048"/>
                </a:lnTo>
                <a:lnTo>
                  <a:pt x="219367" y="80048"/>
                </a:lnTo>
                <a:lnTo>
                  <a:pt x="230060" y="77673"/>
                </a:lnTo>
                <a:lnTo>
                  <a:pt x="240957" y="76060"/>
                </a:lnTo>
                <a:lnTo>
                  <a:pt x="251993" y="75145"/>
                </a:lnTo>
                <a:lnTo>
                  <a:pt x="263093" y="74853"/>
                </a:lnTo>
                <a:lnTo>
                  <a:pt x="285292" y="76403"/>
                </a:lnTo>
                <a:lnTo>
                  <a:pt x="307276" y="80048"/>
                </a:lnTo>
                <a:lnTo>
                  <a:pt x="328853" y="85902"/>
                </a:lnTo>
                <a:lnTo>
                  <a:pt x="353504" y="95605"/>
                </a:lnTo>
                <a:lnTo>
                  <a:pt x="357949" y="94119"/>
                </a:lnTo>
                <a:lnTo>
                  <a:pt x="360921" y="86715"/>
                </a:lnTo>
                <a:close/>
              </a:path>
              <a:path w="601345" h="468629">
                <a:moveTo>
                  <a:pt x="601040" y="157480"/>
                </a:moveTo>
                <a:lnTo>
                  <a:pt x="598068" y="153670"/>
                </a:lnTo>
                <a:lnTo>
                  <a:pt x="576961" y="153670"/>
                </a:lnTo>
                <a:lnTo>
                  <a:pt x="562406" y="154940"/>
                </a:lnTo>
                <a:lnTo>
                  <a:pt x="550494" y="158750"/>
                </a:lnTo>
                <a:lnTo>
                  <a:pt x="541007" y="165100"/>
                </a:lnTo>
                <a:lnTo>
                  <a:pt x="528675" y="162560"/>
                </a:lnTo>
                <a:lnTo>
                  <a:pt x="516267" y="162560"/>
                </a:lnTo>
                <a:lnTo>
                  <a:pt x="504012" y="165100"/>
                </a:lnTo>
                <a:lnTo>
                  <a:pt x="492099" y="168910"/>
                </a:lnTo>
                <a:lnTo>
                  <a:pt x="490613" y="165100"/>
                </a:lnTo>
                <a:lnTo>
                  <a:pt x="489127" y="162483"/>
                </a:lnTo>
                <a:lnTo>
                  <a:pt x="489127" y="231140"/>
                </a:lnTo>
                <a:lnTo>
                  <a:pt x="484873" y="265430"/>
                </a:lnTo>
                <a:lnTo>
                  <a:pt x="451612" y="332740"/>
                </a:lnTo>
                <a:lnTo>
                  <a:pt x="423176" y="363220"/>
                </a:lnTo>
                <a:lnTo>
                  <a:pt x="401497" y="381000"/>
                </a:lnTo>
                <a:lnTo>
                  <a:pt x="393369" y="387350"/>
                </a:lnTo>
                <a:lnTo>
                  <a:pt x="389826" y="389890"/>
                </a:lnTo>
                <a:lnTo>
                  <a:pt x="386854" y="392430"/>
                </a:lnTo>
                <a:lnTo>
                  <a:pt x="386118" y="397510"/>
                </a:lnTo>
                <a:lnTo>
                  <a:pt x="388340" y="400050"/>
                </a:lnTo>
                <a:lnTo>
                  <a:pt x="389826" y="401320"/>
                </a:lnTo>
                <a:lnTo>
                  <a:pt x="392049" y="403860"/>
                </a:lnTo>
                <a:lnTo>
                  <a:pt x="395744" y="403860"/>
                </a:lnTo>
                <a:lnTo>
                  <a:pt x="398716" y="401320"/>
                </a:lnTo>
                <a:lnTo>
                  <a:pt x="400939" y="400050"/>
                </a:lnTo>
                <a:lnTo>
                  <a:pt x="404647" y="397510"/>
                </a:lnTo>
                <a:lnTo>
                  <a:pt x="395008" y="453390"/>
                </a:lnTo>
                <a:lnTo>
                  <a:pt x="395008" y="454660"/>
                </a:lnTo>
                <a:lnTo>
                  <a:pt x="346100" y="454660"/>
                </a:lnTo>
                <a:lnTo>
                  <a:pt x="346100" y="453390"/>
                </a:lnTo>
                <a:lnTo>
                  <a:pt x="342099" y="430530"/>
                </a:lnTo>
                <a:lnTo>
                  <a:pt x="341655" y="427990"/>
                </a:lnTo>
                <a:lnTo>
                  <a:pt x="340906" y="424180"/>
                </a:lnTo>
                <a:lnTo>
                  <a:pt x="338683" y="412750"/>
                </a:lnTo>
                <a:lnTo>
                  <a:pt x="323126" y="416560"/>
                </a:lnTo>
                <a:lnTo>
                  <a:pt x="309219" y="420370"/>
                </a:lnTo>
                <a:lnTo>
                  <a:pt x="295236" y="421640"/>
                </a:lnTo>
                <a:lnTo>
                  <a:pt x="281127" y="424180"/>
                </a:lnTo>
                <a:lnTo>
                  <a:pt x="258457" y="424180"/>
                </a:lnTo>
                <a:lnTo>
                  <a:pt x="250126" y="422910"/>
                </a:lnTo>
                <a:lnTo>
                  <a:pt x="241782" y="422910"/>
                </a:lnTo>
                <a:lnTo>
                  <a:pt x="233451" y="421640"/>
                </a:lnTo>
                <a:lnTo>
                  <a:pt x="221348" y="417830"/>
                </a:lnTo>
                <a:lnTo>
                  <a:pt x="209461" y="415290"/>
                </a:lnTo>
                <a:lnTo>
                  <a:pt x="197700" y="411480"/>
                </a:lnTo>
                <a:lnTo>
                  <a:pt x="186016" y="406400"/>
                </a:lnTo>
                <a:lnTo>
                  <a:pt x="182308" y="405130"/>
                </a:lnTo>
                <a:lnTo>
                  <a:pt x="177863" y="406400"/>
                </a:lnTo>
                <a:lnTo>
                  <a:pt x="174904" y="414020"/>
                </a:lnTo>
                <a:lnTo>
                  <a:pt x="176377" y="419100"/>
                </a:lnTo>
                <a:lnTo>
                  <a:pt x="180086" y="420370"/>
                </a:lnTo>
                <a:lnTo>
                  <a:pt x="184531" y="422910"/>
                </a:lnTo>
                <a:lnTo>
                  <a:pt x="191211" y="424180"/>
                </a:lnTo>
                <a:lnTo>
                  <a:pt x="198615" y="426720"/>
                </a:lnTo>
                <a:lnTo>
                  <a:pt x="199351" y="430530"/>
                </a:lnTo>
                <a:lnTo>
                  <a:pt x="195656" y="453390"/>
                </a:lnTo>
                <a:lnTo>
                  <a:pt x="146735" y="453390"/>
                </a:lnTo>
                <a:lnTo>
                  <a:pt x="135623" y="386080"/>
                </a:lnTo>
                <a:lnTo>
                  <a:pt x="134137" y="379730"/>
                </a:lnTo>
                <a:lnTo>
                  <a:pt x="131178" y="373380"/>
                </a:lnTo>
                <a:lnTo>
                  <a:pt x="110909" y="353060"/>
                </a:lnTo>
                <a:lnTo>
                  <a:pt x="96901" y="336550"/>
                </a:lnTo>
                <a:lnTo>
                  <a:pt x="84836" y="317500"/>
                </a:lnTo>
                <a:lnTo>
                  <a:pt x="74853" y="298450"/>
                </a:lnTo>
                <a:lnTo>
                  <a:pt x="71145" y="290830"/>
                </a:lnTo>
                <a:lnTo>
                  <a:pt x="64477" y="284480"/>
                </a:lnTo>
                <a:lnTo>
                  <a:pt x="55587" y="281940"/>
                </a:lnTo>
                <a:lnTo>
                  <a:pt x="54102" y="281940"/>
                </a:lnTo>
                <a:lnTo>
                  <a:pt x="26682" y="275590"/>
                </a:lnTo>
                <a:lnTo>
                  <a:pt x="20015" y="273050"/>
                </a:lnTo>
                <a:lnTo>
                  <a:pt x="15570" y="267970"/>
                </a:lnTo>
                <a:lnTo>
                  <a:pt x="15570" y="200660"/>
                </a:lnTo>
                <a:lnTo>
                  <a:pt x="14820" y="200660"/>
                </a:lnTo>
                <a:lnTo>
                  <a:pt x="14084" y="194310"/>
                </a:lnTo>
                <a:lnTo>
                  <a:pt x="19265" y="187960"/>
                </a:lnTo>
                <a:lnTo>
                  <a:pt x="51879" y="180340"/>
                </a:lnTo>
                <a:lnTo>
                  <a:pt x="58343" y="177800"/>
                </a:lnTo>
                <a:lnTo>
                  <a:pt x="64109" y="173990"/>
                </a:lnTo>
                <a:lnTo>
                  <a:pt x="68757" y="168910"/>
                </a:lnTo>
                <a:lnTo>
                  <a:pt x="71882" y="162560"/>
                </a:lnTo>
                <a:lnTo>
                  <a:pt x="77978" y="149860"/>
                </a:lnTo>
                <a:lnTo>
                  <a:pt x="85039" y="138430"/>
                </a:lnTo>
                <a:lnTo>
                  <a:pt x="113944" y="102870"/>
                </a:lnTo>
                <a:lnTo>
                  <a:pt x="127469" y="91440"/>
                </a:lnTo>
                <a:lnTo>
                  <a:pt x="130429" y="88900"/>
                </a:lnTo>
                <a:lnTo>
                  <a:pt x="131178" y="83820"/>
                </a:lnTo>
                <a:lnTo>
                  <a:pt x="128206" y="81280"/>
                </a:lnTo>
                <a:lnTo>
                  <a:pt x="125984" y="77470"/>
                </a:lnTo>
                <a:lnTo>
                  <a:pt x="120802" y="77470"/>
                </a:lnTo>
                <a:lnTo>
                  <a:pt x="117830" y="80010"/>
                </a:lnTo>
                <a:lnTo>
                  <a:pt x="115608" y="81280"/>
                </a:lnTo>
                <a:lnTo>
                  <a:pt x="113385" y="83820"/>
                </a:lnTo>
                <a:lnTo>
                  <a:pt x="91897" y="22860"/>
                </a:lnTo>
                <a:lnTo>
                  <a:pt x="166751" y="58420"/>
                </a:lnTo>
                <a:lnTo>
                  <a:pt x="172681" y="60960"/>
                </a:lnTo>
                <a:lnTo>
                  <a:pt x="178612" y="58420"/>
                </a:lnTo>
                <a:lnTo>
                  <a:pt x="200406" y="48260"/>
                </a:lnTo>
                <a:lnTo>
                  <a:pt x="218020" y="43180"/>
                </a:lnTo>
                <a:lnTo>
                  <a:pt x="222427" y="41910"/>
                </a:lnTo>
                <a:lnTo>
                  <a:pt x="244576" y="38100"/>
                </a:lnTo>
                <a:lnTo>
                  <a:pt x="266801" y="36830"/>
                </a:lnTo>
                <a:lnTo>
                  <a:pt x="319125" y="43180"/>
                </a:lnTo>
                <a:lnTo>
                  <a:pt x="369227" y="62230"/>
                </a:lnTo>
                <a:lnTo>
                  <a:pt x="414121" y="90170"/>
                </a:lnTo>
                <a:lnTo>
                  <a:pt x="450875" y="127000"/>
                </a:lnTo>
                <a:lnTo>
                  <a:pt x="476529" y="170180"/>
                </a:lnTo>
                <a:lnTo>
                  <a:pt x="488391" y="214630"/>
                </a:lnTo>
                <a:lnTo>
                  <a:pt x="489127" y="231140"/>
                </a:lnTo>
                <a:lnTo>
                  <a:pt x="489127" y="162483"/>
                </a:lnTo>
                <a:lnTo>
                  <a:pt x="468325" y="125730"/>
                </a:lnTo>
                <a:lnTo>
                  <a:pt x="437527" y="91440"/>
                </a:lnTo>
                <a:lnTo>
                  <a:pt x="400100" y="62230"/>
                </a:lnTo>
                <a:lnTo>
                  <a:pt x="357924" y="40640"/>
                </a:lnTo>
                <a:lnTo>
                  <a:pt x="312864" y="26670"/>
                </a:lnTo>
                <a:lnTo>
                  <a:pt x="266801" y="22860"/>
                </a:lnTo>
                <a:lnTo>
                  <a:pt x="242938" y="24130"/>
                </a:lnTo>
                <a:lnTo>
                  <a:pt x="219367" y="27940"/>
                </a:lnTo>
                <a:lnTo>
                  <a:pt x="196342" y="34290"/>
                </a:lnTo>
                <a:lnTo>
                  <a:pt x="174155" y="43180"/>
                </a:lnTo>
                <a:lnTo>
                  <a:pt x="131267" y="22860"/>
                </a:lnTo>
                <a:lnTo>
                  <a:pt x="83007" y="0"/>
                </a:lnTo>
                <a:lnTo>
                  <a:pt x="75590" y="0"/>
                </a:lnTo>
                <a:lnTo>
                  <a:pt x="72631" y="2540"/>
                </a:lnTo>
                <a:lnTo>
                  <a:pt x="72631" y="8890"/>
                </a:lnTo>
                <a:lnTo>
                  <a:pt x="102273" y="92710"/>
                </a:lnTo>
                <a:lnTo>
                  <a:pt x="97828" y="97790"/>
                </a:lnTo>
                <a:lnTo>
                  <a:pt x="74764" y="128270"/>
                </a:lnTo>
                <a:lnTo>
                  <a:pt x="57810" y="161290"/>
                </a:lnTo>
                <a:lnTo>
                  <a:pt x="53365" y="165100"/>
                </a:lnTo>
                <a:lnTo>
                  <a:pt x="48907" y="165100"/>
                </a:lnTo>
                <a:lnTo>
                  <a:pt x="22237" y="171450"/>
                </a:lnTo>
                <a:lnTo>
                  <a:pt x="13030" y="176530"/>
                </a:lnTo>
                <a:lnTo>
                  <a:pt x="5842" y="182880"/>
                </a:lnTo>
                <a:lnTo>
                  <a:pt x="1282" y="191770"/>
                </a:lnTo>
                <a:lnTo>
                  <a:pt x="0" y="200660"/>
                </a:lnTo>
                <a:lnTo>
                  <a:pt x="0" y="259080"/>
                </a:lnTo>
                <a:lnTo>
                  <a:pt x="49657" y="294640"/>
                </a:lnTo>
                <a:lnTo>
                  <a:pt x="54102" y="295910"/>
                </a:lnTo>
                <a:lnTo>
                  <a:pt x="57810" y="298450"/>
                </a:lnTo>
                <a:lnTo>
                  <a:pt x="60032" y="303530"/>
                </a:lnTo>
                <a:lnTo>
                  <a:pt x="70700" y="323850"/>
                </a:lnTo>
                <a:lnTo>
                  <a:pt x="83654" y="344170"/>
                </a:lnTo>
                <a:lnTo>
                  <a:pt x="98691" y="363220"/>
                </a:lnTo>
                <a:lnTo>
                  <a:pt x="117830" y="382270"/>
                </a:lnTo>
                <a:lnTo>
                  <a:pt x="120065" y="384810"/>
                </a:lnTo>
                <a:lnTo>
                  <a:pt x="120802" y="388620"/>
                </a:lnTo>
                <a:lnTo>
                  <a:pt x="131914" y="455930"/>
                </a:lnTo>
                <a:lnTo>
                  <a:pt x="133400" y="463550"/>
                </a:lnTo>
                <a:lnTo>
                  <a:pt x="139331" y="468630"/>
                </a:lnTo>
                <a:lnTo>
                  <a:pt x="203060" y="468630"/>
                </a:lnTo>
                <a:lnTo>
                  <a:pt x="208991" y="463550"/>
                </a:lnTo>
                <a:lnTo>
                  <a:pt x="210477" y="455930"/>
                </a:lnTo>
                <a:lnTo>
                  <a:pt x="210858" y="453390"/>
                </a:lnTo>
                <a:lnTo>
                  <a:pt x="214185" y="431800"/>
                </a:lnTo>
                <a:lnTo>
                  <a:pt x="226034" y="435610"/>
                </a:lnTo>
                <a:lnTo>
                  <a:pt x="237896" y="436880"/>
                </a:lnTo>
                <a:lnTo>
                  <a:pt x="245237" y="438150"/>
                </a:lnTo>
                <a:lnTo>
                  <a:pt x="260197" y="438150"/>
                </a:lnTo>
                <a:lnTo>
                  <a:pt x="267538" y="439420"/>
                </a:lnTo>
                <a:lnTo>
                  <a:pt x="297827" y="436880"/>
                </a:lnTo>
                <a:lnTo>
                  <a:pt x="312877" y="434340"/>
                </a:lnTo>
                <a:lnTo>
                  <a:pt x="322668" y="431800"/>
                </a:lnTo>
                <a:lnTo>
                  <a:pt x="327571" y="430530"/>
                </a:lnTo>
                <a:lnTo>
                  <a:pt x="332016" y="455930"/>
                </a:lnTo>
                <a:lnTo>
                  <a:pt x="333502" y="463550"/>
                </a:lnTo>
                <a:lnTo>
                  <a:pt x="339420" y="468630"/>
                </a:lnTo>
                <a:lnTo>
                  <a:pt x="403161" y="468630"/>
                </a:lnTo>
                <a:lnTo>
                  <a:pt x="409092" y="463550"/>
                </a:lnTo>
                <a:lnTo>
                  <a:pt x="410578" y="455930"/>
                </a:lnTo>
                <a:lnTo>
                  <a:pt x="410781" y="454660"/>
                </a:lnTo>
                <a:lnTo>
                  <a:pt x="420217" y="397510"/>
                </a:lnTo>
                <a:lnTo>
                  <a:pt x="421690" y="388620"/>
                </a:lnTo>
                <a:lnTo>
                  <a:pt x="422427" y="384810"/>
                </a:lnTo>
                <a:lnTo>
                  <a:pt x="423913" y="382270"/>
                </a:lnTo>
                <a:lnTo>
                  <a:pt x="426872" y="379730"/>
                </a:lnTo>
                <a:lnTo>
                  <a:pt x="431317" y="374650"/>
                </a:lnTo>
                <a:lnTo>
                  <a:pt x="466115" y="337820"/>
                </a:lnTo>
                <a:lnTo>
                  <a:pt x="486257" y="304800"/>
                </a:lnTo>
                <a:lnTo>
                  <a:pt x="499313" y="267970"/>
                </a:lnTo>
                <a:lnTo>
                  <a:pt x="503948" y="229870"/>
                </a:lnTo>
                <a:lnTo>
                  <a:pt x="503669" y="220980"/>
                </a:lnTo>
                <a:lnTo>
                  <a:pt x="502843" y="210820"/>
                </a:lnTo>
                <a:lnTo>
                  <a:pt x="501446" y="201930"/>
                </a:lnTo>
                <a:lnTo>
                  <a:pt x="499503" y="193040"/>
                </a:lnTo>
                <a:lnTo>
                  <a:pt x="496544" y="184150"/>
                </a:lnTo>
                <a:lnTo>
                  <a:pt x="512191" y="179070"/>
                </a:lnTo>
                <a:lnTo>
                  <a:pt x="520192" y="177800"/>
                </a:lnTo>
                <a:lnTo>
                  <a:pt x="528408" y="177800"/>
                </a:lnTo>
                <a:lnTo>
                  <a:pt x="524814" y="184150"/>
                </a:lnTo>
                <a:lnTo>
                  <a:pt x="521919" y="191770"/>
                </a:lnTo>
                <a:lnTo>
                  <a:pt x="519861" y="199390"/>
                </a:lnTo>
                <a:lnTo>
                  <a:pt x="518769" y="205740"/>
                </a:lnTo>
                <a:lnTo>
                  <a:pt x="518604" y="214630"/>
                </a:lnTo>
                <a:lnTo>
                  <a:pt x="520166" y="223520"/>
                </a:lnTo>
                <a:lnTo>
                  <a:pt x="544753" y="247650"/>
                </a:lnTo>
                <a:lnTo>
                  <a:pt x="551383" y="247650"/>
                </a:lnTo>
                <a:lnTo>
                  <a:pt x="560031" y="246380"/>
                </a:lnTo>
                <a:lnTo>
                  <a:pt x="567778" y="241300"/>
                </a:lnTo>
                <a:lnTo>
                  <a:pt x="574001" y="236220"/>
                </a:lnTo>
                <a:lnTo>
                  <a:pt x="575741" y="232410"/>
                </a:lnTo>
                <a:lnTo>
                  <a:pt x="578065" y="227330"/>
                </a:lnTo>
                <a:lnTo>
                  <a:pt x="581152" y="215900"/>
                </a:lnTo>
                <a:lnTo>
                  <a:pt x="580567" y="203200"/>
                </a:lnTo>
                <a:lnTo>
                  <a:pt x="576503" y="191770"/>
                </a:lnTo>
                <a:lnTo>
                  <a:pt x="569163" y="181610"/>
                </a:lnTo>
                <a:lnTo>
                  <a:pt x="566712" y="179095"/>
                </a:lnTo>
                <a:lnTo>
                  <a:pt x="566712" y="214630"/>
                </a:lnTo>
                <a:lnTo>
                  <a:pt x="563245" y="228600"/>
                </a:lnTo>
                <a:lnTo>
                  <a:pt x="557314" y="232410"/>
                </a:lnTo>
                <a:lnTo>
                  <a:pt x="546938" y="232410"/>
                </a:lnTo>
                <a:lnTo>
                  <a:pt x="541743" y="231140"/>
                </a:lnTo>
                <a:lnTo>
                  <a:pt x="538784" y="227330"/>
                </a:lnTo>
                <a:lnTo>
                  <a:pt x="534339" y="222250"/>
                </a:lnTo>
                <a:lnTo>
                  <a:pt x="532853" y="214630"/>
                </a:lnTo>
                <a:lnTo>
                  <a:pt x="533590" y="207010"/>
                </a:lnTo>
                <a:lnTo>
                  <a:pt x="534695" y="200660"/>
                </a:lnTo>
                <a:lnTo>
                  <a:pt x="536841" y="194310"/>
                </a:lnTo>
                <a:lnTo>
                  <a:pt x="539953" y="187960"/>
                </a:lnTo>
                <a:lnTo>
                  <a:pt x="543966" y="181610"/>
                </a:lnTo>
                <a:lnTo>
                  <a:pt x="549897" y="184150"/>
                </a:lnTo>
                <a:lnTo>
                  <a:pt x="555091" y="187960"/>
                </a:lnTo>
                <a:lnTo>
                  <a:pt x="558787" y="193040"/>
                </a:lnTo>
                <a:lnTo>
                  <a:pt x="563473" y="199390"/>
                </a:lnTo>
                <a:lnTo>
                  <a:pt x="566204" y="207010"/>
                </a:lnTo>
                <a:lnTo>
                  <a:pt x="566712" y="214630"/>
                </a:lnTo>
                <a:lnTo>
                  <a:pt x="566712" y="179095"/>
                </a:lnTo>
                <a:lnTo>
                  <a:pt x="565467" y="177800"/>
                </a:lnTo>
                <a:lnTo>
                  <a:pt x="561759" y="173990"/>
                </a:lnTo>
                <a:lnTo>
                  <a:pt x="557314" y="171450"/>
                </a:lnTo>
                <a:lnTo>
                  <a:pt x="565886" y="170180"/>
                </a:lnTo>
                <a:lnTo>
                  <a:pt x="570357" y="168910"/>
                </a:lnTo>
                <a:lnTo>
                  <a:pt x="574814" y="167640"/>
                </a:lnTo>
                <a:lnTo>
                  <a:pt x="583882" y="167640"/>
                </a:lnTo>
                <a:lnTo>
                  <a:pt x="592886" y="168910"/>
                </a:lnTo>
                <a:lnTo>
                  <a:pt x="597331" y="168910"/>
                </a:lnTo>
                <a:lnTo>
                  <a:pt x="598322" y="167640"/>
                </a:lnTo>
                <a:lnTo>
                  <a:pt x="600290" y="165100"/>
                </a:lnTo>
                <a:lnTo>
                  <a:pt x="601040" y="161290"/>
                </a:lnTo>
                <a:lnTo>
                  <a:pt x="601040" y="157480"/>
                </a:lnTo>
                <a:close/>
              </a:path>
            </a:pathLst>
          </a:custGeom>
          <a:solidFill>
            <a:srgbClr val="01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05F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18340" y="1155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78181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48273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3801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08102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16" y="1155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199701" y="38111"/>
            <a:ext cx="2629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Observer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pour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mieux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évaluer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085003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63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2" cy="7541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81039" y="7508189"/>
              <a:ext cx="1271270" cy="52069"/>
            </a:xfrm>
            <a:custGeom>
              <a:avLst/>
              <a:gdLst/>
              <a:ahLst/>
              <a:cxnLst/>
              <a:rect l="l" t="t" r="r" b="b"/>
              <a:pathLst>
                <a:path w="1271270" h="52070">
                  <a:moveTo>
                    <a:pt x="1270698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1270698" y="51816"/>
                  </a:lnTo>
                  <a:lnTo>
                    <a:pt x="1270698" y="0"/>
                  </a:lnTo>
                  <a:close/>
                </a:path>
              </a:pathLst>
            </a:custGeom>
            <a:solidFill>
              <a:srgbClr val="F48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05730" y="7507999"/>
              <a:ext cx="1271270" cy="52069"/>
            </a:xfrm>
            <a:custGeom>
              <a:avLst/>
              <a:gdLst/>
              <a:ahLst/>
              <a:cxnLst/>
              <a:rect l="l" t="t" r="r" b="b"/>
              <a:pathLst>
                <a:path w="1271270" h="52070">
                  <a:moveTo>
                    <a:pt x="1270698" y="0"/>
                  </a:moveTo>
                  <a:lnTo>
                    <a:pt x="0" y="0"/>
                  </a:lnTo>
                  <a:lnTo>
                    <a:pt x="0" y="52006"/>
                  </a:lnTo>
                  <a:lnTo>
                    <a:pt x="1270698" y="52006"/>
                  </a:lnTo>
                  <a:lnTo>
                    <a:pt x="1270698" y="0"/>
                  </a:lnTo>
                  <a:close/>
                </a:path>
              </a:pathLst>
            </a:custGeom>
            <a:solidFill>
              <a:srgbClr val="FDB6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21304" y="7508189"/>
              <a:ext cx="1271270" cy="52069"/>
            </a:xfrm>
            <a:custGeom>
              <a:avLst/>
              <a:gdLst/>
              <a:ahLst/>
              <a:cxnLst/>
              <a:rect l="l" t="t" r="r" b="b"/>
              <a:pathLst>
                <a:path w="1271270" h="52070">
                  <a:moveTo>
                    <a:pt x="1270698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1270698" y="51816"/>
                  </a:lnTo>
                  <a:lnTo>
                    <a:pt x="1270698" y="0"/>
                  </a:lnTo>
                  <a:close/>
                </a:path>
              </a:pathLst>
            </a:custGeom>
            <a:solidFill>
              <a:srgbClr val="835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3877" y="7507999"/>
              <a:ext cx="1271270" cy="52069"/>
            </a:xfrm>
            <a:custGeom>
              <a:avLst/>
              <a:gdLst/>
              <a:ahLst/>
              <a:cxnLst/>
              <a:rect l="l" t="t" r="r" b="b"/>
              <a:pathLst>
                <a:path w="1271270" h="52070">
                  <a:moveTo>
                    <a:pt x="1270863" y="0"/>
                  </a:moveTo>
                  <a:lnTo>
                    <a:pt x="0" y="0"/>
                  </a:lnTo>
                  <a:lnTo>
                    <a:pt x="0" y="52006"/>
                  </a:lnTo>
                  <a:lnTo>
                    <a:pt x="1270863" y="52006"/>
                  </a:lnTo>
                  <a:lnTo>
                    <a:pt x="1270863" y="0"/>
                  </a:lnTo>
                  <a:close/>
                </a:path>
              </a:pathLst>
            </a:custGeom>
            <a:solidFill>
              <a:srgbClr val="A4B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49451" y="7508189"/>
              <a:ext cx="1271270" cy="52069"/>
            </a:xfrm>
            <a:custGeom>
              <a:avLst/>
              <a:gdLst/>
              <a:ahLst/>
              <a:cxnLst/>
              <a:rect l="l" t="t" r="r" b="b"/>
              <a:pathLst>
                <a:path w="1271270" h="52070">
                  <a:moveTo>
                    <a:pt x="1270698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1270698" y="51816"/>
                  </a:lnTo>
                  <a:lnTo>
                    <a:pt x="1270698" y="0"/>
                  </a:lnTo>
                  <a:close/>
                </a:path>
              </a:pathLst>
            </a:custGeom>
            <a:solidFill>
              <a:srgbClr val="D644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0380" y="7507999"/>
              <a:ext cx="1271270" cy="52069"/>
            </a:xfrm>
            <a:custGeom>
              <a:avLst/>
              <a:gdLst/>
              <a:ahLst/>
              <a:cxnLst/>
              <a:rect l="l" t="t" r="r" b="b"/>
              <a:pathLst>
                <a:path w="1271270" h="52070">
                  <a:moveTo>
                    <a:pt x="1270850" y="0"/>
                  </a:moveTo>
                  <a:lnTo>
                    <a:pt x="0" y="0"/>
                  </a:lnTo>
                  <a:lnTo>
                    <a:pt x="0" y="52006"/>
                  </a:lnTo>
                  <a:lnTo>
                    <a:pt x="1270850" y="52006"/>
                  </a:lnTo>
                  <a:lnTo>
                    <a:pt x="1270850" y="0"/>
                  </a:lnTo>
                  <a:close/>
                </a:path>
              </a:pathLst>
            </a:custGeom>
            <a:solidFill>
              <a:srgbClr val="0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270863" y="7506005"/>
                  </a:moveTo>
                  <a:lnTo>
                    <a:pt x="0" y="7506005"/>
                  </a:lnTo>
                  <a:lnTo>
                    <a:pt x="0" y="7560005"/>
                  </a:lnTo>
                  <a:lnTo>
                    <a:pt x="1270863" y="7560005"/>
                  </a:lnTo>
                  <a:lnTo>
                    <a:pt x="1270863" y="7506005"/>
                  </a:lnTo>
                  <a:close/>
                </a:path>
                <a:path w="10692130" h="7560309">
                  <a:moveTo>
                    <a:pt x="10692003" y="0"/>
                  </a:moveTo>
                  <a:lnTo>
                    <a:pt x="0" y="0"/>
                  </a:lnTo>
                  <a:lnTo>
                    <a:pt x="0" y="540004"/>
                  </a:lnTo>
                  <a:lnTo>
                    <a:pt x="10692003" y="54000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76301" y="0"/>
            <a:ext cx="39389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Roboto Cn"/>
                <a:cs typeface="Roboto Cn"/>
              </a:rPr>
              <a:t>POUR</a:t>
            </a:r>
            <a:r>
              <a:rPr sz="3200" spc="-25" dirty="0">
                <a:latin typeface="Roboto Cn"/>
                <a:cs typeface="Roboto Cn"/>
              </a:rPr>
              <a:t> </a:t>
            </a:r>
            <a:r>
              <a:rPr sz="3200" spc="-5" dirty="0">
                <a:latin typeface="Roboto Cn"/>
                <a:cs typeface="Roboto Cn"/>
              </a:rPr>
              <a:t>ALLER</a:t>
            </a:r>
            <a:r>
              <a:rPr sz="3200" spc="-25" dirty="0">
                <a:latin typeface="Roboto Cn"/>
                <a:cs typeface="Roboto Cn"/>
              </a:rPr>
              <a:t> PLUS</a:t>
            </a:r>
            <a:r>
              <a:rPr sz="3200" spc="-30" dirty="0">
                <a:latin typeface="Roboto Cn"/>
                <a:cs typeface="Roboto Cn"/>
              </a:rPr>
              <a:t> LOIN</a:t>
            </a:r>
            <a:endParaRPr sz="3200">
              <a:latin typeface="Roboto Cn"/>
              <a:cs typeface="Roboto C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660831"/>
            <a:ext cx="10692130" cy="5455920"/>
            <a:chOff x="0" y="660831"/>
            <a:chExt cx="10692130" cy="5455920"/>
          </a:xfrm>
        </p:grpSpPr>
        <p:sp>
          <p:nvSpPr>
            <p:cNvPr id="13" name="object 13"/>
            <p:cNvSpPr/>
            <p:nvPr/>
          </p:nvSpPr>
          <p:spPr>
            <a:xfrm>
              <a:off x="0" y="5045633"/>
              <a:ext cx="10692130" cy="540385"/>
            </a:xfrm>
            <a:custGeom>
              <a:avLst/>
              <a:gdLst/>
              <a:ahLst/>
              <a:cxnLst/>
              <a:rect l="l" t="t" r="r" b="b"/>
              <a:pathLst>
                <a:path w="10692130" h="540385">
                  <a:moveTo>
                    <a:pt x="10692003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10692003" y="54000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48" y="673658"/>
              <a:ext cx="1404828" cy="19983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61654" y="673658"/>
              <a:ext cx="1405255" cy="2059305"/>
            </a:xfrm>
            <a:custGeom>
              <a:avLst/>
              <a:gdLst/>
              <a:ahLst/>
              <a:cxnLst/>
              <a:rect l="l" t="t" r="r" b="b"/>
              <a:pathLst>
                <a:path w="1405254" h="2059305">
                  <a:moveTo>
                    <a:pt x="0" y="2058746"/>
                  </a:moveTo>
                  <a:lnTo>
                    <a:pt x="1404835" y="2058746"/>
                  </a:lnTo>
                  <a:lnTo>
                    <a:pt x="1404835" y="0"/>
                  </a:lnTo>
                  <a:lnTo>
                    <a:pt x="0" y="0"/>
                  </a:lnTo>
                  <a:lnTo>
                    <a:pt x="0" y="20587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61654" y="673531"/>
              <a:ext cx="1405255" cy="2052955"/>
            </a:xfrm>
            <a:custGeom>
              <a:avLst/>
              <a:gdLst/>
              <a:ahLst/>
              <a:cxnLst/>
              <a:rect l="l" t="t" r="r" b="b"/>
              <a:pathLst>
                <a:path w="1405254" h="2052955">
                  <a:moveTo>
                    <a:pt x="0" y="2052434"/>
                  </a:moveTo>
                  <a:lnTo>
                    <a:pt x="1404835" y="2052434"/>
                  </a:lnTo>
                  <a:lnTo>
                    <a:pt x="1404835" y="0"/>
                  </a:lnTo>
                  <a:lnTo>
                    <a:pt x="0" y="0"/>
                  </a:lnTo>
                  <a:lnTo>
                    <a:pt x="0" y="2052434"/>
                  </a:lnTo>
                  <a:close/>
                </a:path>
              </a:pathLst>
            </a:custGeom>
            <a:ln w="25400">
              <a:solidFill>
                <a:srgbClr val="005F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7390" y="5766698"/>
              <a:ext cx="482178" cy="2370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46502" y="5774639"/>
              <a:ext cx="600075" cy="298450"/>
            </a:xfrm>
            <a:custGeom>
              <a:avLst/>
              <a:gdLst/>
              <a:ahLst/>
              <a:cxnLst/>
              <a:rect l="l" t="t" r="r" b="b"/>
              <a:pathLst>
                <a:path w="600075" h="298450">
                  <a:moveTo>
                    <a:pt x="327101" y="79209"/>
                  </a:moveTo>
                  <a:lnTo>
                    <a:pt x="324993" y="64439"/>
                  </a:lnTo>
                  <a:lnTo>
                    <a:pt x="321818" y="42240"/>
                  </a:lnTo>
                  <a:lnTo>
                    <a:pt x="318427" y="36525"/>
                  </a:lnTo>
                  <a:lnTo>
                    <a:pt x="317944" y="35712"/>
                  </a:lnTo>
                  <a:lnTo>
                    <a:pt x="307301" y="17754"/>
                  </a:lnTo>
                  <a:lnTo>
                    <a:pt x="285546" y="4178"/>
                  </a:lnTo>
                  <a:lnTo>
                    <a:pt x="258559" y="0"/>
                  </a:lnTo>
                  <a:lnTo>
                    <a:pt x="236207" y="3098"/>
                  </a:lnTo>
                  <a:lnTo>
                    <a:pt x="217004" y="11239"/>
                  </a:lnTo>
                  <a:lnTo>
                    <a:pt x="201650" y="22682"/>
                  </a:lnTo>
                  <a:lnTo>
                    <a:pt x="190842" y="35712"/>
                  </a:lnTo>
                  <a:lnTo>
                    <a:pt x="190030" y="35712"/>
                  </a:lnTo>
                  <a:lnTo>
                    <a:pt x="179870" y="20091"/>
                  </a:lnTo>
                  <a:lnTo>
                    <a:pt x="166331" y="8928"/>
                  </a:lnTo>
                  <a:lnTo>
                    <a:pt x="149860" y="2235"/>
                  </a:lnTo>
                  <a:lnTo>
                    <a:pt x="130924" y="0"/>
                  </a:lnTo>
                  <a:lnTo>
                    <a:pt x="108470" y="3632"/>
                  </a:lnTo>
                  <a:lnTo>
                    <a:pt x="90754" y="12725"/>
                  </a:lnTo>
                  <a:lnTo>
                    <a:pt x="77419" y="24587"/>
                  </a:lnTo>
                  <a:lnTo>
                    <a:pt x="68122" y="36525"/>
                  </a:lnTo>
                  <a:lnTo>
                    <a:pt x="67310" y="36525"/>
                  </a:lnTo>
                  <a:lnTo>
                    <a:pt x="68122" y="30378"/>
                  </a:lnTo>
                  <a:lnTo>
                    <a:pt x="68122" y="4927"/>
                  </a:lnTo>
                  <a:lnTo>
                    <a:pt x="0" y="4927"/>
                  </a:lnTo>
                  <a:lnTo>
                    <a:pt x="0" y="216293"/>
                  </a:lnTo>
                  <a:lnTo>
                    <a:pt x="71005" y="216293"/>
                  </a:lnTo>
                  <a:lnTo>
                    <a:pt x="71094" y="122059"/>
                  </a:lnTo>
                  <a:lnTo>
                    <a:pt x="71412" y="115277"/>
                  </a:lnTo>
                  <a:lnTo>
                    <a:pt x="85877" y="75057"/>
                  </a:lnTo>
                  <a:lnTo>
                    <a:pt x="111633" y="64439"/>
                  </a:lnTo>
                  <a:lnTo>
                    <a:pt x="119913" y="66408"/>
                  </a:lnTo>
                  <a:lnTo>
                    <a:pt x="124929" y="71932"/>
                  </a:lnTo>
                  <a:lnTo>
                    <a:pt x="127393" y="80365"/>
                  </a:lnTo>
                  <a:lnTo>
                    <a:pt x="128054" y="91122"/>
                  </a:lnTo>
                  <a:lnTo>
                    <a:pt x="128054" y="216293"/>
                  </a:lnTo>
                  <a:lnTo>
                    <a:pt x="199059" y="216293"/>
                  </a:lnTo>
                  <a:lnTo>
                    <a:pt x="199059" y="111633"/>
                  </a:lnTo>
                  <a:lnTo>
                    <a:pt x="200698" y="104254"/>
                  </a:lnTo>
                  <a:lnTo>
                    <a:pt x="205524" y="88163"/>
                  </a:lnTo>
                  <a:lnTo>
                    <a:pt x="213423" y="75577"/>
                  </a:lnTo>
                  <a:lnTo>
                    <a:pt x="224701" y="67373"/>
                  </a:lnTo>
                  <a:lnTo>
                    <a:pt x="239687" y="64439"/>
                  </a:lnTo>
                  <a:lnTo>
                    <a:pt x="247967" y="66408"/>
                  </a:lnTo>
                  <a:lnTo>
                    <a:pt x="252971" y="71932"/>
                  </a:lnTo>
                  <a:lnTo>
                    <a:pt x="255435" y="80365"/>
                  </a:lnTo>
                  <a:lnTo>
                    <a:pt x="256095" y="91122"/>
                  </a:lnTo>
                  <a:lnTo>
                    <a:pt x="256095" y="216293"/>
                  </a:lnTo>
                  <a:lnTo>
                    <a:pt x="327101" y="216293"/>
                  </a:lnTo>
                  <a:lnTo>
                    <a:pt x="327101" y="79209"/>
                  </a:lnTo>
                  <a:close/>
                </a:path>
                <a:path w="600075" h="298450">
                  <a:moveTo>
                    <a:pt x="600049" y="110807"/>
                  </a:moveTo>
                  <a:lnTo>
                    <a:pt x="593255" y="65798"/>
                  </a:lnTo>
                  <a:lnTo>
                    <a:pt x="573989" y="30784"/>
                  </a:lnTo>
                  <a:lnTo>
                    <a:pt x="528637" y="4927"/>
                  </a:lnTo>
                  <a:lnTo>
                    <a:pt x="528637" y="112039"/>
                  </a:lnTo>
                  <a:lnTo>
                    <a:pt x="525284" y="133616"/>
                  </a:lnTo>
                  <a:lnTo>
                    <a:pt x="516229" y="149440"/>
                  </a:lnTo>
                  <a:lnTo>
                    <a:pt x="503008" y="159194"/>
                  </a:lnTo>
                  <a:lnTo>
                    <a:pt x="487184" y="162521"/>
                  </a:lnTo>
                  <a:lnTo>
                    <a:pt x="468934" y="158216"/>
                  </a:lnTo>
                  <a:lnTo>
                    <a:pt x="455993" y="146824"/>
                  </a:lnTo>
                  <a:lnTo>
                    <a:pt x="448284" y="130670"/>
                  </a:lnTo>
                  <a:lnTo>
                    <a:pt x="445731" y="112039"/>
                  </a:lnTo>
                  <a:lnTo>
                    <a:pt x="449211" y="88493"/>
                  </a:lnTo>
                  <a:lnTo>
                    <a:pt x="458457" y="72288"/>
                  </a:lnTo>
                  <a:lnTo>
                    <a:pt x="471716" y="62928"/>
                  </a:lnTo>
                  <a:lnTo>
                    <a:pt x="487184" y="59918"/>
                  </a:lnTo>
                  <a:lnTo>
                    <a:pt x="504050" y="63627"/>
                  </a:lnTo>
                  <a:lnTo>
                    <a:pt x="517144" y="74129"/>
                  </a:lnTo>
                  <a:lnTo>
                    <a:pt x="525627" y="90576"/>
                  </a:lnTo>
                  <a:lnTo>
                    <a:pt x="528637" y="112039"/>
                  </a:lnTo>
                  <a:lnTo>
                    <a:pt x="528637" y="4927"/>
                  </a:lnTo>
                  <a:lnTo>
                    <a:pt x="504837" y="0"/>
                  </a:lnTo>
                  <a:lnTo>
                    <a:pt x="478675" y="457"/>
                  </a:lnTo>
                  <a:lnTo>
                    <a:pt x="463296" y="3644"/>
                  </a:lnTo>
                  <a:lnTo>
                    <a:pt x="452678" y="12293"/>
                  </a:lnTo>
                  <a:lnTo>
                    <a:pt x="440817" y="29133"/>
                  </a:lnTo>
                  <a:lnTo>
                    <a:pt x="439991" y="29133"/>
                  </a:lnTo>
                  <a:lnTo>
                    <a:pt x="440817" y="22567"/>
                  </a:lnTo>
                  <a:lnTo>
                    <a:pt x="440817" y="4914"/>
                  </a:lnTo>
                  <a:lnTo>
                    <a:pt x="376783" y="4914"/>
                  </a:lnTo>
                  <a:lnTo>
                    <a:pt x="376783" y="298373"/>
                  </a:lnTo>
                  <a:lnTo>
                    <a:pt x="447789" y="298373"/>
                  </a:lnTo>
                  <a:lnTo>
                    <a:pt x="447789" y="208483"/>
                  </a:lnTo>
                  <a:lnTo>
                    <a:pt x="446963" y="201104"/>
                  </a:lnTo>
                  <a:lnTo>
                    <a:pt x="447789" y="201104"/>
                  </a:lnTo>
                  <a:lnTo>
                    <a:pt x="451345" y="204254"/>
                  </a:lnTo>
                  <a:lnTo>
                    <a:pt x="461746" y="211162"/>
                  </a:lnTo>
                  <a:lnTo>
                    <a:pt x="478612" y="218071"/>
                  </a:lnTo>
                  <a:lnTo>
                    <a:pt x="501548" y="221208"/>
                  </a:lnTo>
                  <a:lnTo>
                    <a:pt x="540664" y="213372"/>
                  </a:lnTo>
                  <a:lnTo>
                    <a:pt x="557860" y="201104"/>
                  </a:lnTo>
                  <a:lnTo>
                    <a:pt x="571881" y="191096"/>
                  </a:lnTo>
                  <a:lnTo>
                    <a:pt x="588860" y="162521"/>
                  </a:lnTo>
                  <a:lnTo>
                    <a:pt x="592569" y="156286"/>
                  </a:lnTo>
                  <a:lnTo>
                    <a:pt x="600049" y="110807"/>
                  </a:lnTo>
                  <a:close/>
                </a:path>
              </a:pathLst>
            </a:custGeom>
            <a:solidFill>
              <a:srgbClr val="00A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8726" y="5774632"/>
              <a:ext cx="196596" cy="2212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8174" y="5774632"/>
              <a:ext cx="171132" cy="2212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807653" y="5770584"/>
              <a:ext cx="158115" cy="299085"/>
            </a:xfrm>
            <a:custGeom>
              <a:avLst/>
              <a:gdLst/>
              <a:ahLst/>
              <a:cxnLst/>
              <a:rect l="l" t="t" r="r" b="b"/>
              <a:pathLst>
                <a:path w="158114" h="299085">
                  <a:moveTo>
                    <a:pt x="60712" y="0"/>
                  </a:moveTo>
                  <a:lnTo>
                    <a:pt x="17695" y="17944"/>
                  </a:lnTo>
                  <a:lnTo>
                    <a:pt x="25" y="60729"/>
                  </a:lnTo>
                  <a:lnTo>
                    <a:pt x="0" y="184224"/>
                  </a:lnTo>
                  <a:lnTo>
                    <a:pt x="2093" y="200054"/>
                  </a:lnTo>
                  <a:lnTo>
                    <a:pt x="8118" y="214556"/>
                  </a:lnTo>
                  <a:lnTo>
                    <a:pt x="17662" y="227028"/>
                  </a:lnTo>
                  <a:lnTo>
                    <a:pt x="30314" y="236764"/>
                  </a:lnTo>
                  <a:lnTo>
                    <a:pt x="137261" y="298537"/>
                  </a:lnTo>
                  <a:lnTo>
                    <a:pt x="124609" y="288806"/>
                  </a:lnTo>
                  <a:lnTo>
                    <a:pt x="115065" y="276336"/>
                  </a:lnTo>
                  <a:lnTo>
                    <a:pt x="109040" y="261834"/>
                  </a:lnTo>
                  <a:lnTo>
                    <a:pt x="106946" y="246010"/>
                  </a:lnTo>
                  <a:lnTo>
                    <a:pt x="106984" y="74610"/>
                  </a:lnTo>
                  <a:lnTo>
                    <a:pt x="132190" y="43303"/>
                  </a:lnTo>
                  <a:lnTo>
                    <a:pt x="140936" y="42159"/>
                  </a:lnTo>
                  <a:lnTo>
                    <a:pt x="149690" y="43296"/>
                  </a:lnTo>
                  <a:lnTo>
                    <a:pt x="157988" y="46721"/>
                  </a:lnTo>
                  <a:lnTo>
                    <a:pt x="91033" y="8088"/>
                  </a:lnTo>
                  <a:lnTo>
                    <a:pt x="76282" y="2013"/>
                  </a:lnTo>
                  <a:lnTo>
                    <a:pt x="60712" y="0"/>
                  </a:lnTo>
                  <a:close/>
                </a:path>
              </a:pathLst>
            </a:custGeom>
            <a:solidFill>
              <a:srgbClr val="00AD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38046" y="5708727"/>
              <a:ext cx="305435" cy="213995"/>
            </a:xfrm>
            <a:custGeom>
              <a:avLst/>
              <a:gdLst/>
              <a:ahLst/>
              <a:cxnLst/>
              <a:rect l="l" t="t" r="r" b="b"/>
              <a:pathLst>
                <a:path w="305435" h="213995">
                  <a:moveTo>
                    <a:pt x="137213" y="0"/>
                  </a:moveTo>
                  <a:lnTo>
                    <a:pt x="121645" y="2048"/>
                  </a:lnTo>
                  <a:lnTo>
                    <a:pt x="106895" y="8161"/>
                  </a:lnTo>
                  <a:lnTo>
                    <a:pt x="0" y="70010"/>
                  </a:lnTo>
                  <a:lnTo>
                    <a:pt x="14743" y="63905"/>
                  </a:lnTo>
                  <a:lnTo>
                    <a:pt x="30311" y="61858"/>
                  </a:lnTo>
                  <a:lnTo>
                    <a:pt x="208965" y="155468"/>
                  </a:lnTo>
                  <a:lnTo>
                    <a:pt x="224840" y="184196"/>
                  </a:lnTo>
                  <a:lnTo>
                    <a:pt x="223663" y="193077"/>
                  </a:lnTo>
                  <a:lnTo>
                    <a:pt x="220281" y="201225"/>
                  </a:lnTo>
                  <a:lnTo>
                    <a:pt x="214918" y="208236"/>
                  </a:lnTo>
                  <a:lnTo>
                    <a:pt x="207797" y="213710"/>
                  </a:lnTo>
                  <a:lnTo>
                    <a:pt x="274535" y="175140"/>
                  </a:lnTo>
                  <a:lnTo>
                    <a:pt x="287193" y="165410"/>
                  </a:lnTo>
                  <a:lnTo>
                    <a:pt x="296738" y="152939"/>
                  </a:lnTo>
                  <a:lnTo>
                    <a:pt x="302764" y="138438"/>
                  </a:lnTo>
                  <a:lnTo>
                    <a:pt x="304863" y="122613"/>
                  </a:lnTo>
                  <a:lnTo>
                    <a:pt x="302795" y="106739"/>
                  </a:lnTo>
                  <a:lnTo>
                    <a:pt x="274561" y="69743"/>
                  </a:lnTo>
                  <a:lnTo>
                    <a:pt x="167551" y="8097"/>
                  </a:lnTo>
                  <a:lnTo>
                    <a:pt x="152787" y="2015"/>
                  </a:lnTo>
                  <a:lnTo>
                    <a:pt x="137213" y="0"/>
                  </a:lnTo>
                  <a:close/>
                </a:path>
              </a:pathLst>
            </a:custGeom>
            <a:solidFill>
              <a:srgbClr val="FCC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4508" y="5831344"/>
              <a:ext cx="228396" cy="24591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9656" y="5658904"/>
              <a:ext cx="371055" cy="4577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9656" y="5658904"/>
              <a:ext cx="548944" cy="45778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267653" y="2873359"/>
            <a:ext cx="1394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Roboto Lt"/>
                <a:cs typeface="Roboto Lt"/>
              </a:rPr>
              <a:t>Cliquez sur </a:t>
            </a:r>
            <a:r>
              <a:rPr sz="1000" spc="-5" dirty="0">
                <a:solidFill>
                  <a:srgbClr val="231F20"/>
                </a:solidFill>
                <a:latin typeface="Roboto Lt"/>
                <a:cs typeface="Roboto Lt"/>
              </a:rPr>
              <a:t>les icônes </a:t>
            </a:r>
            <a:r>
              <a:rPr sz="100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Roboto Lt"/>
                <a:cs typeface="Roboto Lt"/>
              </a:rPr>
              <a:t>pour</a:t>
            </a:r>
            <a:r>
              <a:rPr sz="1000" spc="-45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Roboto Lt"/>
                <a:cs typeface="Roboto Lt"/>
              </a:rPr>
              <a:t>une</a:t>
            </a:r>
            <a:r>
              <a:rPr sz="1000" spc="-40" dirty="0">
                <a:solidFill>
                  <a:srgbClr val="231F20"/>
                </a:solidFill>
                <a:latin typeface="Roboto Lt"/>
                <a:cs typeface="Roboto Lt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Roboto Lt"/>
                <a:cs typeface="Roboto Lt"/>
              </a:rPr>
              <a:t>démonstration</a:t>
            </a:r>
            <a:endParaRPr sz="1000">
              <a:latin typeface="Roboto Lt"/>
              <a:cs typeface="Roboto L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97044" y="6101542"/>
            <a:ext cx="2402205" cy="127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5F73"/>
                </a:solidFill>
                <a:latin typeface="Roboto"/>
                <a:cs typeface="Roboto"/>
              </a:rPr>
              <a:t>Contact </a:t>
            </a:r>
            <a:r>
              <a:rPr sz="1600" b="1" dirty="0">
                <a:solidFill>
                  <a:srgbClr val="005F73"/>
                </a:solidFill>
                <a:latin typeface="Roboto"/>
                <a:cs typeface="Roboto"/>
              </a:rPr>
              <a:t>: </a:t>
            </a:r>
            <a:r>
              <a:rPr sz="1600" b="1" spc="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600" spc="-5" dirty="0">
                <a:latin typeface="Roboto"/>
                <a:cs typeface="Robot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contact@compas-tis.com 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Tél.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: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02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51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80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69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80</a:t>
            </a:r>
          </a:p>
          <a:p>
            <a:pPr marL="448945">
              <a:lnSpc>
                <a:spcPct val="100000"/>
              </a:lnSpc>
              <a:spcBef>
                <a:spcPts val="310"/>
              </a:spcBef>
              <a:tabLst>
                <a:tab pos="1654810" algn="l"/>
              </a:tabLst>
            </a:pPr>
            <a:r>
              <a:rPr sz="1500" b="1" spc="-7" baseline="5555" dirty="0">
                <a:latin typeface="Roboto"/>
                <a:cs typeface="Robot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@compas_infos</a:t>
            </a:r>
            <a:r>
              <a:rPr sz="1500" b="1" spc="-7" baseline="5555" dirty="0">
                <a:latin typeface="Roboto"/>
                <a:cs typeface="Roboto"/>
              </a:rPr>
              <a:t>	</a:t>
            </a:r>
            <a:r>
              <a:rPr sz="1000" b="1" spc="-80" dirty="0">
                <a:latin typeface="Roboto Bk"/>
                <a:cs typeface="Roboto Bk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@Compas</a:t>
            </a:r>
            <a:endParaRPr sz="1000" dirty="0">
              <a:latin typeface="Roboto Bk"/>
              <a:cs typeface="Roboto Bk"/>
            </a:endParaRPr>
          </a:p>
          <a:p>
            <a:pPr marR="52069" algn="ctr">
              <a:lnSpc>
                <a:spcPct val="100000"/>
              </a:lnSpc>
              <a:spcBef>
                <a:spcPts val="375"/>
              </a:spcBef>
            </a:pPr>
            <a:r>
              <a:rPr sz="1800" b="1" spc="-10" dirty="0">
                <a:latin typeface="Roboto"/>
                <a:cs typeface="Roboto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www.lecompas.fr</a:t>
            </a:r>
            <a:endParaRPr sz="1800" dirty="0">
              <a:latin typeface="Roboto"/>
              <a:cs typeface="Robo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06891" y="3407343"/>
            <a:ext cx="1836420" cy="3651250"/>
            <a:chOff x="1806891" y="3407343"/>
            <a:chExt cx="1836420" cy="3651250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6891" y="6885005"/>
              <a:ext cx="173128" cy="1731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34085" y="6867005"/>
              <a:ext cx="173128" cy="17312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285403" y="3448862"/>
              <a:ext cx="1358265" cy="1176020"/>
            </a:xfrm>
            <a:custGeom>
              <a:avLst/>
              <a:gdLst/>
              <a:ahLst/>
              <a:cxnLst/>
              <a:rect l="l" t="t" r="r" b="b"/>
              <a:pathLst>
                <a:path w="1358264" h="1176020">
                  <a:moveTo>
                    <a:pt x="1357680" y="920546"/>
                  </a:moveTo>
                  <a:lnTo>
                    <a:pt x="1350137" y="56438"/>
                  </a:lnTo>
                  <a:lnTo>
                    <a:pt x="1333220" y="16383"/>
                  </a:lnTo>
                  <a:lnTo>
                    <a:pt x="1293253" y="0"/>
                  </a:lnTo>
                  <a:lnTo>
                    <a:pt x="55880" y="10795"/>
                  </a:lnTo>
                  <a:lnTo>
                    <a:pt x="34036" y="15494"/>
                  </a:lnTo>
                  <a:lnTo>
                    <a:pt x="16205" y="27876"/>
                  </a:lnTo>
                  <a:lnTo>
                    <a:pt x="4254" y="46088"/>
                  </a:lnTo>
                  <a:lnTo>
                    <a:pt x="0" y="68224"/>
                  </a:lnTo>
                  <a:lnTo>
                    <a:pt x="7531" y="932332"/>
                  </a:lnTo>
                  <a:lnTo>
                    <a:pt x="12179" y="954405"/>
                  </a:lnTo>
                  <a:lnTo>
                    <a:pt x="24447" y="972400"/>
                  </a:lnTo>
                  <a:lnTo>
                    <a:pt x="42481" y="984478"/>
                  </a:lnTo>
                  <a:lnTo>
                    <a:pt x="64414" y="988771"/>
                  </a:lnTo>
                  <a:lnTo>
                    <a:pt x="551357" y="984529"/>
                  </a:lnTo>
                  <a:lnTo>
                    <a:pt x="552538" y="1119060"/>
                  </a:lnTo>
                  <a:lnTo>
                    <a:pt x="557174" y="1141120"/>
                  </a:lnTo>
                  <a:lnTo>
                    <a:pt x="569442" y="1159116"/>
                  </a:lnTo>
                  <a:lnTo>
                    <a:pt x="587476" y="1171194"/>
                  </a:lnTo>
                  <a:lnTo>
                    <a:pt x="609422" y="1175499"/>
                  </a:lnTo>
                  <a:lnTo>
                    <a:pt x="760145" y="1174178"/>
                  </a:lnTo>
                  <a:lnTo>
                    <a:pt x="781989" y="1169492"/>
                  </a:lnTo>
                  <a:lnTo>
                    <a:pt x="799820" y="1157109"/>
                  </a:lnTo>
                  <a:lnTo>
                    <a:pt x="811771" y="1138897"/>
                  </a:lnTo>
                  <a:lnTo>
                    <a:pt x="816038" y="1116761"/>
                  </a:lnTo>
                  <a:lnTo>
                    <a:pt x="814857" y="982230"/>
                  </a:lnTo>
                  <a:lnTo>
                    <a:pt x="1301788" y="977976"/>
                  </a:lnTo>
                  <a:lnTo>
                    <a:pt x="1323644" y="973289"/>
                  </a:lnTo>
                  <a:lnTo>
                    <a:pt x="1341462" y="960907"/>
                  </a:lnTo>
                  <a:lnTo>
                    <a:pt x="1353426" y="942695"/>
                  </a:lnTo>
                  <a:lnTo>
                    <a:pt x="1357680" y="920546"/>
                  </a:lnTo>
                  <a:close/>
                </a:path>
              </a:pathLst>
            </a:custGeom>
            <a:solidFill>
              <a:srgbClr val="2F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85046" y="3407343"/>
              <a:ext cx="1357630" cy="970280"/>
            </a:xfrm>
            <a:custGeom>
              <a:avLst/>
              <a:gdLst/>
              <a:ahLst/>
              <a:cxnLst/>
              <a:rect l="l" t="t" r="r" b="b"/>
              <a:pathLst>
                <a:path w="1357629" h="970279">
                  <a:moveTo>
                    <a:pt x="1293253" y="0"/>
                  </a:moveTo>
                  <a:lnTo>
                    <a:pt x="55879" y="10807"/>
                  </a:lnTo>
                  <a:lnTo>
                    <a:pt x="16209" y="27871"/>
                  </a:lnTo>
                  <a:lnTo>
                    <a:pt x="0" y="68224"/>
                  </a:lnTo>
                  <a:lnTo>
                    <a:pt x="7365" y="913257"/>
                  </a:lnTo>
                  <a:lnTo>
                    <a:pt x="12012" y="935320"/>
                  </a:lnTo>
                  <a:lnTo>
                    <a:pt x="24287" y="953315"/>
                  </a:lnTo>
                  <a:lnTo>
                    <a:pt x="42322" y="965392"/>
                  </a:lnTo>
                  <a:lnTo>
                    <a:pt x="64249" y="969695"/>
                  </a:lnTo>
                  <a:lnTo>
                    <a:pt x="1301623" y="958900"/>
                  </a:lnTo>
                  <a:lnTo>
                    <a:pt x="1323477" y="954213"/>
                  </a:lnTo>
                  <a:lnTo>
                    <a:pt x="1341299" y="941825"/>
                  </a:lnTo>
                  <a:lnTo>
                    <a:pt x="1353256" y="923617"/>
                  </a:lnTo>
                  <a:lnTo>
                    <a:pt x="1357515" y="901471"/>
                  </a:lnTo>
                  <a:lnTo>
                    <a:pt x="1350137" y="56451"/>
                  </a:lnTo>
                  <a:lnTo>
                    <a:pt x="1345492" y="34381"/>
                  </a:lnTo>
                  <a:lnTo>
                    <a:pt x="1333220" y="16381"/>
                  </a:lnTo>
                  <a:lnTo>
                    <a:pt x="1315186" y="4303"/>
                  </a:lnTo>
                  <a:lnTo>
                    <a:pt x="1293253" y="0"/>
                  </a:lnTo>
                  <a:close/>
                </a:path>
              </a:pathLst>
            </a:custGeom>
            <a:solidFill>
              <a:srgbClr val="445C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44606" y="3454613"/>
              <a:ext cx="1241425" cy="852805"/>
            </a:xfrm>
            <a:custGeom>
              <a:avLst/>
              <a:gdLst/>
              <a:ahLst/>
              <a:cxnLst/>
              <a:rect l="l" t="t" r="r" b="b"/>
              <a:pathLst>
                <a:path w="1241425" h="852804">
                  <a:moveTo>
                    <a:pt x="1177709" y="0"/>
                  </a:moveTo>
                  <a:lnTo>
                    <a:pt x="55892" y="9791"/>
                  </a:lnTo>
                  <a:lnTo>
                    <a:pt x="16216" y="26862"/>
                  </a:lnTo>
                  <a:lnTo>
                    <a:pt x="0" y="67221"/>
                  </a:lnTo>
                  <a:lnTo>
                    <a:pt x="6362" y="795870"/>
                  </a:lnTo>
                  <a:lnTo>
                    <a:pt x="11001" y="817933"/>
                  </a:lnTo>
                  <a:lnTo>
                    <a:pt x="23274" y="835929"/>
                  </a:lnTo>
                  <a:lnTo>
                    <a:pt x="41311" y="848005"/>
                  </a:lnTo>
                  <a:lnTo>
                    <a:pt x="63245" y="852309"/>
                  </a:lnTo>
                  <a:lnTo>
                    <a:pt x="1185062" y="842517"/>
                  </a:lnTo>
                  <a:lnTo>
                    <a:pt x="1206916" y="837836"/>
                  </a:lnTo>
                  <a:lnTo>
                    <a:pt x="1224738" y="825449"/>
                  </a:lnTo>
                  <a:lnTo>
                    <a:pt x="1236695" y="807242"/>
                  </a:lnTo>
                  <a:lnTo>
                    <a:pt x="1240955" y="785101"/>
                  </a:lnTo>
                  <a:lnTo>
                    <a:pt x="1234592" y="56451"/>
                  </a:lnTo>
                  <a:lnTo>
                    <a:pt x="1229947" y="34381"/>
                  </a:lnTo>
                  <a:lnTo>
                    <a:pt x="1217676" y="16381"/>
                  </a:lnTo>
                  <a:lnTo>
                    <a:pt x="1199641" y="4303"/>
                  </a:lnTo>
                  <a:lnTo>
                    <a:pt x="1177709" y="0"/>
                  </a:lnTo>
                  <a:close/>
                </a:path>
              </a:pathLst>
            </a:custGeom>
            <a:solidFill>
              <a:srgbClr val="E2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44591" y="3509022"/>
              <a:ext cx="1241425" cy="797560"/>
            </a:xfrm>
            <a:custGeom>
              <a:avLst/>
              <a:gdLst/>
              <a:ahLst/>
              <a:cxnLst/>
              <a:rect l="l" t="t" r="r" b="b"/>
              <a:pathLst>
                <a:path w="1241425" h="797560">
                  <a:moveTo>
                    <a:pt x="1234592" y="0"/>
                  </a:moveTo>
                  <a:lnTo>
                    <a:pt x="0" y="10769"/>
                  </a:lnTo>
                  <a:lnTo>
                    <a:pt x="6388" y="742962"/>
                  </a:lnTo>
                  <a:lnTo>
                    <a:pt x="10827" y="764193"/>
                  </a:lnTo>
                  <a:lnTo>
                    <a:pt x="22575" y="781461"/>
                  </a:lnTo>
                  <a:lnTo>
                    <a:pt x="39879" y="793020"/>
                  </a:lnTo>
                  <a:lnTo>
                    <a:pt x="60985" y="797128"/>
                  </a:lnTo>
                  <a:lnTo>
                    <a:pt x="1187335" y="787298"/>
                  </a:lnTo>
                  <a:lnTo>
                    <a:pt x="1208367" y="782822"/>
                  </a:lnTo>
                  <a:lnTo>
                    <a:pt x="1225469" y="770959"/>
                  </a:lnTo>
                  <a:lnTo>
                    <a:pt x="1236915" y="753487"/>
                  </a:lnTo>
                  <a:lnTo>
                    <a:pt x="1240980" y="732180"/>
                  </a:lnTo>
                  <a:lnTo>
                    <a:pt x="1234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16105" y="4534527"/>
              <a:ext cx="501650" cy="91440"/>
            </a:xfrm>
            <a:custGeom>
              <a:avLst/>
              <a:gdLst/>
              <a:ahLst/>
              <a:cxnLst/>
              <a:rect l="l" t="t" r="r" b="b"/>
              <a:pathLst>
                <a:path w="501650" h="91439">
                  <a:moveTo>
                    <a:pt x="432460" y="0"/>
                  </a:moveTo>
                  <a:lnTo>
                    <a:pt x="67538" y="3187"/>
                  </a:lnTo>
                  <a:lnTo>
                    <a:pt x="19534" y="23758"/>
                  </a:lnTo>
                  <a:lnTo>
                    <a:pt x="0" y="72580"/>
                  </a:lnTo>
                  <a:lnTo>
                    <a:pt x="165" y="91389"/>
                  </a:lnTo>
                  <a:lnTo>
                    <a:pt x="501370" y="87007"/>
                  </a:lnTo>
                  <a:lnTo>
                    <a:pt x="501205" y="68211"/>
                  </a:lnTo>
                  <a:lnTo>
                    <a:pt x="495616" y="41476"/>
                  </a:lnTo>
                  <a:lnTo>
                    <a:pt x="480820" y="19732"/>
                  </a:lnTo>
                  <a:lnTo>
                    <a:pt x="459030" y="5175"/>
                  </a:lnTo>
                  <a:lnTo>
                    <a:pt x="432460" y="0"/>
                  </a:lnTo>
                  <a:close/>
                </a:path>
              </a:pathLst>
            </a:custGeom>
            <a:solidFill>
              <a:srgbClr val="2F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92259" y="432656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865" y="0"/>
                  </a:moveTo>
                  <a:lnTo>
                    <a:pt x="4838" y="101"/>
                  </a:lnTo>
                  <a:lnTo>
                    <a:pt x="0" y="5080"/>
                  </a:lnTo>
                  <a:lnTo>
                    <a:pt x="101" y="17233"/>
                  </a:lnTo>
                  <a:lnTo>
                    <a:pt x="5029" y="22110"/>
                  </a:lnTo>
                  <a:lnTo>
                    <a:pt x="17068" y="22009"/>
                  </a:lnTo>
                  <a:lnTo>
                    <a:pt x="21907" y="17043"/>
                  </a:lnTo>
                  <a:lnTo>
                    <a:pt x="21856" y="10960"/>
                  </a:lnTo>
                  <a:lnTo>
                    <a:pt x="21805" y="4876"/>
                  </a:lnTo>
                  <a:lnTo>
                    <a:pt x="16865" y="0"/>
                  </a:lnTo>
                  <a:close/>
                </a:path>
              </a:pathLst>
            </a:custGeom>
            <a:solidFill>
              <a:srgbClr val="EF3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23858" y="4331241"/>
              <a:ext cx="276225" cy="23495"/>
            </a:xfrm>
            <a:custGeom>
              <a:avLst/>
              <a:gdLst/>
              <a:ahLst/>
              <a:cxnLst/>
              <a:rect l="l" t="t" r="r" b="b"/>
              <a:pathLst>
                <a:path w="276225" h="23495">
                  <a:moveTo>
                    <a:pt x="276021" y="0"/>
                  </a:moveTo>
                  <a:lnTo>
                    <a:pt x="0" y="2413"/>
                  </a:lnTo>
                  <a:lnTo>
                    <a:pt x="177" y="23304"/>
                  </a:lnTo>
                  <a:lnTo>
                    <a:pt x="276199" y="20891"/>
                  </a:lnTo>
                  <a:lnTo>
                    <a:pt x="276021" y="0"/>
                  </a:lnTo>
                  <a:close/>
                </a:path>
              </a:pathLst>
            </a:custGeom>
            <a:solidFill>
              <a:srgbClr val="E2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25154" y="3587635"/>
              <a:ext cx="1076960" cy="241935"/>
            </a:xfrm>
            <a:custGeom>
              <a:avLst/>
              <a:gdLst/>
              <a:ahLst/>
              <a:cxnLst/>
              <a:rect l="l" t="t" r="r" b="b"/>
              <a:pathLst>
                <a:path w="1076960" h="241935">
                  <a:moveTo>
                    <a:pt x="285750" y="85026"/>
                  </a:moveTo>
                  <a:lnTo>
                    <a:pt x="285064" y="6896"/>
                  </a:lnTo>
                  <a:lnTo>
                    <a:pt x="0" y="9385"/>
                  </a:lnTo>
                  <a:lnTo>
                    <a:pt x="673" y="87515"/>
                  </a:lnTo>
                  <a:lnTo>
                    <a:pt x="285750" y="85026"/>
                  </a:lnTo>
                  <a:close/>
                </a:path>
                <a:path w="1076960" h="241935">
                  <a:moveTo>
                    <a:pt x="1075499" y="78130"/>
                  </a:moveTo>
                  <a:lnTo>
                    <a:pt x="1074813" y="0"/>
                  </a:lnTo>
                  <a:lnTo>
                    <a:pt x="329869" y="6502"/>
                  </a:lnTo>
                  <a:lnTo>
                    <a:pt x="330542" y="84632"/>
                  </a:lnTo>
                  <a:lnTo>
                    <a:pt x="1075499" y="78130"/>
                  </a:lnTo>
                  <a:close/>
                </a:path>
                <a:path w="1076960" h="241935">
                  <a:moveTo>
                    <a:pt x="1075804" y="112979"/>
                  </a:moveTo>
                  <a:lnTo>
                    <a:pt x="1075690" y="99974"/>
                  </a:lnTo>
                  <a:lnTo>
                    <a:pt x="863" y="109359"/>
                  </a:lnTo>
                  <a:lnTo>
                    <a:pt x="977" y="122364"/>
                  </a:lnTo>
                  <a:lnTo>
                    <a:pt x="1075804" y="112979"/>
                  </a:lnTo>
                  <a:close/>
                </a:path>
                <a:path w="1076960" h="241935">
                  <a:moveTo>
                    <a:pt x="1076337" y="172961"/>
                  </a:moveTo>
                  <a:lnTo>
                    <a:pt x="1075994" y="133896"/>
                  </a:lnTo>
                  <a:lnTo>
                    <a:pt x="1168" y="143281"/>
                  </a:lnTo>
                  <a:lnTo>
                    <a:pt x="1511" y="182346"/>
                  </a:lnTo>
                  <a:lnTo>
                    <a:pt x="1076337" y="172961"/>
                  </a:lnTo>
                  <a:close/>
                </a:path>
                <a:path w="1076960" h="241935">
                  <a:moveTo>
                    <a:pt x="1076909" y="239445"/>
                  </a:moveTo>
                  <a:lnTo>
                    <a:pt x="1076566" y="200380"/>
                  </a:lnTo>
                  <a:lnTo>
                    <a:pt x="859370" y="202272"/>
                  </a:lnTo>
                  <a:lnTo>
                    <a:pt x="859713" y="241338"/>
                  </a:lnTo>
                  <a:lnTo>
                    <a:pt x="1076909" y="239445"/>
                  </a:lnTo>
                  <a:close/>
                </a:path>
              </a:pathLst>
            </a:custGeom>
            <a:solidFill>
              <a:srgbClr val="249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84870" y="3827077"/>
              <a:ext cx="218440" cy="91440"/>
            </a:xfrm>
            <a:custGeom>
              <a:avLst/>
              <a:gdLst/>
              <a:ahLst/>
              <a:cxnLst/>
              <a:rect l="l" t="t" r="r" b="b"/>
              <a:pathLst>
                <a:path w="218439" h="91439">
                  <a:moveTo>
                    <a:pt x="217208" y="0"/>
                  </a:moveTo>
                  <a:lnTo>
                    <a:pt x="0" y="1892"/>
                  </a:lnTo>
                  <a:lnTo>
                    <a:pt x="787" y="90982"/>
                  </a:lnTo>
                  <a:lnTo>
                    <a:pt x="217982" y="89090"/>
                  </a:lnTo>
                  <a:lnTo>
                    <a:pt x="217927" y="82689"/>
                  </a:lnTo>
                  <a:lnTo>
                    <a:pt x="8851" y="82689"/>
                  </a:lnTo>
                  <a:lnTo>
                    <a:pt x="8229" y="10045"/>
                  </a:lnTo>
                  <a:lnTo>
                    <a:pt x="217280" y="8293"/>
                  </a:lnTo>
                  <a:lnTo>
                    <a:pt x="217208" y="0"/>
                  </a:lnTo>
                  <a:close/>
                </a:path>
                <a:path w="218439" h="91439">
                  <a:moveTo>
                    <a:pt x="217280" y="8293"/>
                  </a:moveTo>
                  <a:lnTo>
                    <a:pt x="209130" y="8293"/>
                  </a:lnTo>
                  <a:lnTo>
                    <a:pt x="209765" y="80937"/>
                  </a:lnTo>
                  <a:lnTo>
                    <a:pt x="8851" y="82689"/>
                  </a:lnTo>
                  <a:lnTo>
                    <a:pt x="217927" y="82689"/>
                  </a:lnTo>
                  <a:lnTo>
                    <a:pt x="217280" y="8293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85981" y="3954205"/>
              <a:ext cx="217804" cy="41275"/>
            </a:xfrm>
            <a:custGeom>
              <a:avLst/>
              <a:gdLst/>
              <a:ahLst/>
              <a:cxnLst/>
              <a:rect l="l" t="t" r="r" b="b"/>
              <a:pathLst>
                <a:path w="217804" h="41275">
                  <a:moveTo>
                    <a:pt x="217195" y="0"/>
                  </a:moveTo>
                  <a:lnTo>
                    <a:pt x="0" y="1892"/>
                  </a:lnTo>
                  <a:lnTo>
                    <a:pt x="342" y="40957"/>
                  </a:lnTo>
                  <a:lnTo>
                    <a:pt x="217538" y="39065"/>
                  </a:lnTo>
                  <a:lnTo>
                    <a:pt x="217195" y="0"/>
                  </a:lnTo>
                  <a:close/>
                </a:path>
              </a:pathLst>
            </a:custGeom>
            <a:solidFill>
              <a:srgbClr val="249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86320" y="3993268"/>
              <a:ext cx="218440" cy="91440"/>
            </a:xfrm>
            <a:custGeom>
              <a:avLst/>
              <a:gdLst/>
              <a:ahLst/>
              <a:cxnLst/>
              <a:rect l="l" t="t" r="r" b="b"/>
              <a:pathLst>
                <a:path w="218439" h="91439">
                  <a:moveTo>
                    <a:pt x="217208" y="0"/>
                  </a:moveTo>
                  <a:lnTo>
                    <a:pt x="0" y="1892"/>
                  </a:lnTo>
                  <a:lnTo>
                    <a:pt x="774" y="90982"/>
                  </a:lnTo>
                  <a:lnTo>
                    <a:pt x="217982" y="89090"/>
                  </a:lnTo>
                  <a:lnTo>
                    <a:pt x="217927" y="82689"/>
                  </a:lnTo>
                  <a:lnTo>
                    <a:pt x="8851" y="82689"/>
                  </a:lnTo>
                  <a:lnTo>
                    <a:pt x="8229" y="10045"/>
                  </a:lnTo>
                  <a:lnTo>
                    <a:pt x="217280" y="8293"/>
                  </a:lnTo>
                  <a:lnTo>
                    <a:pt x="217208" y="0"/>
                  </a:lnTo>
                  <a:close/>
                </a:path>
                <a:path w="218439" h="91439">
                  <a:moveTo>
                    <a:pt x="217280" y="8293"/>
                  </a:moveTo>
                  <a:lnTo>
                    <a:pt x="209130" y="8293"/>
                  </a:lnTo>
                  <a:lnTo>
                    <a:pt x="209765" y="80937"/>
                  </a:lnTo>
                  <a:lnTo>
                    <a:pt x="8851" y="82689"/>
                  </a:lnTo>
                  <a:lnTo>
                    <a:pt x="217927" y="82689"/>
                  </a:lnTo>
                  <a:lnTo>
                    <a:pt x="217280" y="8293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87431" y="4120396"/>
              <a:ext cx="217804" cy="41275"/>
            </a:xfrm>
            <a:custGeom>
              <a:avLst/>
              <a:gdLst/>
              <a:ahLst/>
              <a:cxnLst/>
              <a:rect l="l" t="t" r="r" b="b"/>
              <a:pathLst>
                <a:path w="217804" h="41275">
                  <a:moveTo>
                    <a:pt x="217195" y="0"/>
                  </a:moveTo>
                  <a:lnTo>
                    <a:pt x="0" y="1892"/>
                  </a:lnTo>
                  <a:lnTo>
                    <a:pt x="342" y="40957"/>
                  </a:lnTo>
                  <a:lnTo>
                    <a:pt x="217538" y="39065"/>
                  </a:lnTo>
                  <a:lnTo>
                    <a:pt x="217195" y="0"/>
                  </a:lnTo>
                  <a:close/>
                </a:path>
              </a:pathLst>
            </a:custGeom>
            <a:solidFill>
              <a:srgbClr val="249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87772" y="4159460"/>
              <a:ext cx="218440" cy="91440"/>
            </a:xfrm>
            <a:custGeom>
              <a:avLst/>
              <a:gdLst/>
              <a:ahLst/>
              <a:cxnLst/>
              <a:rect l="l" t="t" r="r" b="b"/>
              <a:pathLst>
                <a:path w="218439" h="91439">
                  <a:moveTo>
                    <a:pt x="217208" y="0"/>
                  </a:moveTo>
                  <a:lnTo>
                    <a:pt x="0" y="1892"/>
                  </a:lnTo>
                  <a:lnTo>
                    <a:pt x="774" y="90982"/>
                  </a:lnTo>
                  <a:lnTo>
                    <a:pt x="217982" y="89090"/>
                  </a:lnTo>
                  <a:lnTo>
                    <a:pt x="217927" y="82689"/>
                  </a:lnTo>
                  <a:lnTo>
                    <a:pt x="8851" y="82689"/>
                  </a:lnTo>
                  <a:lnTo>
                    <a:pt x="8229" y="10045"/>
                  </a:lnTo>
                  <a:lnTo>
                    <a:pt x="217280" y="8293"/>
                  </a:lnTo>
                  <a:lnTo>
                    <a:pt x="217208" y="0"/>
                  </a:lnTo>
                  <a:close/>
                </a:path>
                <a:path w="218439" h="91439">
                  <a:moveTo>
                    <a:pt x="217280" y="8293"/>
                  </a:moveTo>
                  <a:lnTo>
                    <a:pt x="209130" y="8293"/>
                  </a:lnTo>
                  <a:lnTo>
                    <a:pt x="209765" y="80937"/>
                  </a:lnTo>
                  <a:lnTo>
                    <a:pt x="8851" y="82689"/>
                  </a:lnTo>
                  <a:lnTo>
                    <a:pt x="217927" y="82689"/>
                  </a:lnTo>
                  <a:lnTo>
                    <a:pt x="217280" y="8293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26893" y="3791343"/>
              <a:ext cx="695325" cy="123189"/>
            </a:xfrm>
            <a:custGeom>
              <a:avLst/>
              <a:gdLst/>
              <a:ahLst/>
              <a:cxnLst/>
              <a:rect l="l" t="t" r="r" b="b"/>
              <a:pathLst>
                <a:path w="695325" h="123189">
                  <a:moveTo>
                    <a:pt x="143560" y="121970"/>
                  </a:moveTo>
                  <a:lnTo>
                    <a:pt x="143332" y="95592"/>
                  </a:lnTo>
                  <a:lnTo>
                    <a:pt x="23876" y="96634"/>
                  </a:lnTo>
                  <a:lnTo>
                    <a:pt x="24104" y="123012"/>
                  </a:lnTo>
                  <a:lnTo>
                    <a:pt x="143560" y="121970"/>
                  </a:lnTo>
                  <a:close/>
                </a:path>
                <a:path w="695325" h="123189">
                  <a:moveTo>
                    <a:pt x="326821" y="120370"/>
                  </a:moveTo>
                  <a:lnTo>
                    <a:pt x="326593" y="93992"/>
                  </a:lnTo>
                  <a:lnTo>
                    <a:pt x="207137" y="95034"/>
                  </a:lnTo>
                  <a:lnTo>
                    <a:pt x="207365" y="121412"/>
                  </a:lnTo>
                  <a:lnTo>
                    <a:pt x="326821" y="120370"/>
                  </a:lnTo>
                  <a:close/>
                </a:path>
                <a:path w="695325" h="123189">
                  <a:moveTo>
                    <a:pt x="463867" y="119176"/>
                  </a:moveTo>
                  <a:lnTo>
                    <a:pt x="463638" y="92798"/>
                  </a:lnTo>
                  <a:lnTo>
                    <a:pt x="344182" y="93840"/>
                  </a:lnTo>
                  <a:lnTo>
                    <a:pt x="344411" y="120218"/>
                  </a:lnTo>
                  <a:lnTo>
                    <a:pt x="463867" y="119176"/>
                  </a:lnTo>
                  <a:close/>
                </a:path>
                <a:path w="695325" h="123189">
                  <a:moveTo>
                    <a:pt x="601484" y="117983"/>
                  </a:moveTo>
                  <a:lnTo>
                    <a:pt x="601256" y="91605"/>
                  </a:lnTo>
                  <a:lnTo>
                    <a:pt x="481787" y="92646"/>
                  </a:lnTo>
                  <a:lnTo>
                    <a:pt x="482015" y="119024"/>
                  </a:lnTo>
                  <a:lnTo>
                    <a:pt x="601484" y="117983"/>
                  </a:lnTo>
                  <a:close/>
                </a:path>
                <a:path w="695325" h="123189">
                  <a:moveTo>
                    <a:pt x="694944" y="65786"/>
                  </a:moveTo>
                  <a:lnTo>
                    <a:pt x="694372" y="0"/>
                  </a:lnTo>
                  <a:lnTo>
                    <a:pt x="0" y="6057"/>
                  </a:lnTo>
                  <a:lnTo>
                    <a:pt x="571" y="71843"/>
                  </a:lnTo>
                  <a:lnTo>
                    <a:pt x="694944" y="65786"/>
                  </a:lnTo>
                  <a:close/>
                </a:path>
              </a:pathLst>
            </a:custGeom>
            <a:solidFill>
              <a:srgbClr val="249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27474" y="3857122"/>
              <a:ext cx="697865" cy="401320"/>
            </a:xfrm>
            <a:custGeom>
              <a:avLst/>
              <a:gdLst/>
              <a:ahLst/>
              <a:cxnLst/>
              <a:rect l="l" t="t" r="r" b="b"/>
              <a:pathLst>
                <a:path w="697864" h="401320">
                  <a:moveTo>
                    <a:pt x="694372" y="0"/>
                  </a:moveTo>
                  <a:lnTo>
                    <a:pt x="0" y="6057"/>
                  </a:lnTo>
                  <a:lnTo>
                    <a:pt x="3441" y="400812"/>
                  </a:lnTo>
                  <a:lnTo>
                    <a:pt x="697814" y="394754"/>
                  </a:lnTo>
                  <a:lnTo>
                    <a:pt x="697794" y="392518"/>
                  </a:lnTo>
                  <a:lnTo>
                    <a:pt x="11518" y="392518"/>
                  </a:lnTo>
                  <a:lnTo>
                    <a:pt x="8216" y="14211"/>
                  </a:lnTo>
                  <a:lnTo>
                    <a:pt x="694444" y="8293"/>
                  </a:lnTo>
                  <a:lnTo>
                    <a:pt x="694372" y="0"/>
                  </a:lnTo>
                  <a:close/>
                </a:path>
                <a:path w="697864" h="401320">
                  <a:moveTo>
                    <a:pt x="694444" y="8293"/>
                  </a:moveTo>
                  <a:lnTo>
                    <a:pt x="686295" y="8293"/>
                  </a:lnTo>
                  <a:lnTo>
                    <a:pt x="689597" y="386600"/>
                  </a:lnTo>
                  <a:lnTo>
                    <a:pt x="11518" y="392518"/>
                  </a:lnTo>
                  <a:lnTo>
                    <a:pt x="697794" y="392518"/>
                  </a:lnTo>
                  <a:lnTo>
                    <a:pt x="694444" y="8293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76053" y="3803764"/>
              <a:ext cx="16510" cy="343535"/>
            </a:xfrm>
            <a:custGeom>
              <a:avLst/>
              <a:gdLst/>
              <a:ahLst/>
              <a:cxnLst/>
              <a:rect l="l" t="t" r="r" b="b"/>
              <a:pathLst>
                <a:path w="16510" h="343535">
                  <a:moveTo>
                    <a:pt x="13373" y="10401"/>
                  </a:moveTo>
                  <a:lnTo>
                    <a:pt x="13309" y="2984"/>
                  </a:lnTo>
                  <a:lnTo>
                    <a:pt x="10299" y="0"/>
                  </a:lnTo>
                  <a:lnTo>
                    <a:pt x="2946" y="63"/>
                  </a:lnTo>
                  <a:lnTo>
                    <a:pt x="0" y="3098"/>
                  </a:lnTo>
                  <a:lnTo>
                    <a:pt x="38" y="6807"/>
                  </a:lnTo>
                  <a:lnTo>
                    <a:pt x="63" y="10515"/>
                  </a:lnTo>
                  <a:lnTo>
                    <a:pt x="3073" y="13500"/>
                  </a:lnTo>
                  <a:lnTo>
                    <a:pt x="10414" y="13436"/>
                  </a:lnTo>
                  <a:lnTo>
                    <a:pt x="13373" y="10401"/>
                  </a:lnTo>
                  <a:close/>
                </a:path>
                <a:path w="16510" h="343535">
                  <a:moveTo>
                    <a:pt x="14820" y="176453"/>
                  </a:moveTo>
                  <a:lnTo>
                    <a:pt x="14744" y="169037"/>
                  </a:lnTo>
                  <a:lnTo>
                    <a:pt x="11747" y="166052"/>
                  </a:lnTo>
                  <a:lnTo>
                    <a:pt x="4394" y="166116"/>
                  </a:lnTo>
                  <a:lnTo>
                    <a:pt x="1447" y="169151"/>
                  </a:lnTo>
                  <a:lnTo>
                    <a:pt x="1473" y="172859"/>
                  </a:lnTo>
                  <a:lnTo>
                    <a:pt x="1511" y="176568"/>
                  </a:lnTo>
                  <a:lnTo>
                    <a:pt x="4508" y="179552"/>
                  </a:lnTo>
                  <a:lnTo>
                    <a:pt x="11861" y="179489"/>
                  </a:lnTo>
                  <a:lnTo>
                    <a:pt x="14820" y="176453"/>
                  </a:lnTo>
                  <a:close/>
                </a:path>
                <a:path w="16510" h="343535">
                  <a:moveTo>
                    <a:pt x="16256" y="339991"/>
                  </a:moveTo>
                  <a:lnTo>
                    <a:pt x="16179" y="332574"/>
                  </a:lnTo>
                  <a:lnTo>
                    <a:pt x="13182" y="329590"/>
                  </a:lnTo>
                  <a:lnTo>
                    <a:pt x="5829" y="329653"/>
                  </a:lnTo>
                  <a:lnTo>
                    <a:pt x="2882" y="332689"/>
                  </a:lnTo>
                  <a:lnTo>
                    <a:pt x="2908" y="336397"/>
                  </a:lnTo>
                  <a:lnTo>
                    <a:pt x="2946" y="340106"/>
                  </a:lnTo>
                  <a:lnTo>
                    <a:pt x="5943" y="343090"/>
                  </a:lnTo>
                  <a:lnTo>
                    <a:pt x="13296" y="343027"/>
                  </a:lnTo>
                  <a:lnTo>
                    <a:pt x="16256" y="339991"/>
                  </a:lnTo>
                  <a:close/>
                </a:path>
              </a:pathLst>
            </a:custGeom>
            <a:solidFill>
              <a:srgbClr val="ECF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55335" y="3992845"/>
              <a:ext cx="640080" cy="167640"/>
            </a:xfrm>
            <a:custGeom>
              <a:avLst/>
              <a:gdLst/>
              <a:ahLst/>
              <a:cxnLst/>
              <a:rect l="l" t="t" r="r" b="b"/>
              <a:pathLst>
                <a:path w="640080" h="167639">
                  <a:moveTo>
                    <a:pt x="0" y="167246"/>
                  </a:moveTo>
                  <a:lnTo>
                    <a:pt x="77241" y="139992"/>
                  </a:lnTo>
                  <a:lnTo>
                    <a:pt x="181114" y="146469"/>
                  </a:lnTo>
                  <a:lnTo>
                    <a:pt x="289217" y="106400"/>
                  </a:lnTo>
                  <a:lnTo>
                    <a:pt x="371436" y="116751"/>
                  </a:lnTo>
                  <a:lnTo>
                    <a:pt x="472236" y="37630"/>
                  </a:lnTo>
                  <a:lnTo>
                    <a:pt x="577049" y="62979"/>
                  </a:lnTo>
                  <a:lnTo>
                    <a:pt x="639597" y="0"/>
                  </a:lnTo>
                </a:path>
              </a:pathLst>
            </a:custGeom>
            <a:ln w="22009">
              <a:solidFill>
                <a:srgbClr val="249A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44604" y="3509816"/>
              <a:ext cx="1235075" cy="50800"/>
            </a:xfrm>
            <a:custGeom>
              <a:avLst/>
              <a:gdLst/>
              <a:ahLst/>
              <a:cxnLst/>
              <a:rect l="l" t="t" r="r" b="b"/>
              <a:pathLst>
                <a:path w="1235075" h="50800">
                  <a:moveTo>
                    <a:pt x="1234592" y="0"/>
                  </a:moveTo>
                  <a:lnTo>
                    <a:pt x="0" y="10769"/>
                  </a:lnTo>
                  <a:lnTo>
                    <a:pt x="342" y="50558"/>
                  </a:lnTo>
                  <a:lnTo>
                    <a:pt x="1234935" y="39789"/>
                  </a:lnTo>
                  <a:lnTo>
                    <a:pt x="1234592" y="0"/>
                  </a:lnTo>
                  <a:close/>
                </a:path>
              </a:pathLst>
            </a:custGeom>
            <a:solidFill>
              <a:srgbClr val="D4D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56961" y="3535888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5" h="8889">
                  <a:moveTo>
                    <a:pt x="5778" y="0"/>
                  </a:moveTo>
                  <a:lnTo>
                    <a:pt x="0" y="4483"/>
                  </a:lnTo>
                  <a:lnTo>
                    <a:pt x="5854" y="8851"/>
                  </a:lnTo>
                </a:path>
                <a:path w="14605" h="8889">
                  <a:moveTo>
                    <a:pt x="0" y="4483"/>
                  </a:moveTo>
                  <a:lnTo>
                    <a:pt x="14554" y="4356"/>
                  </a:lnTo>
                </a:path>
              </a:pathLst>
            </a:custGeom>
            <a:ln w="9525">
              <a:solidFill>
                <a:srgbClr val="5D61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94352" y="3535954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4">
                  <a:moveTo>
                    <a:pt x="8775" y="8140"/>
                  </a:moveTo>
                  <a:lnTo>
                    <a:pt x="14554" y="3810"/>
                  </a:lnTo>
                  <a:lnTo>
                    <a:pt x="8699" y="0"/>
                  </a:lnTo>
                </a:path>
                <a:path w="14605" h="8254">
                  <a:moveTo>
                    <a:pt x="14554" y="3810"/>
                  </a:moveTo>
                  <a:lnTo>
                    <a:pt x="0" y="3937"/>
                  </a:lnTo>
                </a:path>
              </a:pathLst>
            </a:custGeom>
            <a:ln w="9525">
              <a:solidFill>
                <a:srgbClr val="989A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32409" y="353400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5295" y="10680"/>
                  </a:moveTo>
                  <a:lnTo>
                    <a:pt x="2400" y="10706"/>
                  </a:lnTo>
                  <a:lnTo>
                    <a:pt x="38" y="8343"/>
                  </a:lnTo>
                  <a:lnTo>
                    <a:pt x="12" y="5397"/>
                  </a:lnTo>
                  <a:lnTo>
                    <a:pt x="0" y="2463"/>
                  </a:lnTo>
                  <a:lnTo>
                    <a:pt x="2311" y="50"/>
                  </a:lnTo>
                  <a:lnTo>
                    <a:pt x="5207" y="25"/>
                  </a:lnTo>
                  <a:lnTo>
                    <a:pt x="8089" y="0"/>
                  </a:lnTo>
                  <a:lnTo>
                    <a:pt x="10452" y="2374"/>
                  </a:lnTo>
                  <a:lnTo>
                    <a:pt x="10477" y="5308"/>
                  </a:lnTo>
                  <a:lnTo>
                    <a:pt x="10490" y="6858"/>
                  </a:lnTo>
                  <a:lnTo>
                    <a:pt x="9855" y="8255"/>
                  </a:lnTo>
                  <a:lnTo>
                    <a:pt x="8839" y="9232"/>
                  </a:lnTo>
                </a:path>
              </a:pathLst>
            </a:custGeom>
            <a:ln w="9525">
              <a:solidFill>
                <a:srgbClr val="5D61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2585" y="353869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0" y="0"/>
                  </a:moveTo>
                  <a:lnTo>
                    <a:pt x="1612" y="6032"/>
                  </a:lnTo>
                  <a:lnTo>
                    <a:pt x="7454" y="2768"/>
                  </a:lnTo>
                </a:path>
              </a:pathLst>
            </a:custGeom>
            <a:ln w="6350">
              <a:solidFill>
                <a:srgbClr val="5D61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69380" y="3517846"/>
              <a:ext cx="1086485" cy="34925"/>
            </a:xfrm>
            <a:custGeom>
              <a:avLst/>
              <a:gdLst/>
              <a:ahLst/>
              <a:cxnLst/>
              <a:rect l="l" t="t" r="r" b="b"/>
              <a:pathLst>
                <a:path w="1086485" h="34925">
                  <a:moveTo>
                    <a:pt x="1086205" y="0"/>
                  </a:moveTo>
                  <a:lnTo>
                    <a:pt x="0" y="9486"/>
                  </a:lnTo>
                  <a:lnTo>
                    <a:pt x="215" y="34594"/>
                  </a:lnTo>
                  <a:lnTo>
                    <a:pt x="1086421" y="25107"/>
                  </a:lnTo>
                  <a:lnTo>
                    <a:pt x="1086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79643" y="3480804"/>
              <a:ext cx="203200" cy="41275"/>
            </a:xfrm>
            <a:custGeom>
              <a:avLst/>
              <a:gdLst/>
              <a:ahLst/>
              <a:cxnLst/>
              <a:rect l="l" t="t" r="r" b="b"/>
              <a:pathLst>
                <a:path w="203200" h="41275">
                  <a:moveTo>
                    <a:pt x="202300" y="39904"/>
                  </a:moveTo>
                  <a:lnTo>
                    <a:pt x="170603" y="39904"/>
                  </a:lnTo>
                  <a:lnTo>
                    <a:pt x="203082" y="41084"/>
                  </a:lnTo>
                  <a:lnTo>
                    <a:pt x="202300" y="39904"/>
                  </a:lnTo>
                  <a:close/>
                </a:path>
                <a:path w="203200" h="41275">
                  <a:moveTo>
                    <a:pt x="175856" y="0"/>
                  </a:moveTo>
                  <a:lnTo>
                    <a:pt x="21488" y="1358"/>
                  </a:lnTo>
                  <a:lnTo>
                    <a:pt x="0" y="40805"/>
                  </a:lnTo>
                  <a:lnTo>
                    <a:pt x="202300" y="39904"/>
                  </a:lnTo>
                  <a:lnTo>
                    <a:pt x="175856" y="0"/>
                  </a:lnTo>
                  <a:close/>
                </a:path>
              </a:pathLst>
            </a:custGeom>
            <a:solidFill>
              <a:srgbClr val="D4D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477438" y="6062605"/>
            <a:ext cx="5966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Compas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se</a:t>
            </a:r>
            <a:r>
              <a:rPr sz="9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développe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depuis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9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30</a:t>
            </a:r>
            <a:r>
              <a:rPr sz="9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grâce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9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son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savoir-faire</a:t>
            </a:r>
            <a:r>
              <a:rPr sz="9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reconnu,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ses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outils</a:t>
            </a:r>
            <a:r>
              <a:rPr sz="9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900" spc="-10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méthodes</a:t>
            </a:r>
            <a:r>
              <a:rPr sz="900" spc="-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continuellement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renouvelés,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ses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valeurs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humaines,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son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réseau et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ses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partenariats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bien ciblés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77438" y="6474085"/>
            <a:ext cx="1016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Nos</a:t>
            </a:r>
            <a:r>
              <a:rPr sz="9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engagements</a:t>
            </a:r>
            <a:r>
              <a:rPr sz="900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77438" y="6748405"/>
            <a:ext cx="4445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indent="-88265">
              <a:lnSpc>
                <a:spcPct val="100000"/>
              </a:lnSpc>
              <a:spcBef>
                <a:spcPts val="100"/>
              </a:spcBef>
              <a:buChar char="&gt;"/>
              <a:tabLst>
                <a:tab pos="100965" algn="l"/>
              </a:tabLst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Contribuer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au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mieux-vivre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des habitants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et mettre en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évidence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 les</a:t>
            </a:r>
            <a:r>
              <a:rPr sz="9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besoins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invisibles.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77438" y="7022725"/>
            <a:ext cx="45326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indent="-88265">
              <a:lnSpc>
                <a:spcPct val="100000"/>
              </a:lnSpc>
              <a:spcBef>
                <a:spcPts val="100"/>
              </a:spcBef>
              <a:buChar char="&gt;"/>
              <a:tabLst>
                <a:tab pos="100965" algn="l"/>
              </a:tabLst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Capitaliser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connaissances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questionnements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pour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éclairer</a:t>
            </a:r>
            <a:r>
              <a:rPr sz="9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enjeux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sociaux.</a:t>
            </a:r>
            <a:endParaRPr sz="900">
              <a:latin typeface="Roboto"/>
              <a:cs typeface="Roboto"/>
            </a:endParaRPr>
          </a:p>
          <a:p>
            <a:pPr marL="100330" indent="-88265">
              <a:lnSpc>
                <a:spcPct val="100000"/>
              </a:lnSpc>
              <a:spcBef>
                <a:spcPts val="840"/>
              </a:spcBef>
              <a:buChar char="&gt;"/>
              <a:tabLst>
                <a:tab pos="100965" algn="l"/>
              </a:tabLst>
            </a:pP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Tisser une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relation de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confiance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 pour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construire ensemble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231F20"/>
                </a:solidFill>
                <a:latin typeface="Roboto"/>
                <a:cs typeface="Roboto"/>
              </a:rPr>
              <a:t>les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politiques</a:t>
            </a:r>
            <a:r>
              <a:rPr sz="9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oboto"/>
                <a:cs typeface="Roboto"/>
              </a:rPr>
              <a:t>de demain</a:t>
            </a:r>
            <a:endParaRPr sz="9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58742" y="4249239"/>
            <a:ext cx="5713095" cy="161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8990" marR="552450">
              <a:lnSpc>
                <a:spcPct val="100000"/>
              </a:lnSpc>
              <a:spcBef>
                <a:spcPts val="100"/>
              </a:spcBef>
              <a:buChar char="&gt;"/>
              <a:tabLst>
                <a:tab pos="1010919" algn="l"/>
              </a:tabLst>
            </a:pPr>
            <a:r>
              <a:rPr sz="1200" dirty="0">
                <a:latin typeface="Roboto"/>
                <a:cs typeface="Roboto"/>
              </a:rPr>
              <a:t>Une</a:t>
            </a:r>
            <a:r>
              <a:rPr sz="1200" spc="5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plateforme</a:t>
            </a:r>
            <a:r>
              <a:rPr sz="1200" spc="6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numérique</a:t>
            </a:r>
            <a:r>
              <a:rPr sz="1200" spc="6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centralisant</a:t>
            </a:r>
            <a:r>
              <a:rPr sz="1200" spc="60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l’ensemble</a:t>
            </a:r>
            <a:r>
              <a:rPr sz="1200" spc="7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des </a:t>
            </a:r>
            <a:r>
              <a:rPr sz="1200" spc="-285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données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de vos </a:t>
            </a:r>
            <a:r>
              <a:rPr sz="1200" spc="-65" dirty="0">
                <a:latin typeface="Roboto"/>
                <a:cs typeface="Roboto"/>
              </a:rPr>
              <a:t>QP,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accessible </a:t>
            </a:r>
            <a:r>
              <a:rPr sz="1200" spc="-5" dirty="0">
                <a:latin typeface="Roboto"/>
                <a:cs typeface="Roboto"/>
              </a:rPr>
              <a:t>où que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vous </a:t>
            </a:r>
            <a:r>
              <a:rPr sz="1200" spc="-10" dirty="0">
                <a:latin typeface="Roboto"/>
                <a:cs typeface="Roboto"/>
              </a:rPr>
              <a:t>soyez,</a:t>
            </a:r>
            <a:endParaRPr sz="12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Roboto"/>
              <a:buChar char="&gt;"/>
            </a:pPr>
            <a:endParaRPr sz="1150" dirty="0">
              <a:latin typeface="Roboto"/>
              <a:cs typeface="Roboto"/>
            </a:endParaRPr>
          </a:p>
          <a:p>
            <a:pPr marL="926465" indent="-118110">
              <a:lnSpc>
                <a:spcPct val="100000"/>
              </a:lnSpc>
              <a:spcBef>
                <a:spcPts val="5"/>
              </a:spcBef>
              <a:buChar char="&gt;"/>
              <a:tabLst>
                <a:tab pos="927100" algn="l"/>
              </a:tabLst>
            </a:pPr>
            <a:r>
              <a:rPr sz="1200" dirty="0">
                <a:latin typeface="Roboto"/>
                <a:cs typeface="Roboto"/>
              </a:rPr>
              <a:t>Un</a:t>
            </a:r>
            <a:r>
              <a:rPr sz="1200" spc="-5" dirty="0">
                <a:latin typeface="Roboto"/>
                <a:cs typeface="Roboto"/>
              </a:rPr>
              <a:t> guide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d’utilisation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en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ligne</a:t>
            </a:r>
            <a:r>
              <a:rPr sz="1200" spc="-5" dirty="0">
                <a:latin typeface="Roboto"/>
                <a:cs typeface="Roboto"/>
              </a:rPr>
              <a:t> et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une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prise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en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main </a:t>
            </a:r>
            <a:r>
              <a:rPr sz="1200" dirty="0">
                <a:latin typeface="Roboto"/>
                <a:cs typeface="Roboto"/>
              </a:rPr>
              <a:t>à</a:t>
            </a:r>
            <a:r>
              <a:rPr sz="1200" spc="-5" dirty="0">
                <a:latin typeface="Roboto"/>
                <a:cs typeface="Roboto"/>
              </a:rPr>
              <a:t> distance.</a:t>
            </a:r>
            <a:endParaRPr sz="1200" dirty="0">
              <a:latin typeface="Roboto"/>
              <a:cs typeface="Roboto"/>
            </a:endParaRPr>
          </a:p>
          <a:p>
            <a:pPr marR="2016760" algn="ctr">
              <a:lnSpc>
                <a:spcPct val="100000"/>
              </a:lnSpc>
              <a:spcBef>
                <a:spcPts val="840"/>
              </a:spcBef>
            </a:pPr>
            <a:r>
              <a:rPr sz="1400" b="1" spc="-25" dirty="0">
                <a:solidFill>
                  <a:srgbClr val="FFFFFF"/>
                </a:solidFill>
                <a:latin typeface="Roboto Cn"/>
                <a:cs typeface="Roboto Cn"/>
              </a:rPr>
              <a:t>CONSULTEZ</a:t>
            </a:r>
            <a:r>
              <a:rPr sz="1400" b="1" spc="-15" dirty="0">
                <a:solidFill>
                  <a:srgbClr val="FFFFFF"/>
                </a:solidFill>
                <a:latin typeface="Roboto Cn"/>
                <a:cs typeface="Roboto C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Roboto Cn"/>
                <a:cs typeface="Roboto Cn"/>
              </a:rPr>
              <a:t>NOTRE</a:t>
            </a:r>
            <a:r>
              <a:rPr sz="1400" b="1" spc="-15" dirty="0">
                <a:solidFill>
                  <a:srgbClr val="FFFFFF"/>
                </a:solidFill>
                <a:latin typeface="Roboto Cn"/>
                <a:cs typeface="Roboto C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Roboto Cn"/>
                <a:cs typeface="Roboto Cn"/>
              </a:rPr>
              <a:t>OFFRE</a:t>
            </a:r>
            <a:r>
              <a:rPr sz="1400" b="1" spc="-10" dirty="0">
                <a:solidFill>
                  <a:srgbClr val="FFFFFF"/>
                </a:solidFill>
                <a:latin typeface="Roboto Cn"/>
                <a:cs typeface="Roboto C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Roboto Cn"/>
                <a:cs typeface="Roboto Cn"/>
              </a:rPr>
              <a:t>POLITIQUE</a:t>
            </a:r>
            <a:r>
              <a:rPr sz="1400" b="1" spc="-15" dirty="0">
                <a:solidFill>
                  <a:srgbClr val="FFFFFF"/>
                </a:solidFill>
                <a:latin typeface="Roboto Cn"/>
                <a:cs typeface="Roboto C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Roboto Cn"/>
                <a:cs typeface="Roboto Cn"/>
              </a:rPr>
              <a:t>DE</a:t>
            </a:r>
            <a:r>
              <a:rPr sz="1400" b="1" spc="-10" dirty="0">
                <a:solidFill>
                  <a:srgbClr val="FFFFFF"/>
                </a:solidFill>
                <a:latin typeface="Roboto Cn"/>
                <a:cs typeface="Roboto Cn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Roboto Cn"/>
                <a:cs typeface="Roboto Cn"/>
              </a:rPr>
              <a:t>LA</a:t>
            </a:r>
            <a:r>
              <a:rPr sz="1400" b="1" spc="-15" dirty="0">
                <a:solidFill>
                  <a:srgbClr val="FFFFFF"/>
                </a:solidFill>
                <a:latin typeface="Roboto Cn"/>
                <a:cs typeface="Roboto C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Roboto Cn"/>
                <a:cs typeface="Roboto Cn"/>
              </a:rPr>
              <a:t>VILLE</a:t>
            </a:r>
            <a:r>
              <a:rPr sz="1400" b="1" spc="-10" dirty="0">
                <a:solidFill>
                  <a:srgbClr val="FFFFFF"/>
                </a:solidFill>
                <a:latin typeface="Roboto Cn"/>
                <a:cs typeface="Roboto C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Roboto Cn"/>
                <a:cs typeface="Roboto Cn"/>
              </a:rPr>
              <a:t>:</a:t>
            </a:r>
            <a:endParaRPr sz="1400" dirty="0">
              <a:latin typeface="Roboto Cn"/>
              <a:cs typeface="Roboto Cn"/>
            </a:endParaRPr>
          </a:p>
          <a:p>
            <a:pPr marR="2017395" algn="ctr">
              <a:lnSpc>
                <a:spcPct val="100000"/>
              </a:lnSpc>
              <a:spcBef>
                <a:spcPts val="320"/>
              </a:spcBef>
            </a:pPr>
            <a:r>
              <a:rPr sz="1100" b="1" spc="-5" dirty="0">
                <a:solidFill>
                  <a:schemeClr val="bg1"/>
                </a:solidFill>
                <a:latin typeface="Roboto"/>
                <a:cs typeface="Roboto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http://www.lecompas.fr/offre/quartiers-prioritaires/</a:t>
            </a:r>
            <a:endParaRPr sz="1100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1231265">
              <a:lnSpc>
                <a:spcPct val="100000"/>
              </a:lnSpc>
              <a:spcBef>
                <a:spcPts val="655"/>
              </a:spcBef>
            </a:pP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Expert</a:t>
            </a:r>
            <a:r>
              <a:rPr sz="16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6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politiques</a:t>
            </a:r>
            <a:r>
              <a:rPr sz="16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oboto"/>
                <a:cs typeface="Roboto"/>
              </a:rPr>
              <a:t>sociales</a:t>
            </a: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6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6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231F20"/>
                </a:solidFill>
                <a:latin typeface="Roboto"/>
                <a:cs typeface="Roboto"/>
              </a:rPr>
              <a:t>territoires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46299" y="544168"/>
            <a:ext cx="4380865" cy="18580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60"/>
              </a:spcBef>
            </a:pPr>
            <a:r>
              <a:rPr sz="1400" b="1" spc="-5" dirty="0">
                <a:solidFill>
                  <a:srgbClr val="005F73"/>
                </a:solidFill>
                <a:latin typeface="Roboto"/>
                <a:cs typeface="Roboto"/>
              </a:rPr>
              <a:t>Chiffres</a:t>
            </a:r>
            <a:r>
              <a:rPr sz="14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005F73"/>
                </a:solidFill>
                <a:latin typeface="Roboto"/>
                <a:cs typeface="Roboto"/>
              </a:rPr>
              <a:t>clés</a:t>
            </a:r>
            <a:r>
              <a:rPr sz="14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F73"/>
                </a:solidFill>
                <a:latin typeface="Roboto"/>
                <a:cs typeface="Roboto"/>
              </a:rPr>
              <a:t>des</a:t>
            </a:r>
            <a:r>
              <a:rPr sz="14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r>
              <a:rPr sz="14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14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spc="-10" dirty="0">
                <a:solidFill>
                  <a:srgbClr val="005F73"/>
                </a:solidFill>
                <a:latin typeface="Roboto"/>
                <a:cs typeface="Roboto"/>
              </a:rPr>
              <a:t>votre</a:t>
            </a:r>
            <a:r>
              <a:rPr sz="1400" b="1" spc="-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005F73"/>
                </a:solidFill>
                <a:latin typeface="Roboto"/>
                <a:cs typeface="Roboto"/>
              </a:rPr>
              <a:t>contrat</a:t>
            </a:r>
            <a:r>
              <a:rPr sz="14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14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005F73"/>
                </a:solidFill>
                <a:latin typeface="Roboto"/>
                <a:cs typeface="Roboto"/>
              </a:rPr>
              <a:t>ville</a:t>
            </a:r>
            <a:endParaRPr sz="1400">
              <a:latin typeface="Roboto"/>
              <a:cs typeface="Roboto"/>
            </a:endParaRPr>
          </a:p>
          <a:p>
            <a:pPr marL="21590" marR="5080" algn="just">
              <a:lnSpc>
                <a:spcPct val="100000"/>
              </a:lnSpc>
              <a:spcBef>
                <a:spcPts val="565"/>
              </a:spcBef>
              <a:buChar char="&gt;"/>
              <a:tabLst>
                <a:tab pos="172720" algn="l"/>
              </a:tabLst>
            </a:pPr>
            <a:r>
              <a:rPr sz="1200" spc="-5" dirty="0">
                <a:latin typeface="Roboto"/>
                <a:cs typeface="Roboto"/>
              </a:rPr>
              <a:t>Repérer </a:t>
            </a:r>
            <a:r>
              <a:rPr sz="1200" dirty="0">
                <a:latin typeface="Roboto"/>
                <a:cs typeface="Roboto"/>
              </a:rPr>
              <a:t>les </a:t>
            </a:r>
            <a:r>
              <a:rPr sz="1200" spc="-5" dirty="0">
                <a:latin typeface="Roboto"/>
                <a:cs typeface="Roboto"/>
              </a:rPr>
              <a:t>spécificités d’un ou plusieurs de vos quartiers 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prioritaires </a:t>
            </a:r>
            <a:r>
              <a:rPr sz="1200" dirty="0">
                <a:latin typeface="Roboto"/>
                <a:cs typeface="Roboto"/>
              </a:rPr>
              <a:t>à </a:t>
            </a:r>
            <a:r>
              <a:rPr sz="1200" spc="-5" dirty="0">
                <a:latin typeface="Roboto"/>
                <a:cs typeface="Roboto"/>
              </a:rPr>
              <a:t>partir d’une </a:t>
            </a:r>
            <a:r>
              <a:rPr sz="1200" dirty="0">
                <a:latin typeface="Roboto"/>
                <a:cs typeface="Roboto"/>
              </a:rPr>
              <a:t>vingtaine </a:t>
            </a:r>
            <a:r>
              <a:rPr sz="1200" spc="-5" dirty="0">
                <a:latin typeface="Roboto"/>
                <a:cs typeface="Roboto"/>
              </a:rPr>
              <a:t>d’indicateurs clés structurés </a:t>
            </a:r>
            <a:r>
              <a:rPr sz="1200" dirty="0">
                <a:latin typeface="Roboto"/>
                <a:cs typeface="Roboto"/>
              </a:rPr>
              <a:t> autour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des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trois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piliers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de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la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politique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de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la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ville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auxquels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ont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été </a:t>
            </a:r>
            <a:r>
              <a:rPr sz="1200" spc="-285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ajoutées</a:t>
            </a:r>
            <a:r>
              <a:rPr sz="1200" spc="-5" dirty="0">
                <a:latin typeface="Roboto"/>
                <a:cs typeface="Roboto"/>
              </a:rPr>
              <a:t> deux </a:t>
            </a:r>
            <a:r>
              <a:rPr sz="1200" dirty="0">
                <a:latin typeface="Roboto"/>
                <a:cs typeface="Roboto"/>
              </a:rPr>
              <a:t>thématiques</a:t>
            </a:r>
            <a:r>
              <a:rPr sz="1200" spc="-5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incontournables,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buFont typeface="Roboto"/>
              <a:buChar char="&gt;"/>
            </a:pPr>
            <a:endParaRPr sz="1200">
              <a:latin typeface="Roboto"/>
              <a:cs typeface="Roboto"/>
            </a:endParaRPr>
          </a:p>
          <a:p>
            <a:pPr marL="21590" marR="5715" algn="just">
              <a:lnSpc>
                <a:spcPct val="100000"/>
              </a:lnSpc>
              <a:buChar char="&gt;"/>
              <a:tabLst>
                <a:tab pos="250825" algn="l"/>
              </a:tabLst>
            </a:pPr>
            <a:r>
              <a:rPr sz="1200" dirty="0">
                <a:latin typeface="Roboto"/>
                <a:cs typeface="Roboto"/>
              </a:rPr>
              <a:t>Un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document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d’une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quinzaine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de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pages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facilement 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communicable auprès de </a:t>
            </a:r>
            <a:r>
              <a:rPr sz="1200" spc="-10" dirty="0">
                <a:latin typeface="Roboto"/>
                <a:cs typeface="Roboto"/>
              </a:rPr>
              <a:t>l’ensemble </a:t>
            </a:r>
            <a:r>
              <a:rPr sz="1200" spc="-5" dirty="0">
                <a:latin typeface="Roboto"/>
                <a:cs typeface="Roboto"/>
              </a:rPr>
              <a:t>des </a:t>
            </a:r>
            <a:r>
              <a:rPr sz="1200" dirty="0">
                <a:latin typeface="Roboto"/>
                <a:cs typeface="Roboto"/>
              </a:rPr>
              <a:t>services </a:t>
            </a:r>
            <a:r>
              <a:rPr sz="1200" spc="-5" dirty="0">
                <a:latin typeface="Roboto"/>
                <a:cs typeface="Roboto"/>
              </a:rPr>
              <a:t>et </a:t>
            </a:r>
            <a:r>
              <a:rPr sz="1200" dirty="0">
                <a:latin typeface="Roboto"/>
                <a:cs typeface="Roboto"/>
              </a:rPr>
              <a:t>acteurs- 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partenaires,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055300" y="2559425"/>
            <a:ext cx="4372610" cy="153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 indent="-118110" algn="just">
              <a:lnSpc>
                <a:spcPct val="100000"/>
              </a:lnSpc>
              <a:spcBef>
                <a:spcPts val="100"/>
              </a:spcBef>
              <a:buChar char="&gt;"/>
              <a:tabLst>
                <a:tab pos="130810" algn="l"/>
              </a:tabLst>
            </a:pPr>
            <a:r>
              <a:rPr sz="1200" dirty="0">
                <a:latin typeface="Roboto"/>
                <a:cs typeface="Roboto"/>
              </a:rPr>
              <a:t>Une</a:t>
            </a:r>
            <a:r>
              <a:rPr sz="1200" spc="-5" dirty="0">
                <a:latin typeface="Roboto"/>
                <a:cs typeface="Roboto"/>
              </a:rPr>
              <a:t> </a:t>
            </a:r>
            <a:r>
              <a:rPr sz="1200" spc="-10" dirty="0">
                <a:latin typeface="Roboto"/>
                <a:cs typeface="Roboto"/>
              </a:rPr>
              <a:t>présentation</a:t>
            </a:r>
            <a:r>
              <a:rPr sz="1200" spc="-5" dirty="0">
                <a:latin typeface="Roboto"/>
                <a:cs typeface="Roboto"/>
              </a:rPr>
              <a:t> en visio-conférence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(en </a:t>
            </a:r>
            <a:r>
              <a:rPr sz="1200" spc="-5" dirty="0">
                <a:latin typeface="Roboto"/>
                <a:cs typeface="Roboto"/>
              </a:rPr>
              <a:t>option).</a:t>
            </a:r>
            <a:endParaRPr sz="1200">
              <a:latin typeface="Roboto"/>
              <a:cs typeface="Roboto"/>
            </a:endParaRPr>
          </a:p>
          <a:p>
            <a:pPr marL="12700" algn="just">
              <a:lnSpc>
                <a:spcPct val="100000"/>
              </a:lnSpc>
              <a:spcBef>
                <a:spcPts val="1070"/>
              </a:spcBef>
            </a:pPr>
            <a:r>
              <a:rPr sz="1400" b="1" dirty="0">
                <a:solidFill>
                  <a:srgbClr val="005F73"/>
                </a:solidFill>
                <a:latin typeface="Roboto"/>
                <a:cs typeface="Roboto"/>
              </a:rPr>
              <a:t>Hauban,</a:t>
            </a:r>
            <a:r>
              <a:rPr sz="14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F73"/>
                </a:solidFill>
                <a:latin typeface="Roboto"/>
                <a:cs typeface="Roboto"/>
              </a:rPr>
              <a:t>le</a:t>
            </a:r>
            <a:r>
              <a:rPr sz="14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F73"/>
                </a:solidFill>
                <a:latin typeface="Roboto"/>
                <a:cs typeface="Roboto"/>
              </a:rPr>
              <a:t>tableau</a:t>
            </a:r>
            <a:r>
              <a:rPr sz="14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F73"/>
                </a:solidFill>
                <a:latin typeface="Roboto"/>
                <a:cs typeface="Roboto"/>
              </a:rPr>
              <a:t>de</a:t>
            </a:r>
            <a:r>
              <a:rPr sz="1400" b="1" spc="-2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F73"/>
                </a:solidFill>
                <a:latin typeface="Roboto"/>
                <a:cs typeface="Roboto"/>
              </a:rPr>
              <a:t>bord</a:t>
            </a:r>
            <a:r>
              <a:rPr sz="14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005F73"/>
                </a:solidFill>
                <a:latin typeface="Roboto"/>
                <a:cs typeface="Roboto"/>
              </a:rPr>
              <a:t>en</a:t>
            </a:r>
            <a:r>
              <a:rPr sz="14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005F73"/>
                </a:solidFill>
                <a:latin typeface="Roboto"/>
                <a:cs typeface="Roboto"/>
              </a:rPr>
              <a:t>ligne</a:t>
            </a:r>
            <a:endParaRPr sz="1400">
              <a:latin typeface="Roboto"/>
              <a:cs typeface="Roboto"/>
            </a:endParaRPr>
          </a:p>
          <a:p>
            <a:pPr marL="12700" marR="5080" algn="just">
              <a:lnSpc>
                <a:spcPct val="100000"/>
              </a:lnSpc>
              <a:spcBef>
                <a:spcPts val="475"/>
              </a:spcBef>
              <a:buChar char="&gt;"/>
              <a:tabLst>
                <a:tab pos="132080" algn="l"/>
              </a:tabLst>
            </a:pPr>
            <a:r>
              <a:rPr sz="1200" spc="-5" dirty="0">
                <a:latin typeface="Roboto"/>
                <a:cs typeface="Roboto"/>
              </a:rPr>
              <a:t>Accéder </a:t>
            </a:r>
            <a:r>
              <a:rPr sz="1200" dirty="0">
                <a:latin typeface="Roboto"/>
                <a:cs typeface="Roboto"/>
              </a:rPr>
              <a:t>à </a:t>
            </a:r>
            <a:r>
              <a:rPr sz="1200" spc="-5" dirty="0">
                <a:latin typeface="Roboto"/>
                <a:cs typeface="Roboto"/>
              </a:rPr>
              <a:t>un </a:t>
            </a:r>
            <a:r>
              <a:rPr sz="1200" dirty="0">
                <a:latin typeface="Roboto"/>
                <a:cs typeface="Roboto"/>
              </a:rPr>
              <a:t>socle </a:t>
            </a:r>
            <a:r>
              <a:rPr sz="1200" spc="-5" dirty="0">
                <a:latin typeface="Roboto"/>
                <a:cs typeface="Roboto"/>
              </a:rPr>
              <a:t>d’indicateurs utiles </a:t>
            </a:r>
            <a:r>
              <a:rPr sz="1200" dirty="0">
                <a:latin typeface="Roboto"/>
                <a:cs typeface="Roboto"/>
              </a:rPr>
              <a:t>à </a:t>
            </a:r>
            <a:r>
              <a:rPr sz="1200" spc="-5" dirty="0">
                <a:latin typeface="Roboto"/>
                <a:cs typeface="Roboto"/>
              </a:rPr>
              <a:t>l’analyse des </a:t>
            </a:r>
            <a:r>
              <a:rPr sz="1200" spc="-10" dirty="0">
                <a:latin typeface="Roboto"/>
                <a:cs typeface="Roboto"/>
              </a:rPr>
              <a:t>réalités </a:t>
            </a:r>
            <a:r>
              <a:rPr sz="1200" spc="-285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sociales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et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économiques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des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quartiers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prioritaires.</a:t>
            </a:r>
            <a:r>
              <a:rPr sz="1200" dirty="0">
                <a:latin typeface="Roboto"/>
                <a:cs typeface="Roboto"/>
              </a:rPr>
              <a:t> Les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180 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indicateurs </a:t>
            </a:r>
            <a:r>
              <a:rPr sz="1200" spc="-10" dirty="0">
                <a:latin typeface="Roboto"/>
                <a:cs typeface="Roboto"/>
              </a:rPr>
              <a:t>présentés </a:t>
            </a:r>
            <a:r>
              <a:rPr sz="1200" dirty="0">
                <a:latin typeface="Roboto"/>
                <a:cs typeface="Roboto"/>
              </a:rPr>
              <a:t>sont </a:t>
            </a:r>
            <a:r>
              <a:rPr sz="1200" spc="-10" dirty="0">
                <a:latin typeface="Roboto"/>
                <a:cs typeface="Roboto"/>
              </a:rPr>
              <a:t>organisés </a:t>
            </a:r>
            <a:r>
              <a:rPr sz="1200" dirty="0">
                <a:latin typeface="Roboto"/>
                <a:cs typeface="Roboto"/>
              </a:rPr>
              <a:t>selon </a:t>
            </a:r>
            <a:r>
              <a:rPr sz="1200" spc="-5" dirty="0">
                <a:latin typeface="Roboto"/>
                <a:cs typeface="Roboto"/>
              </a:rPr>
              <a:t>une </a:t>
            </a:r>
            <a:r>
              <a:rPr sz="1200" spc="-10" dirty="0">
                <a:latin typeface="Roboto"/>
                <a:cs typeface="Roboto"/>
              </a:rPr>
              <a:t>entrée </a:t>
            </a:r>
            <a:r>
              <a:rPr sz="1200" spc="-5" dirty="0">
                <a:latin typeface="Roboto"/>
                <a:cs typeface="Roboto"/>
              </a:rPr>
              <a:t>par pilier 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de </a:t>
            </a:r>
            <a:r>
              <a:rPr sz="1200" dirty="0">
                <a:latin typeface="Roboto"/>
                <a:cs typeface="Roboto"/>
              </a:rPr>
              <a:t>la </a:t>
            </a:r>
            <a:r>
              <a:rPr sz="1200" spc="-5" dirty="0">
                <a:latin typeface="Roboto"/>
                <a:cs typeface="Roboto"/>
              </a:rPr>
              <a:t>politique de </a:t>
            </a:r>
            <a:r>
              <a:rPr sz="1200" dirty="0">
                <a:latin typeface="Roboto"/>
                <a:cs typeface="Roboto"/>
              </a:rPr>
              <a:t>la ville (+ </a:t>
            </a:r>
            <a:r>
              <a:rPr sz="1200" spc="-5" dirty="0">
                <a:latin typeface="Roboto"/>
                <a:cs typeface="Roboto"/>
              </a:rPr>
              <a:t>deux </a:t>
            </a:r>
            <a:r>
              <a:rPr sz="1200" dirty="0">
                <a:latin typeface="Roboto"/>
                <a:cs typeface="Roboto"/>
              </a:rPr>
              <a:t>thématiques incontournables) 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dirty="0">
                <a:latin typeface="Roboto"/>
                <a:cs typeface="Roboto"/>
              </a:rPr>
              <a:t>aux</a:t>
            </a:r>
            <a:r>
              <a:rPr sz="1200" spc="-5" dirty="0">
                <a:latin typeface="Roboto"/>
                <a:cs typeface="Roboto"/>
              </a:rPr>
              <a:t> contours exacts de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vos </a:t>
            </a:r>
            <a:r>
              <a:rPr sz="1200" spc="-65" dirty="0">
                <a:latin typeface="Roboto"/>
                <a:cs typeface="Roboto"/>
              </a:rPr>
              <a:t>QP,</a:t>
            </a:r>
            <a:endParaRPr sz="12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36015"/>
            <a:ext cx="347345" cy="324485"/>
          </a:xfrm>
          <a:custGeom>
            <a:avLst/>
            <a:gdLst/>
            <a:ahLst/>
            <a:cxnLst/>
            <a:rect l="l" t="t" r="r" b="b"/>
            <a:pathLst>
              <a:path w="347345" h="324484">
                <a:moveTo>
                  <a:pt x="347294" y="0"/>
                </a:moveTo>
                <a:lnTo>
                  <a:pt x="0" y="0"/>
                </a:lnTo>
                <a:lnTo>
                  <a:pt x="0" y="323989"/>
                </a:lnTo>
                <a:lnTo>
                  <a:pt x="347294" y="323989"/>
                </a:lnTo>
                <a:lnTo>
                  <a:pt x="347294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67449" y="928001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7300" y="395054"/>
            <a:ext cx="97821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5F73"/>
                </a:solidFill>
              </a:rPr>
              <a:t>Une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sur-représentation des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QP</a:t>
            </a:r>
            <a:r>
              <a:rPr sz="2800" spc="-5" dirty="0">
                <a:solidFill>
                  <a:srgbClr val="005F73"/>
                </a:solidFill>
              </a:rPr>
              <a:t> parmi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les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populations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dirty="0">
                <a:solidFill>
                  <a:srgbClr val="005F73"/>
                </a:solidFill>
              </a:rPr>
              <a:t>fragiles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5088832" y="1205056"/>
            <a:ext cx="791845" cy="454025"/>
            <a:chOff x="5088832" y="1205056"/>
            <a:chExt cx="791845" cy="45402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9136" y="1205061"/>
              <a:ext cx="111161" cy="1111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9136" y="1436655"/>
              <a:ext cx="111161" cy="2223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2432" y="1436654"/>
              <a:ext cx="184787" cy="2223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9171" y="1205060"/>
              <a:ext cx="111161" cy="11116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4241" y="1436652"/>
              <a:ext cx="111161" cy="2223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14241" y="1205058"/>
              <a:ext cx="111161" cy="11116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88832" y="1334748"/>
              <a:ext cx="791845" cy="185420"/>
            </a:xfrm>
            <a:custGeom>
              <a:avLst/>
              <a:gdLst/>
              <a:ahLst/>
              <a:cxnLst/>
              <a:rect l="l" t="t" r="r" b="b"/>
              <a:pathLst>
                <a:path w="791845" h="185419">
                  <a:moveTo>
                    <a:pt x="771020" y="185055"/>
                  </a:moveTo>
                  <a:lnTo>
                    <a:pt x="761395" y="185046"/>
                  </a:lnTo>
                  <a:lnTo>
                    <a:pt x="757245" y="180896"/>
                  </a:lnTo>
                  <a:lnTo>
                    <a:pt x="757245" y="170669"/>
                  </a:lnTo>
                  <a:lnTo>
                    <a:pt x="761395" y="166518"/>
                  </a:lnTo>
                  <a:lnTo>
                    <a:pt x="768306" y="166518"/>
                  </a:lnTo>
                  <a:lnTo>
                    <a:pt x="770075" y="166120"/>
                  </a:lnTo>
                  <a:lnTo>
                    <a:pt x="771696" y="165351"/>
                  </a:lnTo>
                  <a:lnTo>
                    <a:pt x="777403" y="162164"/>
                  </a:lnTo>
                  <a:lnTo>
                    <a:pt x="779876" y="155244"/>
                  </a:lnTo>
                  <a:lnTo>
                    <a:pt x="777505" y="149158"/>
                  </a:lnTo>
                  <a:lnTo>
                    <a:pt x="739858" y="44848"/>
                  </a:lnTo>
                  <a:lnTo>
                    <a:pt x="705679" y="21853"/>
                  </a:lnTo>
                  <a:lnTo>
                    <a:pt x="680998" y="18511"/>
                  </a:lnTo>
                  <a:lnTo>
                    <a:pt x="656317" y="21853"/>
                  </a:lnTo>
                  <a:lnTo>
                    <a:pt x="620776" y="47627"/>
                  </a:lnTo>
                  <a:lnTo>
                    <a:pt x="584501" y="149195"/>
                  </a:lnTo>
                  <a:lnTo>
                    <a:pt x="582120" y="155281"/>
                  </a:lnTo>
                  <a:lnTo>
                    <a:pt x="584593" y="162192"/>
                  </a:lnTo>
                  <a:lnTo>
                    <a:pt x="590300" y="165388"/>
                  </a:lnTo>
                  <a:lnTo>
                    <a:pt x="591921" y="166157"/>
                  </a:lnTo>
                  <a:lnTo>
                    <a:pt x="593690" y="166556"/>
                  </a:lnTo>
                  <a:lnTo>
                    <a:pt x="600601" y="166556"/>
                  </a:lnTo>
                  <a:lnTo>
                    <a:pt x="604751" y="170706"/>
                  </a:lnTo>
                  <a:lnTo>
                    <a:pt x="604751" y="180933"/>
                  </a:lnTo>
                  <a:lnTo>
                    <a:pt x="600601" y="185083"/>
                  </a:lnTo>
                  <a:lnTo>
                    <a:pt x="590976" y="185083"/>
                  </a:lnTo>
                  <a:lnTo>
                    <a:pt x="586520" y="184092"/>
                  </a:lnTo>
                  <a:lnTo>
                    <a:pt x="582444" y="182165"/>
                  </a:lnTo>
                  <a:lnTo>
                    <a:pt x="573189" y="175109"/>
                  </a:lnTo>
                  <a:lnTo>
                    <a:pt x="567257" y="165510"/>
                  </a:lnTo>
                  <a:lnTo>
                    <a:pt x="565069" y="154439"/>
                  </a:lnTo>
                  <a:lnTo>
                    <a:pt x="567049" y="142970"/>
                  </a:lnTo>
                  <a:lnTo>
                    <a:pt x="576229" y="117606"/>
                  </a:lnTo>
                  <a:lnTo>
                    <a:pt x="549883" y="44894"/>
                  </a:lnTo>
                  <a:lnTo>
                    <a:pt x="515705" y="21899"/>
                  </a:lnTo>
                  <a:lnTo>
                    <a:pt x="491023" y="18557"/>
                  </a:lnTo>
                  <a:lnTo>
                    <a:pt x="466342" y="21899"/>
                  </a:lnTo>
                  <a:lnTo>
                    <a:pt x="430802" y="47618"/>
                  </a:lnTo>
                  <a:lnTo>
                    <a:pt x="394526" y="149177"/>
                  </a:lnTo>
                  <a:lnTo>
                    <a:pt x="392146" y="155263"/>
                  </a:lnTo>
                  <a:lnTo>
                    <a:pt x="394619" y="162174"/>
                  </a:lnTo>
                  <a:lnTo>
                    <a:pt x="400325" y="165370"/>
                  </a:lnTo>
                  <a:lnTo>
                    <a:pt x="401946" y="166139"/>
                  </a:lnTo>
                  <a:lnTo>
                    <a:pt x="403716" y="166537"/>
                  </a:lnTo>
                  <a:lnTo>
                    <a:pt x="410626" y="166537"/>
                  </a:lnTo>
                  <a:lnTo>
                    <a:pt x="414776" y="170687"/>
                  </a:lnTo>
                  <a:lnTo>
                    <a:pt x="414776" y="180914"/>
                  </a:lnTo>
                  <a:lnTo>
                    <a:pt x="410626" y="185065"/>
                  </a:lnTo>
                  <a:lnTo>
                    <a:pt x="401001" y="185065"/>
                  </a:lnTo>
                  <a:lnTo>
                    <a:pt x="396546" y="184073"/>
                  </a:lnTo>
                  <a:lnTo>
                    <a:pt x="392470" y="182146"/>
                  </a:lnTo>
                  <a:lnTo>
                    <a:pt x="383215" y="175091"/>
                  </a:lnTo>
                  <a:lnTo>
                    <a:pt x="377282" y="165491"/>
                  </a:lnTo>
                  <a:lnTo>
                    <a:pt x="375095" y="154421"/>
                  </a:lnTo>
                  <a:lnTo>
                    <a:pt x="377074" y="142951"/>
                  </a:lnTo>
                  <a:lnTo>
                    <a:pt x="388690" y="110880"/>
                  </a:lnTo>
                  <a:lnTo>
                    <a:pt x="364744" y="44866"/>
                  </a:lnTo>
                  <a:lnTo>
                    <a:pt x="330861" y="21659"/>
                  </a:lnTo>
                  <a:lnTo>
                    <a:pt x="305884" y="18529"/>
                  </a:lnTo>
                  <a:lnTo>
                    <a:pt x="293254" y="19173"/>
                  </a:lnTo>
                  <a:lnTo>
                    <a:pt x="253287" y="35232"/>
                  </a:lnTo>
                  <a:lnTo>
                    <a:pt x="209396" y="149195"/>
                  </a:lnTo>
                  <a:lnTo>
                    <a:pt x="207016" y="155291"/>
                  </a:lnTo>
                  <a:lnTo>
                    <a:pt x="209498" y="162192"/>
                  </a:lnTo>
                  <a:lnTo>
                    <a:pt x="215205" y="165388"/>
                  </a:lnTo>
                  <a:lnTo>
                    <a:pt x="216826" y="166157"/>
                  </a:lnTo>
                  <a:lnTo>
                    <a:pt x="218595" y="166556"/>
                  </a:lnTo>
                  <a:lnTo>
                    <a:pt x="225505" y="166556"/>
                  </a:lnTo>
                  <a:lnTo>
                    <a:pt x="229656" y="170706"/>
                  </a:lnTo>
                  <a:lnTo>
                    <a:pt x="229656" y="180933"/>
                  </a:lnTo>
                  <a:lnTo>
                    <a:pt x="225505" y="185083"/>
                  </a:lnTo>
                  <a:lnTo>
                    <a:pt x="215881" y="185083"/>
                  </a:lnTo>
                  <a:lnTo>
                    <a:pt x="211425" y="184092"/>
                  </a:lnTo>
                  <a:lnTo>
                    <a:pt x="207349" y="182165"/>
                  </a:lnTo>
                  <a:lnTo>
                    <a:pt x="198089" y="175113"/>
                  </a:lnTo>
                  <a:lnTo>
                    <a:pt x="192155" y="165513"/>
                  </a:lnTo>
                  <a:lnTo>
                    <a:pt x="189969" y="154441"/>
                  </a:lnTo>
                  <a:lnTo>
                    <a:pt x="191953" y="142970"/>
                  </a:lnTo>
                  <a:lnTo>
                    <a:pt x="201143" y="117596"/>
                  </a:lnTo>
                  <a:lnTo>
                    <a:pt x="174779" y="44866"/>
                  </a:lnTo>
                  <a:lnTo>
                    <a:pt x="140896" y="21659"/>
                  </a:lnTo>
                  <a:lnTo>
                    <a:pt x="115919" y="18529"/>
                  </a:lnTo>
                  <a:lnTo>
                    <a:pt x="103287" y="19172"/>
                  </a:lnTo>
                  <a:lnTo>
                    <a:pt x="63312" y="35232"/>
                  </a:lnTo>
                  <a:lnTo>
                    <a:pt x="19431" y="149195"/>
                  </a:lnTo>
                  <a:lnTo>
                    <a:pt x="17050" y="155281"/>
                  </a:lnTo>
                  <a:lnTo>
                    <a:pt x="19524" y="162192"/>
                  </a:lnTo>
                  <a:lnTo>
                    <a:pt x="25230" y="165388"/>
                  </a:lnTo>
                  <a:lnTo>
                    <a:pt x="26851" y="166157"/>
                  </a:lnTo>
                  <a:lnTo>
                    <a:pt x="28620" y="166556"/>
                  </a:lnTo>
                  <a:lnTo>
                    <a:pt x="35531" y="166556"/>
                  </a:lnTo>
                  <a:lnTo>
                    <a:pt x="39681" y="170706"/>
                  </a:lnTo>
                  <a:lnTo>
                    <a:pt x="39681" y="180933"/>
                  </a:lnTo>
                  <a:lnTo>
                    <a:pt x="35531" y="185083"/>
                  </a:lnTo>
                  <a:lnTo>
                    <a:pt x="25906" y="185083"/>
                  </a:lnTo>
                  <a:lnTo>
                    <a:pt x="0" y="154439"/>
                  </a:lnTo>
                  <a:lnTo>
                    <a:pt x="1979" y="142970"/>
                  </a:lnTo>
                  <a:lnTo>
                    <a:pt x="40487" y="36594"/>
                  </a:lnTo>
                  <a:lnTo>
                    <a:pt x="70935" y="9230"/>
                  </a:lnTo>
                  <a:lnTo>
                    <a:pt x="115919" y="2"/>
                  </a:lnTo>
                  <a:lnTo>
                    <a:pt x="131374" y="824"/>
                  </a:lnTo>
                  <a:lnTo>
                    <a:pt x="174464" y="16677"/>
                  </a:lnTo>
                  <a:lnTo>
                    <a:pt x="210999" y="90203"/>
                  </a:lnTo>
                  <a:lnTo>
                    <a:pt x="230452" y="36594"/>
                  </a:lnTo>
                  <a:lnTo>
                    <a:pt x="260901" y="9230"/>
                  </a:lnTo>
                  <a:lnTo>
                    <a:pt x="305884" y="2"/>
                  </a:lnTo>
                  <a:lnTo>
                    <a:pt x="321341" y="834"/>
                  </a:lnTo>
                  <a:lnTo>
                    <a:pt x="364429" y="16732"/>
                  </a:lnTo>
                  <a:lnTo>
                    <a:pt x="398593" y="83515"/>
                  </a:lnTo>
                  <a:lnTo>
                    <a:pt x="415573" y="36622"/>
                  </a:lnTo>
                  <a:lnTo>
                    <a:pt x="460842" y="4173"/>
                  </a:lnTo>
                  <a:lnTo>
                    <a:pt x="491011" y="0"/>
                  </a:lnTo>
                  <a:lnTo>
                    <a:pt x="521181" y="4173"/>
                  </a:lnTo>
                  <a:lnTo>
                    <a:pt x="559256" y="25601"/>
                  </a:lnTo>
                  <a:lnTo>
                    <a:pt x="586103" y="90222"/>
                  </a:lnTo>
                  <a:lnTo>
                    <a:pt x="605557" y="36612"/>
                  </a:lnTo>
                  <a:lnTo>
                    <a:pt x="650817" y="4173"/>
                  </a:lnTo>
                  <a:lnTo>
                    <a:pt x="680985" y="0"/>
                  </a:lnTo>
                  <a:lnTo>
                    <a:pt x="711156" y="4173"/>
                  </a:lnTo>
                  <a:lnTo>
                    <a:pt x="749230" y="25601"/>
                  </a:lnTo>
                  <a:lnTo>
                    <a:pt x="791242" y="132633"/>
                  </a:lnTo>
                  <a:lnTo>
                    <a:pt x="791242" y="171112"/>
                  </a:lnTo>
                  <a:lnTo>
                    <a:pt x="788795" y="175074"/>
                  </a:lnTo>
                  <a:lnTo>
                    <a:pt x="779552" y="182128"/>
                  </a:lnTo>
                  <a:lnTo>
                    <a:pt x="775476" y="184055"/>
                  </a:lnTo>
                  <a:lnTo>
                    <a:pt x="771020" y="185055"/>
                  </a:lnTo>
                  <a:close/>
                </a:path>
              </a:pathLst>
            </a:custGeom>
            <a:solidFill>
              <a:srgbClr val="015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24275" y="1205056"/>
              <a:ext cx="111161" cy="11116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7536" y="1436650"/>
              <a:ext cx="184787" cy="22233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850780" y="1119708"/>
            <a:ext cx="4239120" cy="1200329"/>
          </a:xfrm>
          <a:prstGeom prst="rect">
            <a:avLst/>
          </a:prstGeom>
          <a:ln w="38100">
            <a:solidFill>
              <a:srgbClr val="069396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527685" algn="ctr">
              <a:lnSpc>
                <a:spcPct val="100000"/>
              </a:lnSpc>
              <a:spcBef>
                <a:spcPts val="620"/>
              </a:spcBef>
            </a:pPr>
            <a:r>
              <a:rPr lang="fr-FR" sz="2600" b="1" spc="30" dirty="0">
                <a:solidFill>
                  <a:srgbClr val="069396"/>
                </a:solidFill>
                <a:latin typeface="Roboto"/>
                <a:cs typeface="Roboto"/>
              </a:rPr>
              <a:t>&lt;</a:t>
            </a:r>
            <a:r>
              <a:rPr sz="2600" b="1" spc="30" dirty="0">
                <a:solidFill>
                  <a:srgbClr val="069396"/>
                </a:solidFill>
                <a:latin typeface="Roboto"/>
                <a:cs typeface="Roboto"/>
              </a:rPr>
              <a:t>4%</a:t>
            </a:r>
            <a:endParaRPr sz="2600" dirty="0">
              <a:latin typeface="Roboto"/>
              <a:cs typeface="Roboto"/>
            </a:endParaRPr>
          </a:p>
          <a:p>
            <a:pPr marL="686435" marR="213360" indent="-441325">
              <a:lnSpc>
                <a:spcPct val="100000"/>
              </a:lnSpc>
              <a:spcBef>
                <a:spcPts val="1250"/>
              </a:spcBef>
            </a:pPr>
            <a:r>
              <a:rPr sz="1800" b="1" spc="-5" dirty="0">
                <a:solidFill>
                  <a:srgbClr val="231F20"/>
                </a:solidFill>
                <a:latin typeface="Roboto"/>
                <a:cs typeface="Roboto"/>
              </a:rPr>
              <a:t>des habitants de Nouvelle-Aquitaine </a:t>
            </a:r>
            <a:r>
              <a:rPr sz="1800" b="1" spc="-43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Roboto"/>
                <a:cs typeface="Roboto"/>
              </a:rPr>
              <a:t>vivent </a:t>
            </a:r>
            <a:r>
              <a:rPr sz="1800" b="1" dirty="0">
                <a:solidFill>
                  <a:srgbClr val="231F20"/>
                </a:solidFill>
                <a:latin typeface="Roboto"/>
                <a:cs typeface="Roboto"/>
              </a:rPr>
              <a:t>en </a:t>
            </a:r>
            <a:r>
              <a:rPr sz="1800" b="1" spc="-5" dirty="0">
                <a:solidFill>
                  <a:srgbClr val="231F20"/>
                </a:solidFill>
                <a:latin typeface="Roboto"/>
                <a:cs typeface="Roboto"/>
              </a:rPr>
              <a:t>quartier </a:t>
            </a:r>
            <a:r>
              <a:rPr sz="1800" b="1" spc="-10" dirty="0">
                <a:solidFill>
                  <a:srgbClr val="231F20"/>
                </a:solidFill>
                <a:latin typeface="Roboto"/>
                <a:cs typeface="Roboto"/>
              </a:rPr>
              <a:t>prioritaire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60763" y="2548445"/>
            <a:ext cx="18281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Roboto"/>
                <a:cs typeface="Roboto"/>
              </a:rPr>
              <a:t>Mais</a:t>
            </a:r>
            <a:r>
              <a:rPr sz="12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200" b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2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12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231F20"/>
                </a:solidFill>
                <a:latin typeface="Roboto"/>
                <a:cs typeface="Roboto"/>
              </a:rPr>
              <a:t>ce</a:t>
            </a:r>
            <a:r>
              <a:rPr sz="12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231F20"/>
                </a:solidFill>
                <a:latin typeface="Roboto"/>
                <a:cs typeface="Roboto"/>
              </a:rPr>
              <a:t>sont</a:t>
            </a:r>
            <a:r>
              <a:rPr sz="12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57299" y="3216639"/>
            <a:ext cx="514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0" dirty="0">
                <a:solidFill>
                  <a:srgbClr val="069396"/>
                </a:solidFill>
                <a:latin typeface="Roboto"/>
                <a:cs typeface="Roboto"/>
              </a:rPr>
              <a:t>12%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54727" y="3274929"/>
            <a:ext cx="17183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1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1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situation </a:t>
            </a:r>
            <a:r>
              <a:rPr sz="11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 pauvreté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42300" y="3782073"/>
            <a:ext cx="836294" cy="187960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R="26034" algn="r">
              <a:lnSpc>
                <a:spcPct val="100000"/>
              </a:lnSpc>
              <a:spcBef>
                <a:spcPts val="1455"/>
              </a:spcBef>
            </a:pPr>
            <a:r>
              <a:rPr sz="2000" b="1" spc="20" dirty="0">
                <a:solidFill>
                  <a:srgbClr val="069396"/>
                </a:solidFill>
                <a:latin typeface="Roboto"/>
                <a:cs typeface="Roboto"/>
              </a:rPr>
              <a:t>4%</a:t>
            </a:r>
            <a:endParaRPr sz="2000">
              <a:latin typeface="Roboto"/>
              <a:cs typeface="Roboto"/>
            </a:endParaRPr>
          </a:p>
          <a:p>
            <a:pPr marR="12065" algn="r">
              <a:lnSpc>
                <a:spcPct val="100000"/>
              </a:lnSpc>
              <a:spcBef>
                <a:spcPts val="1355"/>
              </a:spcBef>
            </a:pPr>
            <a:r>
              <a:rPr sz="2000" b="1" spc="20" dirty="0">
                <a:solidFill>
                  <a:srgbClr val="069396"/>
                </a:solidFill>
                <a:latin typeface="Roboto"/>
                <a:cs typeface="Roboto"/>
              </a:rPr>
              <a:t>16%</a:t>
            </a:r>
            <a:endParaRPr sz="2000">
              <a:latin typeface="Roboto"/>
              <a:cs typeface="Roboto"/>
            </a:endParaRPr>
          </a:p>
          <a:p>
            <a:pPr marR="26034" algn="r">
              <a:lnSpc>
                <a:spcPct val="100000"/>
              </a:lnSpc>
              <a:spcBef>
                <a:spcPts val="1160"/>
              </a:spcBef>
            </a:pPr>
            <a:r>
              <a:rPr sz="2000" b="1" spc="20" dirty="0">
                <a:solidFill>
                  <a:srgbClr val="069396"/>
                </a:solidFill>
                <a:latin typeface="Roboto"/>
                <a:cs typeface="Roboto"/>
              </a:rPr>
              <a:t>2%</a:t>
            </a:r>
            <a:endParaRPr sz="2000">
              <a:latin typeface="Roboto"/>
              <a:cs typeface="Roboto"/>
            </a:endParaRPr>
          </a:p>
          <a:p>
            <a:pPr marR="5080" algn="r">
              <a:lnSpc>
                <a:spcPct val="100000"/>
              </a:lnSpc>
              <a:spcBef>
                <a:spcPts val="1125"/>
              </a:spcBef>
            </a:pPr>
            <a:r>
              <a:rPr sz="2000" b="1" spc="10" dirty="0">
                <a:solidFill>
                  <a:srgbClr val="069396"/>
                </a:solidFill>
                <a:latin typeface="Roboto"/>
                <a:cs typeface="Roboto"/>
              </a:rPr>
              <a:t>11</a:t>
            </a:r>
            <a:r>
              <a:rPr sz="2000" b="1" spc="-5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2000" b="1" spc="20" dirty="0">
                <a:solidFill>
                  <a:srgbClr val="069396"/>
                </a:solidFill>
                <a:latin typeface="Roboto"/>
                <a:cs typeface="Roboto"/>
              </a:rPr>
              <a:t>719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57355" y="5375961"/>
            <a:ext cx="98551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établissements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42756" y="3027760"/>
            <a:ext cx="175513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1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15</a:t>
            </a:r>
            <a:r>
              <a:rPr sz="1100" spc="2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r>
              <a:rPr sz="1100" spc="2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100" spc="2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plus</a:t>
            </a:r>
            <a:r>
              <a:rPr sz="1100" spc="2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non </a:t>
            </a:r>
            <a:r>
              <a:rPr sz="11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scolarisés</a:t>
            </a:r>
            <a:r>
              <a:rPr sz="11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diplôme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03768" y="2999185"/>
            <a:ext cx="365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0" dirty="0">
                <a:solidFill>
                  <a:srgbClr val="069396"/>
                </a:solidFill>
                <a:latin typeface="Roboto"/>
                <a:cs typeface="Roboto"/>
              </a:rPr>
              <a:t>5%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41674" y="3578828"/>
            <a:ext cx="175513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15 ans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et plus ayant un </a:t>
            </a:r>
            <a:r>
              <a:rPr sz="11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haut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niveau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formation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 (bac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 +2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et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plus)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03768" y="3622304"/>
            <a:ext cx="365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0" dirty="0">
                <a:solidFill>
                  <a:srgbClr val="069396"/>
                </a:solidFill>
                <a:latin typeface="Roboto"/>
                <a:cs typeface="Roboto"/>
              </a:rPr>
              <a:t>3%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37242" y="5646894"/>
            <a:ext cx="1512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1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jeunes</a:t>
            </a:r>
            <a:r>
              <a:rPr sz="11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parents</a:t>
            </a:r>
            <a:r>
              <a:rPr sz="11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(18-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37242" y="5982175"/>
            <a:ext cx="10490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enfant</a:t>
            </a:r>
            <a:r>
              <a:rPr sz="110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à</a:t>
            </a:r>
            <a:r>
              <a:rPr sz="11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charge)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4368" y="5700235"/>
            <a:ext cx="22669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15" baseline="-15277" dirty="0">
                <a:solidFill>
                  <a:srgbClr val="069396"/>
                </a:solidFill>
                <a:latin typeface="Roboto"/>
                <a:cs typeface="Roboto"/>
              </a:rPr>
              <a:t>13%</a:t>
            </a:r>
            <a:r>
              <a:rPr sz="3000" b="1" spc="300" baseline="-15277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24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ayant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 moins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37242" y="6438962"/>
            <a:ext cx="13335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logement sur-peuplé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34368" y="6157022"/>
            <a:ext cx="19615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15" baseline="-19444" dirty="0">
                <a:solidFill>
                  <a:srgbClr val="069396"/>
                </a:solidFill>
                <a:latin typeface="Roboto"/>
                <a:cs typeface="Roboto"/>
              </a:rPr>
              <a:t>17%</a:t>
            </a:r>
            <a:r>
              <a:rPr sz="3000" b="1" spc="292" baseline="-19444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1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mineurs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dans</a:t>
            </a:r>
            <a:r>
              <a:rPr sz="11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31728" y="6952631"/>
            <a:ext cx="4495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emploi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34368" y="6670691"/>
            <a:ext cx="20821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15" baseline="-11111" dirty="0">
                <a:solidFill>
                  <a:srgbClr val="069396"/>
                </a:solidFill>
                <a:latin typeface="Roboto"/>
                <a:cs typeface="Roboto"/>
              </a:rPr>
              <a:t>10%</a:t>
            </a:r>
            <a:r>
              <a:rPr sz="3000" b="1" spc="232" baseline="-11111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1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monoparents</a:t>
            </a:r>
            <a:r>
              <a:rPr sz="11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sans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42756" y="4532599"/>
            <a:ext cx="16522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la</a:t>
            </a:r>
            <a:r>
              <a:rPr sz="11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population</a:t>
            </a:r>
            <a:r>
              <a:rPr sz="11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immigrée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34368" y="4430931"/>
            <a:ext cx="2290445" cy="10115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sz="2000" b="1" spc="20" dirty="0">
                <a:solidFill>
                  <a:srgbClr val="069396"/>
                </a:solidFill>
                <a:latin typeface="Roboto"/>
                <a:cs typeface="Roboto"/>
              </a:rPr>
              <a:t>13%</a:t>
            </a:r>
            <a:endParaRPr sz="2000">
              <a:latin typeface="Roboto"/>
              <a:cs typeface="Roboto"/>
            </a:endParaRPr>
          </a:p>
          <a:p>
            <a:pPr marL="621030" marR="30480" indent="-448309">
              <a:lnSpc>
                <a:spcPct val="93600"/>
              </a:lnSpc>
              <a:spcBef>
                <a:spcPts val="405"/>
              </a:spcBef>
            </a:pPr>
            <a:r>
              <a:rPr sz="3000" b="1" spc="15" baseline="-36111" dirty="0">
                <a:solidFill>
                  <a:srgbClr val="069396"/>
                </a:solidFill>
                <a:latin typeface="Roboto"/>
                <a:cs typeface="Roboto"/>
              </a:rPr>
              <a:t>5%</a:t>
            </a:r>
            <a:r>
              <a:rPr sz="3000" b="1" spc="22" baseline="-36111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 ménages ayant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emménagé</a:t>
            </a:r>
            <a:r>
              <a:rPr sz="11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il</a:t>
            </a:r>
            <a:r>
              <a:rPr sz="11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y</a:t>
            </a:r>
            <a:r>
              <a:rPr sz="11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a</a:t>
            </a:r>
            <a:r>
              <a:rPr sz="110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moins</a:t>
            </a:r>
            <a:r>
              <a:rPr sz="11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100" spc="-254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57353" y="4013103"/>
            <a:ext cx="1823085" cy="78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100" spc="-2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actifs</a:t>
            </a:r>
            <a:r>
              <a:rPr sz="110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déqualifiés</a:t>
            </a:r>
            <a:endParaRPr sz="110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165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100" spc="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actifs</a:t>
            </a:r>
            <a:r>
              <a:rPr sz="1100" spc="1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n’ayant</a:t>
            </a:r>
            <a:r>
              <a:rPr sz="1100" spc="19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1100" spc="18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1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voiture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58915" y="6315592"/>
            <a:ext cx="17767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femmes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au 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foyer 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25- </a:t>
            </a:r>
            <a:r>
              <a:rPr sz="1100" spc="-26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54</a:t>
            </a: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231F20"/>
                </a:solidFill>
                <a:latin typeface="Roboto"/>
                <a:cs typeface="Roboto"/>
              </a:rPr>
              <a:t>ans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39300" y="6314716"/>
            <a:ext cx="514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0" dirty="0">
                <a:solidFill>
                  <a:srgbClr val="069396"/>
                </a:solidFill>
                <a:latin typeface="Roboto"/>
                <a:cs typeface="Roboto"/>
              </a:rPr>
              <a:t>12%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57353" y="4942597"/>
            <a:ext cx="708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Roboto"/>
                <a:cs typeface="Roboto"/>
              </a:rPr>
              <a:t>des</a:t>
            </a:r>
            <a:r>
              <a:rPr sz="1100" spc="-5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Roboto"/>
                <a:cs typeface="Roboto"/>
              </a:rPr>
              <a:t>cadres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870057" y="5974097"/>
            <a:ext cx="385445" cy="833755"/>
            <a:chOff x="5870057" y="5974097"/>
            <a:chExt cx="385445" cy="833755"/>
          </a:xfrm>
        </p:grpSpPr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62108" y="5974097"/>
              <a:ext cx="148215" cy="14822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870054" y="6140856"/>
              <a:ext cx="308610" cy="667385"/>
            </a:xfrm>
            <a:custGeom>
              <a:avLst/>
              <a:gdLst/>
              <a:ahLst/>
              <a:cxnLst/>
              <a:rect l="l" t="t" r="r" b="b"/>
              <a:pathLst>
                <a:path w="308610" h="667384">
                  <a:moveTo>
                    <a:pt x="266966" y="32156"/>
                  </a:moveTo>
                  <a:lnTo>
                    <a:pt x="219494" y="8343"/>
                  </a:lnTo>
                  <a:lnTo>
                    <a:pt x="169659" y="203"/>
                  </a:lnTo>
                  <a:lnTo>
                    <a:pt x="167043" y="0"/>
                  </a:lnTo>
                  <a:lnTo>
                    <a:pt x="166725" y="0"/>
                  </a:lnTo>
                  <a:lnTo>
                    <a:pt x="166458" y="152"/>
                  </a:lnTo>
                  <a:lnTo>
                    <a:pt x="165773" y="203"/>
                  </a:lnTo>
                  <a:lnTo>
                    <a:pt x="165531" y="0"/>
                  </a:lnTo>
                  <a:lnTo>
                    <a:pt x="164261" y="0"/>
                  </a:lnTo>
                  <a:lnTo>
                    <a:pt x="123507" y="5156"/>
                  </a:lnTo>
                  <a:lnTo>
                    <a:pt x="72326" y="27406"/>
                  </a:lnTo>
                  <a:lnTo>
                    <a:pt x="39954" y="54444"/>
                  </a:lnTo>
                  <a:lnTo>
                    <a:pt x="27482" y="83096"/>
                  </a:lnTo>
                  <a:lnTo>
                    <a:pt x="0" y="278155"/>
                  </a:lnTo>
                  <a:lnTo>
                    <a:pt x="13804" y="318262"/>
                  </a:lnTo>
                  <a:lnTo>
                    <a:pt x="25095" y="324231"/>
                  </a:lnTo>
                  <a:lnTo>
                    <a:pt x="30060" y="324231"/>
                  </a:lnTo>
                  <a:lnTo>
                    <a:pt x="33413" y="322008"/>
                  </a:lnTo>
                  <a:lnTo>
                    <a:pt x="36868" y="313893"/>
                  </a:lnTo>
                  <a:lnTo>
                    <a:pt x="34683" y="308457"/>
                  </a:lnTo>
                  <a:lnTo>
                    <a:pt x="29959" y="306438"/>
                  </a:lnTo>
                  <a:lnTo>
                    <a:pt x="25476" y="303885"/>
                  </a:lnTo>
                  <a:lnTo>
                    <a:pt x="21374" y="299288"/>
                  </a:lnTo>
                  <a:lnTo>
                    <a:pt x="18681" y="291744"/>
                  </a:lnTo>
                  <a:lnTo>
                    <a:pt x="18389" y="280301"/>
                  </a:lnTo>
                  <a:lnTo>
                    <a:pt x="45847" y="85686"/>
                  </a:lnTo>
                  <a:lnTo>
                    <a:pt x="46329" y="81254"/>
                  </a:lnTo>
                  <a:lnTo>
                    <a:pt x="77533" y="46329"/>
                  </a:lnTo>
                  <a:lnTo>
                    <a:pt x="134061" y="21844"/>
                  </a:lnTo>
                  <a:lnTo>
                    <a:pt x="165150" y="18516"/>
                  </a:lnTo>
                  <a:lnTo>
                    <a:pt x="165481" y="18516"/>
                  </a:lnTo>
                  <a:lnTo>
                    <a:pt x="165747" y="18351"/>
                  </a:lnTo>
                  <a:lnTo>
                    <a:pt x="166077" y="18313"/>
                  </a:lnTo>
                  <a:lnTo>
                    <a:pt x="166751" y="18478"/>
                  </a:lnTo>
                  <a:lnTo>
                    <a:pt x="167093" y="18516"/>
                  </a:lnTo>
                  <a:lnTo>
                    <a:pt x="168021" y="18516"/>
                  </a:lnTo>
                  <a:lnTo>
                    <a:pt x="180263" y="19037"/>
                  </a:lnTo>
                  <a:lnTo>
                    <a:pt x="224485" y="29832"/>
                  </a:lnTo>
                  <a:lnTo>
                    <a:pt x="248437" y="42024"/>
                  </a:lnTo>
                  <a:lnTo>
                    <a:pt x="254114" y="37858"/>
                  </a:lnTo>
                  <a:lnTo>
                    <a:pt x="260350" y="34544"/>
                  </a:lnTo>
                  <a:lnTo>
                    <a:pt x="266966" y="32156"/>
                  </a:lnTo>
                  <a:close/>
                </a:path>
                <a:path w="308610" h="667384">
                  <a:moveTo>
                    <a:pt x="308114" y="416864"/>
                  </a:moveTo>
                  <a:lnTo>
                    <a:pt x="302882" y="398335"/>
                  </a:lnTo>
                  <a:lnTo>
                    <a:pt x="268185" y="275577"/>
                  </a:lnTo>
                  <a:lnTo>
                    <a:pt x="262737" y="279273"/>
                  </a:lnTo>
                  <a:lnTo>
                    <a:pt x="257276" y="282765"/>
                  </a:lnTo>
                  <a:lnTo>
                    <a:pt x="251828" y="285851"/>
                  </a:lnTo>
                  <a:lnTo>
                    <a:pt x="283591" y="398335"/>
                  </a:lnTo>
                  <a:lnTo>
                    <a:pt x="231000" y="398335"/>
                  </a:lnTo>
                  <a:lnTo>
                    <a:pt x="231000" y="416864"/>
                  </a:lnTo>
                  <a:lnTo>
                    <a:pt x="231000" y="648462"/>
                  </a:lnTo>
                  <a:lnTo>
                    <a:pt x="175412" y="648462"/>
                  </a:lnTo>
                  <a:lnTo>
                    <a:pt x="175412" y="416864"/>
                  </a:lnTo>
                  <a:lnTo>
                    <a:pt x="231000" y="416864"/>
                  </a:lnTo>
                  <a:lnTo>
                    <a:pt x="231000" y="398335"/>
                  </a:lnTo>
                  <a:lnTo>
                    <a:pt x="156895" y="398335"/>
                  </a:lnTo>
                  <a:lnTo>
                    <a:pt x="156895" y="416864"/>
                  </a:lnTo>
                  <a:lnTo>
                    <a:pt x="156895" y="648462"/>
                  </a:lnTo>
                  <a:lnTo>
                    <a:pt x="101307" y="648462"/>
                  </a:lnTo>
                  <a:lnTo>
                    <a:pt x="101307" y="416864"/>
                  </a:lnTo>
                  <a:lnTo>
                    <a:pt x="156895" y="416864"/>
                  </a:lnTo>
                  <a:lnTo>
                    <a:pt x="156895" y="398335"/>
                  </a:lnTo>
                  <a:lnTo>
                    <a:pt x="48679" y="398335"/>
                  </a:lnTo>
                  <a:lnTo>
                    <a:pt x="110223" y="178511"/>
                  </a:lnTo>
                  <a:lnTo>
                    <a:pt x="110578" y="101892"/>
                  </a:lnTo>
                  <a:lnTo>
                    <a:pt x="110578" y="96786"/>
                  </a:lnTo>
                  <a:lnTo>
                    <a:pt x="106426" y="92633"/>
                  </a:lnTo>
                  <a:lnTo>
                    <a:pt x="96202" y="92633"/>
                  </a:lnTo>
                  <a:lnTo>
                    <a:pt x="92049" y="96786"/>
                  </a:lnTo>
                  <a:lnTo>
                    <a:pt x="92049" y="174739"/>
                  </a:lnTo>
                  <a:lnTo>
                    <a:pt x="24282" y="416864"/>
                  </a:lnTo>
                  <a:lnTo>
                    <a:pt x="82816" y="416864"/>
                  </a:lnTo>
                  <a:lnTo>
                    <a:pt x="82816" y="666991"/>
                  </a:lnTo>
                  <a:lnTo>
                    <a:pt x="249567" y="666991"/>
                  </a:lnTo>
                  <a:lnTo>
                    <a:pt x="249567" y="648462"/>
                  </a:lnTo>
                  <a:lnTo>
                    <a:pt x="249567" y="416864"/>
                  </a:lnTo>
                  <a:lnTo>
                    <a:pt x="308114" y="416864"/>
                  </a:lnTo>
                  <a:close/>
                </a:path>
              </a:pathLst>
            </a:custGeom>
            <a:solidFill>
              <a:srgbClr val="835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08703" y="6066733"/>
              <a:ext cx="246684" cy="361336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5699616" y="4568331"/>
            <a:ext cx="753110" cy="631190"/>
          </a:xfrm>
          <a:custGeom>
            <a:avLst/>
            <a:gdLst/>
            <a:ahLst/>
            <a:cxnLst/>
            <a:rect l="l" t="t" r="r" b="b"/>
            <a:pathLst>
              <a:path w="753110" h="631189">
                <a:moveTo>
                  <a:pt x="508267" y="103605"/>
                </a:moveTo>
                <a:lnTo>
                  <a:pt x="244721" y="103605"/>
                </a:lnTo>
                <a:lnTo>
                  <a:pt x="244721" y="47063"/>
                </a:lnTo>
                <a:lnTo>
                  <a:pt x="248433" y="28753"/>
                </a:lnTo>
                <a:lnTo>
                  <a:pt x="258520" y="13800"/>
                </a:lnTo>
                <a:lnTo>
                  <a:pt x="273474" y="3712"/>
                </a:lnTo>
                <a:lnTo>
                  <a:pt x="291783" y="0"/>
                </a:lnTo>
                <a:lnTo>
                  <a:pt x="461205" y="0"/>
                </a:lnTo>
                <a:lnTo>
                  <a:pt x="479514" y="3712"/>
                </a:lnTo>
                <a:lnTo>
                  <a:pt x="494467" y="13800"/>
                </a:lnTo>
                <a:lnTo>
                  <a:pt x="497857" y="18825"/>
                </a:lnTo>
                <a:lnTo>
                  <a:pt x="291783" y="18825"/>
                </a:lnTo>
                <a:lnTo>
                  <a:pt x="280791" y="21044"/>
                </a:lnTo>
                <a:lnTo>
                  <a:pt x="271815" y="27095"/>
                </a:lnTo>
                <a:lnTo>
                  <a:pt x="265764" y="36071"/>
                </a:lnTo>
                <a:lnTo>
                  <a:pt x="263546" y="47063"/>
                </a:lnTo>
                <a:lnTo>
                  <a:pt x="263546" y="103539"/>
                </a:lnTo>
                <a:lnTo>
                  <a:pt x="508267" y="103539"/>
                </a:lnTo>
                <a:close/>
              </a:path>
              <a:path w="753110" h="631189">
                <a:moveTo>
                  <a:pt x="508267" y="103539"/>
                </a:moveTo>
                <a:lnTo>
                  <a:pt x="489442" y="103539"/>
                </a:lnTo>
                <a:lnTo>
                  <a:pt x="489442" y="47063"/>
                </a:lnTo>
                <a:lnTo>
                  <a:pt x="487223" y="36071"/>
                </a:lnTo>
                <a:lnTo>
                  <a:pt x="481172" y="27095"/>
                </a:lnTo>
                <a:lnTo>
                  <a:pt x="472197" y="21044"/>
                </a:lnTo>
                <a:lnTo>
                  <a:pt x="461205" y="18825"/>
                </a:lnTo>
                <a:lnTo>
                  <a:pt x="497857" y="18825"/>
                </a:lnTo>
                <a:lnTo>
                  <a:pt x="504555" y="28753"/>
                </a:lnTo>
                <a:lnTo>
                  <a:pt x="508267" y="47063"/>
                </a:lnTo>
                <a:lnTo>
                  <a:pt x="508267" y="103539"/>
                </a:lnTo>
                <a:close/>
              </a:path>
              <a:path w="753110" h="631189">
                <a:moveTo>
                  <a:pt x="715339" y="630859"/>
                </a:moveTo>
                <a:lnTo>
                  <a:pt x="37649" y="630859"/>
                </a:lnTo>
                <a:lnTo>
                  <a:pt x="23016" y="627868"/>
                </a:lnTo>
                <a:lnTo>
                  <a:pt x="11063" y="619795"/>
                </a:lnTo>
                <a:lnTo>
                  <a:pt x="2990" y="607841"/>
                </a:lnTo>
                <a:lnTo>
                  <a:pt x="1" y="593217"/>
                </a:lnTo>
                <a:lnTo>
                  <a:pt x="0" y="141256"/>
                </a:lnTo>
                <a:lnTo>
                  <a:pt x="2990" y="126622"/>
                </a:lnTo>
                <a:lnTo>
                  <a:pt x="11063" y="114669"/>
                </a:lnTo>
                <a:lnTo>
                  <a:pt x="23016" y="106596"/>
                </a:lnTo>
                <a:lnTo>
                  <a:pt x="37649" y="103605"/>
                </a:lnTo>
                <a:lnTo>
                  <a:pt x="715339" y="103605"/>
                </a:lnTo>
                <a:lnTo>
                  <a:pt x="729976" y="106596"/>
                </a:lnTo>
                <a:lnTo>
                  <a:pt x="741929" y="114670"/>
                </a:lnTo>
                <a:lnTo>
                  <a:pt x="747167" y="122431"/>
                </a:lnTo>
                <a:lnTo>
                  <a:pt x="37640" y="122431"/>
                </a:lnTo>
                <a:lnTo>
                  <a:pt x="30311" y="123915"/>
                </a:lnTo>
                <a:lnTo>
                  <a:pt x="24328" y="127951"/>
                </a:lnTo>
                <a:lnTo>
                  <a:pt x="20298" y="133936"/>
                </a:lnTo>
                <a:lnTo>
                  <a:pt x="18826" y="141256"/>
                </a:lnTo>
                <a:lnTo>
                  <a:pt x="18824" y="310619"/>
                </a:lnTo>
                <a:lnTo>
                  <a:pt x="329432" y="310619"/>
                </a:lnTo>
                <a:lnTo>
                  <a:pt x="329432" y="329445"/>
                </a:lnTo>
                <a:lnTo>
                  <a:pt x="18824" y="329445"/>
                </a:lnTo>
                <a:lnTo>
                  <a:pt x="18824" y="593217"/>
                </a:lnTo>
                <a:lnTo>
                  <a:pt x="20303" y="600546"/>
                </a:lnTo>
                <a:lnTo>
                  <a:pt x="24336" y="606530"/>
                </a:lnTo>
                <a:lnTo>
                  <a:pt x="30320" y="610564"/>
                </a:lnTo>
                <a:lnTo>
                  <a:pt x="37649" y="612043"/>
                </a:lnTo>
                <a:lnTo>
                  <a:pt x="747160" y="612043"/>
                </a:lnTo>
                <a:lnTo>
                  <a:pt x="741925" y="619795"/>
                </a:lnTo>
                <a:lnTo>
                  <a:pt x="729972" y="627868"/>
                </a:lnTo>
                <a:lnTo>
                  <a:pt x="715339" y="630859"/>
                </a:lnTo>
                <a:close/>
              </a:path>
              <a:path w="753110" h="631189">
                <a:moveTo>
                  <a:pt x="752988" y="310619"/>
                </a:moveTo>
                <a:lnTo>
                  <a:pt x="734163" y="310619"/>
                </a:lnTo>
                <a:lnTo>
                  <a:pt x="734163" y="141256"/>
                </a:lnTo>
                <a:lnTo>
                  <a:pt x="732685" y="133927"/>
                </a:lnTo>
                <a:lnTo>
                  <a:pt x="728651" y="127943"/>
                </a:lnTo>
                <a:lnTo>
                  <a:pt x="722668" y="123910"/>
                </a:lnTo>
                <a:lnTo>
                  <a:pt x="715339" y="122431"/>
                </a:lnTo>
                <a:lnTo>
                  <a:pt x="747167" y="122431"/>
                </a:lnTo>
                <a:lnTo>
                  <a:pt x="749999" y="126626"/>
                </a:lnTo>
                <a:lnTo>
                  <a:pt x="752986" y="141256"/>
                </a:lnTo>
                <a:lnTo>
                  <a:pt x="752988" y="310619"/>
                </a:lnTo>
                <a:close/>
              </a:path>
              <a:path w="753110" h="631189">
                <a:moveTo>
                  <a:pt x="329432" y="310619"/>
                </a:moveTo>
                <a:lnTo>
                  <a:pt x="310607" y="310619"/>
                </a:lnTo>
                <a:lnTo>
                  <a:pt x="310607" y="272968"/>
                </a:lnTo>
                <a:lnTo>
                  <a:pt x="442380" y="272968"/>
                </a:lnTo>
                <a:lnTo>
                  <a:pt x="442380" y="291794"/>
                </a:lnTo>
                <a:lnTo>
                  <a:pt x="329432" y="291794"/>
                </a:lnTo>
                <a:lnTo>
                  <a:pt x="329432" y="310619"/>
                </a:lnTo>
                <a:close/>
              </a:path>
              <a:path w="753110" h="631189">
                <a:moveTo>
                  <a:pt x="436610" y="376508"/>
                </a:moveTo>
                <a:lnTo>
                  <a:pt x="404731" y="376508"/>
                </a:lnTo>
                <a:lnTo>
                  <a:pt x="412060" y="375029"/>
                </a:lnTo>
                <a:lnTo>
                  <a:pt x="418043" y="370996"/>
                </a:lnTo>
                <a:lnTo>
                  <a:pt x="422077" y="365012"/>
                </a:lnTo>
                <a:lnTo>
                  <a:pt x="423556" y="357683"/>
                </a:lnTo>
                <a:lnTo>
                  <a:pt x="423556" y="291794"/>
                </a:lnTo>
                <a:lnTo>
                  <a:pt x="442380" y="291794"/>
                </a:lnTo>
                <a:lnTo>
                  <a:pt x="442380" y="310619"/>
                </a:lnTo>
                <a:lnTo>
                  <a:pt x="752988" y="310619"/>
                </a:lnTo>
                <a:lnTo>
                  <a:pt x="752988" y="329445"/>
                </a:lnTo>
                <a:lnTo>
                  <a:pt x="442380" y="329445"/>
                </a:lnTo>
                <a:lnTo>
                  <a:pt x="442380" y="357683"/>
                </a:lnTo>
                <a:lnTo>
                  <a:pt x="439421" y="372338"/>
                </a:lnTo>
                <a:lnTo>
                  <a:pt x="436610" y="376508"/>
                </a:lnTo>
                <a:close/>
              </a:path>
              <a:path w="753110" h="631189">
                <a:moveTo>
                  <a:pt x="404731" y="395334"/>
                </a:moveTo>
                <a:lnTo>
                  <a:pt x="348257" y="395334"/>
                </a:lnTo>
                <a:lnTo>
                  <a:pt x="333602" y="392375"/>
                </a:lnTo>
                <a:lnTo>
                  <a:pt x="321635" y="384305"/>
                </a:lnTo>
                <a:lnTo>
                  <a:pt x="313566" y="372338"/>
                </a:lnTo>
                <a:lnTo>
                  <a:pt x="310607" y="357683"/>
                </a:lnTo>
                <a:lnTo>
                  <a:pt x="310607" y="329445"/>
                </a:lnTo>
                <a:lnTo>
                  <a:pt x="329432" y="329445"/>
                </a:lnTo>
                <a:lnTo>
                  <a:pt x="329432" y="357683"/>
                </a:lnTo>
                <a:lnTo>
                  <a:pt x="330911" y="365012"/>
                </a:lnTo>
                <a:lnTo>
                  <a:pt x="334944" y="370996"/>
                </a:lnTo>
                <a:lnTo>
                  <a:pt x="340928" y="375029"/>
                </a:lnTo>
                <a:lnTo>
                  <a:pt x="348257" y="376508"/>
                </a:lnTo>
                <a:lnTo>
                  <a:pt x="436610" y="376508"/>
                </a:lnTo>
                <a:lnTo>
                  <a:pt x="431353" y="384305"/>
                </a:lnTo>
                <a:lnTo>
                  <a:pt x="419385" y="392375"/>
                </a:lnTo>
                <a:lnTo>
                  <a:pt x="404731" y="395334"/>
                </a:lnTo>
                <a:close/>
              </a:path>
              <a:path w="753110" h="631189">
                <a:moveTo>
                  <a:pt x="747160" y="612043"/>
                </a:moveTo>
                <a:lnTo>
                  <a:pt x="715348" y="612043"/>
                </a:lnTo>
                <a:lnTo>
                  <a:pt x="722677" y="610562"/>
                </a:lnTo>
                <a:lnTo>
                  <a:pt x="728659" y="606525"/>
                </a:lnTo>
                <a:lnTo>
                  <a:pt x="732690" y="600539"/>
                </a:lnTo>
                <a:lnTo>
                  <a:pt x="734161" y="593217"/>
                </a:lnTo>
                <a:lnTo>
                  <a:pt x="734163" y="329445"/>
                </a:lnTo>
                <a:lnTo>
                  <a:pt x="752988" y="329445"/>
                </a:lnTo>
                <a:lnTo>
                  <a:pt x="752986" y="593217"/>
                </a:lnTo>
                <a:lnTo>
                  <a:pt x="749997" y="607841"/>
                </a:lnTo>
                <a:lnTo>
                  <a:pt x="747160" y="612043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946" y="4387634"/>
            <a:ext cx="668020" cy="833755"/>
          </a:xfrm>
          <a:custGeom>
            <a:avLst/>
            <a:gdLst/>
            <a:ahLst/>
            <a:cxnLst/>
            <a:rect l="l" t="t" r="r" b="b"/>
            <a:pathLst>
              <a:path w="668019" h="833754">
                <a:moveTo>
                  <a:pt x="536282" y="814641"/>
                </a:moveTo>
                <a:lnTo>
                  <a:pt x="75082" y="814641"/>
                </a:lnTo>
                <a:lnTo>
                  <a:pt x="75082" y="833462"/>
                </a:lnTo>
                <a:lnTo>
                  <a:pt x="536282" y="833462"/>
                </a:lnTo>
                <a:lnTo>
                  <a:pt x="536282" y="814641"/>
                </a:lnTo>
                <a:close/>
              </a:path>
              <a:path w="668019" h="833754">
                <a:moveTo>
                  <a:pt x="610933" y="360362"/>
                </a:moveTo>
                <a:lnTo>
                  <a:pt x="610489" y="312712"/>
                </a:lnTo>
                <a:lnTo>
                  <a:pt x="602729" y="266179"/>
                </a:lnTo>
                <a:lnTo>
                  <a:pt x="592480" y="235102"/>
                </a:lnTo>
                <a:lnTo>
                  <a:pt x="592480" y="348970"/>
                </a:lnTo>
                <a:lnTo>
                  <a:pt x="587286" y="394563"/>
                </a:lnTo>
                <a:lnTo>
                  <a:pt x="574522" y="439762"/>
                </a:lnTo>
                <a:lnTo>
                  <a:pt x="567347" y="436816"/>
                </a:lnTo>
                <a:lnTo>
                  <a:pt x="567347" y="457174"/>
                </a:lnTo>
                <a:lnTo>
                  <a:pt x="544601" y="498271"/>
                </a:lnTo>
                <a:lnTo>
                  <a:pt x="516204" y="534314"/>
                </a:lnTo>
                <a:lnTo>
                  <a:pt x="482917" y="564946"/>
                </a:lnTo>
                <a:lnTo>
                  <a:pt x="445554" y="589800"/>
                </a:lnTo>
                <a:lnTo>
                  <a:pt x="404888" y="608520"/>
                </a:lnTo>
                <a:lnTo>
                  <a:pt x="361696" y="620737"/>
                </a:lnTo>
                <a:lnTo>
                  <a:pt x="316788" y="626097"/>
                </a:lnTo>
                <a:lnTo>
                  <a:pt x="270929" y="624230"/>
                </a:lnTo>
                <a:lnTo>
                  <a:pt x="224929" y="614781"/>
                </a:lnTo>
                <a:lnTo>
                  <a:pt x="262001" y="599935"/>
                </a:lnTo>
                <a:lnTo>
                  <a:pt x="271526" y="596112"/>
                </a:lnTo>
                <a:lnTo>
                  <a:pt x="315302" y="570280"/>
                </a:lnTo>
                <a:lnTo>
                  <a:pt x="355536" y="537908"/>
                </a:lnTo>
                <a:lnTo>
                  <a:pt x="391490" y="499630"/>
                </a:lnTo>
                <a:lnTo>
                  <a:pt x="422427" y="456082"/>
                </a:lnTo>
                <a:lnTo>
                  <a:pt x="447636" y="407898"/>
                </a:lnTo>
                <a:lnTo>
                  <a:pt x="567347" y="457174"/>
                </a:lnTo>
                <a:lnTo>
                  <a:pt x="567347" y="436816"/>
                </a:lnTo>
                <a:lnTo>
                  <a:pt x="497116" y="407898"/>
                </a:lnTo>
                <a:lnTo>
                  <a:pt x="454799" y="390486"/>
                </a:lnTo>
                <a:lnTo>
                  <a:pt x="457022" y="383311"/>
                </a:lnTo>
                <a:lnTo>
                  <a:pt x="470814" y="338505"/>
                </a:lnTo>
                <a:lnTo>
                  <a:pt x="479488" y="285788"/>
                </a:lnTo>
                <a:lnTo>
                  <a:pt x="480898" y="233299"/>
                </a:lnTo>
                <a:lnTo>
                  <a:pt x="475107" y="181991"/>
                </a:lnTo>
                <a:lnTo>
                  <a:pt x="462191" y="132829"/>
                </a:lnTo>
                <a:lnTo>
                  <a:pt x="461848" y="132041"/>
                </a:lnTo>
                <a:lnTo>
                  <a:pt x="461848" y="228384"/>
                </a:lnTo>
                <a:lnTo>
                  <a:pt x="461149" y="280022"/>
                </a:lnTo>
                <a:lnTo>
                  <a:pt x="453021" y="332003"/>
                </a:lnTo>
                <a:lnTo>
                  <a:pt x="437400" y="383311"/>
                </a:lnTo>
                <a:lnTo>
                  <a:pt x="430237" y="380365"/>
                </a:lnTo>
                <a:lnTo>
                  <a:pt x="430237" y="400723"/>
                </a:lnTo>
                <a:lnTo>
                  <a:pt x="405218" y="448157"/>
                </a:lnTo>
                <a:lnTo>
                  <a:pt x="374396" y="490791"/>
                </a:lnTo>
                <a:lnTo>
                  <a:pt x="338556" y="527964"/>
                </a:lnTo>
                <a:lnTo>
                  <a:pt x="298450" y="559003"/>
                </a:lnTo>
                <a:lnTo>
                  <a:pt x="254876" y="583209"/>
                </a:lnTo>
                <a:lnTo>
                  <a:pt x="208597" y="599935"/>
                </a:lnTo>
                <a:lnTo>
                  <a:pt x="211531" y="592785"/>
                </a:lnTo>
                <a:lnTo>
                  <a:pt x="310807" y="351574"/>
                </a:lnTo>
                <a:lnTo>
                  <a:pt x="430237" y="400723"/>
                </a:lnTo>
                <a:lnTo>
                  <a:pt x="430237" y="380365"/>
                </a:lnTo>
                <a:lnTo>
                  <a:pt x="360299" y="351574"/>
                </a:lnTo>
                <a:lnTo>
                  <a:pt x="317969" y="334149"/>
                </a:lnTo>
                <a:lnTo>
                  <a:pt x="320890" y="327063"/>
                </a:lnTo>
                <a:lnTo>
                  <a:pt x="420179" y="85788"/>
                </a:lnTo>
                <a:lnTo>
                  <a:pt x="441299" y="130238"/>
                </a:lnTo>
                <a:lnTo>
                  <a:pt x="455206" y="178117"/>
                </a:lnTo>
                <a:lnTo>
                  <a:pt x="461848" y="228384"/>
                </a:lnTo>
                <a:lnTo>
                  <a:pt x="461848" y="132041"/>
                </a:lnTo>
                <a:lnTo>
                  <a:pt x="442226" y="86766"/>
                </a:lnTo>
                <a:lnTo>
                  <a:pt x="481558" y="112445"/>
                </a:lnTo>
                <a:lnTo>
                  <a:pt x="515442" y="143395"/>
                </a:lnTo>
                <a:lnTo>
                  <a:pt x="543572" y="178816"/>
                </a:lnTo>
                <a:lnTo>
                  <a:pt x="565645" y="217893"/>
                </a:lnTo>
                <a:lnTo>
                  <a:pt x="581355" y="259829"/>
                </a:lnTo>
                <a:lnTo>
                  <a:pt x="590397" y="303784"/>
                </a:lnTo>
                <a:lnTo>
                  <a:pt x="592480" y="348970"/>
                </a:lnTo>
                <a:lnTo>
                  <a:pt x="592480" y="235102"/>
                </a:lnTo>
                <a:lnTo>
                  <a:pt x="566699" y="179730"/>
                </a:lnTo>
                <a:lnTo>
                  <a:pt x="539102" y="141478"/>
                </a:lnTo>
                <a:lnTo>
                  <a:pt x="505574" y="107619"/>
                </a:lnTo>
                <a:lnTo>
                  <a:pt x="475742" y="85788"/>
                </a:lnTo>
                <a:lnTo>
                  <a:pt x="466458" y="78981"/>
                </a:lnTo>
                <a:lnTo>
                  <a:pt x="465785" y="78638"/>
                </a:lnTo>
                <a:lnTo>
                  <a:pt x="422097" y="56400"/>
                </a:lnTo>
                <a:lnTo>
                  <a:pt x="409016" y="52209"/>
                </a:lnTo>
                <a:lnTo>
                  <a:pt x="402767" y="50215"/>
                </a:lnTo>
                <a:lnTo>
                  <a:pt x="402767" y="78638"/>
                </a:lnTo>
                <a:lnTo>
                  <a:pt x="300558" y="327063"/>
                </a:lnTo>
                <a:lnTo>
                  <a:pt x="293446" y="324142"/>
                </a:lnTo>
                <a:lnTo>
                  <a:pt x="293446" y="344411"/>
                </a:lnTo>
                <a:lnTo>
                  <a:pt x="191185" y="592785"/>
                </a:lnTo>
                <a:lnTo>
                  <a:pt x="190715" y="591820"/>
                </a:lnTo>
                <a:lnTo>
                  <a:pt x="170078" y="548335"/>
                </a:lnTo>
                <a:lnTo>
                  <a:pt x="169151" y="545147"/>
                </a:lnTo>
                <a:lnTo>
                  <a:pt x="169151" y="591820"/>
                </a:lnTo>
                <a:lnTo>
                  <a:pt x="129819" y="566140"/>
                </a:lnTo>
                <a:lnTo>
                  <a:pt x="95935" y="535190"/>
                </a:lnTo>
                <a:lnTo>
                  <a:pt x="67805" y="499770"/>
                </a:lnTo>
                <a:lnTo>
                  <a:pt x="45732" y="460692"/>
                </a:lnTo>
                <a:lnTo>
                  <a:pt x="30022" y="418769"/>
                </a:lnTo>
                <a:lnTo>
                  <a:pt x="20967" y="374815"/>
                </a:lnTo>
                <a:lnTo>
                  <a:pt x="18884" y="329628"/>
                </a:lnTo>
                <a:lnTo>
                  <a:pt x="24079" y="284022"/>
                </a:lnTo>
                <a:lnTo>
                  <a:pt x="36842" y="238823"/>
                </a:lnTo>
                <a:lnTo>
                  <a:pt x="156578" y="288099"/>
                </a:lnTo>
                <a:lnTo>
                  <a:pt x="140563" y="340067"/>
                </a:lnTo>
                <a:lnTo>
                  <a:pt x="131889" y="392772"/>
                </a:lnTo>
                <a:lnTo>
                  <a:pt x="130479" y="445274"/>
                </a:lnTo>
                <a:lnTo>
                  <a:pt x="136271" y="496582"/>
                </a:lnTo>
                <a:lnTo>
                  <a:pt x="149186" y="545757"/>
                </a:lnTo>
                <a:lnTo>
                  <a:pt x="169151" y="591820"/>
                </a:lnTo>
                <a:lnTo>
                  <a:pt x="169151" y="545147"/>
                </a:lnTo>
                <a:lnTo>
                  <a:pt x="156159" y="500456"/>
                </a:lnTo>
                <a:lnTo>
                  <a:pt x="149517" y="450189"/>
                </a:lnTo>
                <a:lnTo>
                  <a:pt x="150215" y="398551"/>
                </a:lnTo>
                <a:lnTo>
                  <a:pt x="158343" y="346570"/>
                </a:lnTo>
                <a:lnTo>
                  <a:pt x="173964" y="295262"/>
                </a:lnTo>
                <a:lnTo>
                  <a:pt x="293446" y="344411"/>
                </a:lnTo>
                <a:lnTo>
                  <a:pt x="293446" y="324142"/>
                </a:lnTo>
                <a:lnTo>
                  <a:pt x="223393" y="295262"/>
                </a:lnTo>
                <a:lnTo>
                  <a:pt x="181127" y="277850"/>
                </a:lnTo>
                <a:lnTo>
                  <a:pt x="184912" y="270687"/>
                </a:lnTo>
                <a:lnTo>
                  <a:pt x="206146" y="230416"/>
                </a:lnTo>
                <a:lnTo>
                  <a:pt x="236969" y="187769"/>
                </a:lnTo>
                <a:lnTo>
                  <a:pt x="272808" y="150596"/>
                </a:lnTo>
                <a:lnTo>
                  <a:pt x="312915" y="119570"/>
                </a:lnTo>
                <a:lnTo>
                  <a:pt x="356489" y="95364"/>
                </a:lnTo>
                <a:lnTo>
                  <a:pt x="402767" y="78638"/>
                </a:lnTo>
                <a:lnTo>
                  <a:pt x="402767" y="50215"/>
                </a:lnTo>
                <a:lnTo>
                  <a:pt x="386410" y="44970"/>
                </a:lnTo>
                <a:lnTo>
                  <a:pt x="386410" y="63817"/>
                </a:lnTo>
                <a:lnTo>
                  <a:pt x="339813" y="82486"/>
                </a:lnTo>
                <a:lnTo>
                  <a:pt x="296037" y="108318"/>
                </a:lnTo>
                <a:lnTo>
                  <a:pt x="255816" y="140690"/>
                </a:lnTo>
                <a:lnTo>
                  <a:pt x="219875" y="178968"/>
                </a:lnTo>
                <a:lnTo>
                  <a:pt x="188937" y="222504"/>
                </a:lnTo>
                <a:lnTo>
                  <a:pt x="163728" y="270687"/>
                </a:lnTo>
                <a:lnTo>
                  <a:pt x="86296" y="238823"/>
                </a:lnTo>
                <a:lnTo>
                  <a:pt x="44119" y="221462"/>
                </a:lnTo>
                <a:lnTo>
                  <a:pt x="67335" y="179666"/>
                </a:lnTo>
                <a:lnTo>
                  <a:pt x="96608" y="142875"/>
                </a:lnTo>
                <a:lnTo>
                  <a:pt x="131140" y="111620"/>
                </a:lnTo>
                <a:lnTo>
                  <a:pt x="170154" y="86410"/>
                </a:lnTo>
                <a:lnTo>
                  <a:pt x="212839" y="67767"/>
                </a:lnTo>
                <a:lnTo>
                  <a:pt x="258406" y="56184"/>
                </a:lnTo>
                <a:lnTo>
                  <a:pt x="306057" y="52209"/>
                </a:lnTo>
                <a:lnTo>
                  <a:pt x="326415" y="52946"/>
                </a:lnTo>
                <a:lnTo>
                  <a:pt x="346646" y="55130"/>
                </a:lnTo>
                <a:lnTo>
                  <a:pt x="366674" y="58762"/>
                </a:lnTo>
                <a:lnTo>
                  <a:pt x="386410" y="63817"/>
                </a:lnTo>
                <a:lnTo>
                  <a:pt x="386410" y="44970"/>
                </a:lnTo>
                <a:lnTo>
                  <a:pt x="374688" y="41211"/>
                </a:lnTo>
                <a:lnTo>
                  <a:pt x="326745" y="34023"/>
                </a:lnTo>
                <a:lnTo>
                  <a:pt x="279095" y="34467"/>
                </a:lnTo>
                <a:lnTo>
                  <a:pt x="232562" y="42214"/>
                </a:lnTo>
                <a:lnTo>
                  <a:pt x="187972" y="56934"/>
                </a:lnTo>
                <a:lnTo>
                  <a:pt x="146126" y="78257"/>
                </a:lnTo>
                <a:lnTo>
                  <a:pt x="107873" y="105854"/>
                </a:lnTo>
                <a:lnTo>
                  <a:pt x="74015" y="139382"/>
                </a:lnTo>
                <a:lnTo>
                  <a:pt x="45377" y="178511"/>
                </a:lnTo>
                <a:lnTo>
                  <a:pt x="22796" y="222872"/>
                </a:lnTo>
                <a:lnTo>
                  <a:pt x="7429" y="269925"/>
                </a:lnTo>
                <a:lnTo>
                  <a:pt x="0" y="317550"/>
                </a:lnTo>
                <a:lnTo>
                  <a:pt x="177" y="364921"/>
                </a:lnTo>
                <a:lnTo>
                  <a:pt x="7620" y="411238"/>
                </a:lnTo>
                <a:lnTo>
                  <a:pt x="21983" y="455663"/>
                </a:lnTo>
                <a:lnTo>
                  <a:pt x="42951" y="497382"/>
                </a:lnTo>
                <a:lnTo>
                  <a:pt x="70167" y="535584"/>
                </a:lnTo>
                <a:lnTo>
                  <a:pt x="103314" y="569442"/>
                </a:lnTo>
                <a:lnTo>
                  <a:pt x="142036" y="598131"/>
                </a:lnTo>
                <a:lnTo>
                  <a:pt x="186016" y="620852"/>
                </a:lnTo>
                <a:lnTo>
                  <a:pt x="236677" y="637362"/>
                </a:lnTo>
                <a:lnTo>
                  <a:pt x="284607" y="644563"/>
                </a:lnTo>
                <a:lnTo>
                  <a:pt x="332257" y="644105"/>
                </a:lnTo>
                <a:lnTo>
                  <a:pt x="378790" y="636358"/>
                </a:lnTo>
                <a:lnTo>
                  <a:pt x="409905" y="626097"/>
                </a:lnTo>
                <a:lnTo>
                  <a:pt x="423392" y="621652"/>
                </a:lnTo>
                <a:lnTo>
                  <a:pt x="465226" y="600329"/>
                </a:lnTo>
                <a:lnTo>
                  <a:pt x="503491" y="572719"/>
                </a:lnTo>
                <a:lnTo>
                  <a:pt x="537349" y="539191"/>
                </a:lnTo>
                <a:lnTo>
                  <a:pt x="565975" y="500075"/>
                </a:lnTo>
                <a:lnTo>
                  <a:pt x="588568" y="455714"/>
                </a:lnTo>
                <a:lnTo>
                  <a:pt x="593674" y="439762"/>
                </a:lnTo>
                <a:lnTo>
                  <a:pt x="603745" y="408305"/>
                </a:lnTo>
                <a:lnTo>
                  <a:pt x="610933" y="360362"/>
                </a:lnTo>
                <a:close/>
              </a:path>
              <a:path w="668019" h="833754">
                <a:moveTo>
                  <a:pt x="667969" y="329984"/>
                </a:moveTo>
                <a:lnTo>
                  <a:pt x="663575" y="282105"/>
                </a:lnTo>
                <a:lnTo>
                  <a:pt x="653072" y="235940"/>
                </a:lnTo>
                <a:lnTo>
                  <a:pt x="636828" y="191973"/>
                </a:lnTo>
                <a:lnTo>
                  <a:pt x="615188" y="150710"/>
                </a:lnTo>
                <a:lnTo>
                  <a:pt x="588467" y="112610"/>
                </a:lnTo>
                <a:lnTo>
                  <a:pt x="557047" y="78193"/>
                </a:lnTo>
                <a:lnTo>
                  <a:pt x="521246" y="47942"/>
                </a:lnTo>
                <a:lnTo>
                  <a:pt x="481418" y="22339"/>
                </a:lnTo>
                <a:lnTo>
                  <a:pt x="437921" y="1892"/>
                </a:lnTo>
                <a:lnTo>
                  <a:pt x="433082" y="0"/>
                </a:lnTo>
                <a:lnTo>
                  <a:pt x="427609" y="2374"/>
                </a:lnTo>
                <a:lnTo>
                  <a:pt x="423824" y="12065"/>
                </a:lnTo>
                <a:lnTo>
                  <a:pt x="426199" y="17526"/>
                </a:lnTo>
                <a:lnTo>
                  <a:pt x="431038" y="19418"/>
                </a:lnTo>
                <a:lnTo>
                  <a:pt x="473290" y="39357"/>
                </a:lnTo>
                <a:lnTo>
                  <a:pt x="511594" y="64173"/>
                </a:lnTo>
                <a:lnTo>
                  <a:pt x="545693" y="93357"/>
                </a:lnTo>
                <a:lnTo>
                  <a:pt x="575360" y="126377"/>
                </a:lnTo>
                <a:lnTo>
                  <a:pt x="600367" y="162687"/>
                </a:lnTo>
                <a:lnTo>
                  <a:pt x="620496" y="201764"/>
                </a:lnTo>
                <a:lnTo>
                  <a:pt x="635495" y="243078"/>
                </a:lnTo>
                <a:lnTo>
                  <a:pt x="645134" y="286105"/>
                </a:lnTo>
                <a:lnTo>
                  <a:pt x="649185" y="330301"/>
                </a:lnTo>
                <a:lnTo>
                  <a:pt x="647433" y="375158"/>
                </a:lnTo>
                <a:lnTo>
                  <a:pt x="639622" y="420116"/>
                </a:lnTo>
                <a:lnTo>
                  <a:pt x="625525" y="464667"/>
                </a:lnTo>
                <a:lnTo>
                  <a:pt x="605599" y="506920"/>
                </a:lnTo>
                <a:lnTo>
                  <a:pt x="580771" y="545223"/>
                </a:lnTo>
                <a:lnTo>
                  <a:pt x="551586" y="579323"/>
                </a:lnTo>
                <a:lnTo>
                  <a:pt x="518579" y="609003"/>
                </a:lnTo>
                <a:lnTo>
                  <a:pt x="482269" y="634009"/>
                </a:lnTo>
                <a:lnTo>
                  <a:pt x="443191" y="654126"/>
                </a:lnTo>
                <a:lnTo>
                  <a:pt x="401878" y="669124"/>
                </a:lnTo>
                <a:lnTo>
                  <a:pt x="358851" y="678776"/>
                </a:lnTo>
                <a:lnTo>
                  <a:pt x="314655" y="682828"/>
                </a:lnTo>
                <a:lnTo>
                  <a:pt x="269811" y="681075"/>
                </a:lnTo>
                <a:lnTo>
                  <a:pt x="224853" y="673265"/>
                </a:lnTo>
                <a:lnTo>
                  <a:pt x="180301" y="659168"/>
                </a:lnTo>
                <a:lnTo>
                  <a:pt x="175463" y="657263"/>
                </a:lnTo>
                <a:lnTo>
                  <a:pt x="169989" y="659650"/>
                </a:lnTo>
                <a:lnTo>
                  <a:pt x="166204" y="669340"/>
                </a:lnTo>
                <a:lnTo>
                  <a:pt x="168579" y="674789"/>
                </a:lnTo>
                <a:lnTo>
                  <a:pt x="173418" y="676694"/>
                </a:lnTo>
                <a:lnTo>
                  <a:pt x="203238" y="686904"/>
                </a:lnTo>
                <a:lnTo>
                  <a:pt x="233768" y="694474"/>
                </a:lnTo>
                <a:lnTo>
                  <a:pt x="264833" y="699350"/>
                </a:lnTo>
                <a:lnTo>
                  <a:pt x="296265" y="701497"/>
                </a:lnTo>
                <a:lnTo>
                  <a:pt x="296265" y="767575"/>
                </a:lnTo>
                <a:lnTo>
                  <a:pt x="178612" y="767575"/>
                </a:lnTo>
                <a:lnTo>
                  <a:pt x="163957" y="770534"/>
                </a:lnTo>
                <a:lnTo>
                  <a:pt x="151993" y="778598"/>
                </a:lnTo>
                <a:lnTo>
                  <a:pt x="143929" y="790575"/>
                </a:lnTo>
                <a:lnTo>
                  <a:pt x="140970" y="805230"/>
                </a:lnTo>
                <a:lnTo>
                  <a:pt x="159791" y="805230"/>
                </a:lnTo>
                <a:lnTo>
                  <a:pt x="161277" y="797902"/>
                </a:lnTo>
                <a:lnTo>
                  <a:pt x="165303" y="791908"/>
                </a:lnTo>
                <a:lnTo>
                  <a:pt x="171284" y="787882"/>
                </a:lnTo>
                <a:lnTo>
                  <a:pt x="178612" y="786396"/>
                </a:lnTo>
                <a:lnTo>
                  <a:pt x="432752" y="786396"/>
                </a:lnTo>
                <a:lnTo>
                  <a:pt x="440080" y="787882"/>
                </a:lnTo>
                <a:lnTo>
                  <a:pt x="446062" y="791908"/>
                </a:lnTo>
                <a:lnTo>
                  <a:pt x="450100" y="797902"/>
                </a:lnTo>
                <a:lnTo>
                  <a:pt x="451573" y="805230"/>
                </a:lnTo>
                <a:lnTo>
                  <a:pt x="470395" y="805230"/>
                </a:lnTo>
                <a:lnTo>
                  <a:pt x="467436" y="790575"/>
                </a:lnTo>
                <a:lnTo>
                  <a:pt x="459371" y="778598"/>
                </a:lnTo>
                <a:lnTo>
                  <a:pt x="447408" y="770534"/>
                </a:lnTo>
                <a:lnTo>
                  <a:pt x="432752" y="767575"/>
                </a:lnTo>
                <a:lnTo>
                  <a:pt x="315099" y="767575"/>
                </a:lnTo>
                <a:lnTo>
                  <a:pt x="315099" y="701332"/>
                </a:lnTo>
                <a:lnTo>
                  <a:pt x="364147" y="696772"/>
                </a:lnTo>
                <a:lnTo>
                  <a:pt x="411022" y="685939"/>
                </a:lnTo>
                <a:lnTo>
                  <a:pt x="455320" y="669277"/>
                </a:lnTo>
                <a:lnTo>
                  <a:pt x="496595" y="647230"/>
                </a:lnTo>
                <a:lnTo>
                  <a:pt x="534441" y="620229"/>
                </a:lnTo>
                <a:lnTo>
                  <a:pt x="568439" y="588733"/>
                </a:lnTo>
                <a:lnTo>
                  <a:pt x="598157" y="553186"/>
                </a:lnTo>
                <a:lnTo>
                  <a:pt x="623189" y="514007"/>
                </a:lnTo>
                <a:lnTo>
                  <a:pt x="643102" y="471652"/>
                </a:lnTo>
                <a:lnTo>
                  <a:pt x="657491" y="426567"/>
                </a:lnTo>
                <a:lnTo>
                  <a:pt x="665924" y="379196"/>
                </a:lnTo>
                <a:lnTo>
                  <a:pt x="667969" y="329984"/>
                </a:lnTo>
                <a:close/>
              </a:path>
            </a:pathLst>
          </a:custGeom>
          <a:solidFill>
            <a:srgbClr val="0992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3907" y="3289625"/>
            <a:ext cx="821055" cy="442595"/>
          </a:xfrm>
          <a:custGeom>
            <a:avLst/>
            <a:gdLst/>
            <a:ahLst/>
            <a:cxnLst/>
            <a:rect l="l" t="t" r="r" b="b"/>
            <a:pathLst>
              <a:path w="821055" h="442595">
                <a:moveTo>
                  <a:pt x="95554" y="348270"/>
                </a:moveTo>
                <a:lnTo>
                  <a:pt x="85163" y="348270"/>
                </a:lnTo>
                <a:lnTo>
                  <a:pt x="80946" y="344053"/>
                </a:lnTo>
                <a:lnTo>
                  <a:pt x="80946" y="175255"/>
                </a:lnTo>
                <a:lnTo>
                  <a:pt x="0" y="146838"/>
                </a:lnTo>
                <a:lnTo>
                  <a:pt x="410435" y="0"/>
                </a:lnTo>
                <a:lnTo>
                  <a:pt x="466343" y="20002"/>
                </a:lnTo>
                <a:lnTo>
                  <a:pt x="410435" y="20002"/>
                </a:lnTo>
                <a:lnTo>
                  <a:pt x="56483" y="146640"/>
                </a:lnTo>
                <a:lnTo>
                  <a:pt x="156620" y="181853"/>
                </a:lnTo>
                <a:lnTo>
                  <a:pt x="99770" y="181853"/>
                </a:lnTo>
                <a:lnTo>
                  <a:pt x="99770" y="344053"/>
                </a:lnTo>
                <a:lnTo>
                  <a:pt x="95554" y="348270"/>
                </a:lnTo>
                <a:close/>
              </a:path>
              <a:path w="821055" h="442595">
                <a:moveTo>
                  <a:pt x="467252" y="270916"/>
                </a:moveTo>
                <a:lnTo>
                  <a:pt x="410435" y="270916"/>
                </a:lnTo>
                <a:lnTo>
                  <a:pt x="764424" y="146715"/>
                </a:lnTo>
                <a:lnTo>
                  <a:pt x="410435" y="20002"/>
                </a:lnTo>
                <a:lnTo>
                  <a:pt x="466343" y="20002"/>
                </a:lnTo>
                <a:lnTo>
                  <a:pt x="820870" y="146838"/>
                </a:lnTo>
                <a:lnTo>
                  <a:pt x="654864" y="205103"/>
                </a:lnTo>
                <a:lnTo>
                  <a:pt x="654864" y="211691"/>
                </a:lnTo>
                <a:lnTo>
                  <a:pt x="636040" y="211691"/>
                </a:lnTo>
                <a:lnTo>
                  <a:pt x="467252" y="270916"/>
                </a:lnTo>
                <a:close/>
              </a:path>
              <a:path w="821055" h="442595">
                <a:moveTo>
                  <a:pt x="410435" y="442397"/>
                </a:moveTo>
                <a:lnTo>
                  <a:pt x="346327" y="438690"/>
                </a:lnTo>
                <a:lnTo>
                  <a:pt x="288183" y="428275"/>
                </a:lnTo>
                <a:lnTo>
                  <a:pt x="238542" y="412206"/>
                </a:lnTo>
                <a:lnTo>
                  <a:pt x="199941" y="391541"/>
                </a:lnTo>
                <a:lnTo>
                  <a:pt x="166021" y="340665"/>
                </a:lnTo>
                <a:lnTo>
                  <a:pt x="166015" y="205103"/>
                </a:lnTo>
                <a:lnTo>
                  <a:pt x="99770" y="181853"/>
                </a:lnTo>
                <a:lnTo>
                  <a:pt x="156620" y="181853"/>
                </a:lnTo>
                <a:lnTo>
                  <a:pt x="241707" y="211710"/>
                </a:lnTo>
                <a:lnTo>
                  <a:pt x="184839" y="211710"/>
                </a:lnTo>
                <a:lnTo>
                  <a:pt x="184839" y="340665"/>
                </a:lnTo>
                <a:lnTo>
                  <a:pt x="227656" y="386410"/>
                </a:lnTo>
                <a:lnTo>
                  <a:pt x="276136" y="405430"/>
                </a:lnTo>
                <a:lnTo>
                  <a:pt x="338183" y="418630"/>
                </a:lnTo>
                <a:lnTo>
                  <a:pt x="410435" y="423572"/>
                </a:lnTo>
                <a:lnTo>
                  <a:pt x="547222" y="423572"/>
                </a:lnTo>
                <a:lnTo>
                  <a:pt x="532689" y="428275"/>
                </a:lnTo>
                <a:lnTo>
                  <a:pt x="474544" y="438691"/>
                </a:lnTo>
                <a:lnTo>
                  <a:pt x="410435" y="442397"/>
                </a:lnTo>
                <a:close/>
              </a:path>
              <a:path w="821055" h="442595">
                <a:moveTo>
                  <a:pt x="547222" y="423572"/>
                </a:moveTo>
                <a:lnTo>
                  <a:pt x="410435" y="423572"/>
                </a:lnTo>
                <a:lnTo>
                  <a:pt x="482688" y="418630"/>
                </a:lnTo>
                <a:lnTo>
                  <a:pt x="544736" y="405430"/>
                </a:lnTo>
                <a:lnTo>
                  <a:pt x="593219" y="386410"/>
                </a:lnTo>
                <a:lnTo>
                  <a:pt x="624774" y="364009"/>
                </a:lnTo>
                <a:lnTo>
                  <a:pt x="636040" y="340665"/>
                </a:lnTo>
                <a:lnTo>
                  <a:pt x="636040" y="211691"/>
                </a:lnTo>
                <a:lnTo>
                  <a:pt x="654864" y="211691"/>
                </a:lnTo>
                <a:lnTo>
                  <a:pt x="654864" y="340665"/>
                </a:lnTo>
                <a:lnTo>
                  <a:pt x="645959" y="367346"/>
                </a:lnTo>
                <a:lnTo>
                  <a:pt x="620935" y="391546"/>
                </a:lnTo>
                <a:lnTo>
                  <a:pt x="582333" y="412208"/>
                </a:lnTo>
                <a:lnTo>
                  <a:pt x="547222" y="423572"/>
                </a:lnTo>
                <a:close/>
              </a:path>
              <a:path w="821055" h="442595">
                <a:moveTo>
                  <a:pt x="410435" y="290852"/>
                </a:moveTo>
                <a:lnTo>
                  <a:pt x="184839" y="211710"/>
                </a:lnTo>
                <a:lnTo>
                  <a:pt x="241707" y="211710"/>
                </a:lnTo>
                <a:lnTo>
                  <a:pt x="410435" y="270916"/>
                </a:lnTo>
                <a:lnTo>
                  <a:pt x="467252" y="270916"/>
                </a:lnTo>
                <a:lnTo>
                  <a:pt x="410435" y="290852"/>
                </a:lnTo>
                <a:close/>
              </a:path>
            </a:pathLst>
          </a:custGeom>
          <a:solidFill>
            <a:srgbClr val="A3B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396467" y="6069699"/>
            <a:ext cx="824865" cy="574675"/>
            <a:chOff x="396467" y="6069699"/>
            <a:chExt cx="824865" cy="574675"/>
          </a:xfrm>
        </p:grpSpPr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3213" y="6436800"/>
              <a:ext cx="163473" cy="20726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44271" y="6267373"/>
              <a:ext cx="355600" cy="377190"/>
            </a:xfrm>
            <a:custGeom>
              <a:avLst/>
              <a:gdLst/>
              <a:ahLst/>
              <a:cxnLst/>
              <a:rect l="l" t="t" r="r" b="b"/>
              <a:pathLst>
                <a:path w="355600" h="377190">
                  <a:moveTo>
                    <a:pt x="112941" y="4216"/>
                  </a:moveTo>
                  <a:lnTo>
                    <a:pt x="108724" y="0"/>
                  </a:lnTo>
                  <a:lnTo>
                    <a:pt x="103530" y="0"/>
                  </a:lnTo>
                  <a:lnTo>
                    <a:pt x="98336" y="0"/>
                  </a:lnTo>
                  <a:lnTo>
                    <a:pt x="94119" y="4216"/>
                  </a:lnTo>
                  <a:lnTo>
                    <a:pt x="94119" y="357898"/>
                  </a:lnTo>
                  <a:lnTo>
                    <a:pt x="65887" y="357898"/>
                  </a:lnTo>
                  <a:lnTo>
                    <a:pt x="65887" y="150609"/>
                  </a:lnTo>
                  <a:lnTo>
                    <a:pt x="47066" y="150609"/>
                  </a:lnTo>
                  <a:lnTo>
                    <a:pt x="47066" y="357898"/>
                  </a:lnTo>
                  <a:lnTo>
                    <a:pt x="18821" y="357898"/>
                  </a:lnTo>
                  <a:lnTo>
                    <a:pt x="18821" y="4216"/>
                  </a:lnTo>
                  <a:lnTo>
                    <a:pt x="14605" y="0"/>
                  </a:lnTo>
                  <a:lnTo>
                    <a:pt x="4216" y="0"/>
                  </a:lnTo>
                  <a:lnTo>
                    <a:pt x="0" y="4216"/>
                  </a:lnTo>
                  <a:lnTo>
                    <a:pt x="0" y="376720"/>
                  </a:lnTo>
                  <a:lnTo>
                    <a:pt x="112941" y="376720"/>
                  </a:lnTo>
                  <a:lnTo>
                    <a:pt x="112941" y="4216"/>
                  </a:lnTo>
                  <a:close/>
                </a:path>
                <a:path w="355600" h="377190">
                  <a:moveTo>
                    <a:pt x="355485" y="207238"/>
                  </a:moveTo>
                  <a:lnTo>
                    <a:pt x="350964" y="188379"/>
                  </a:lnTo>
                  <a:lnTo>
                    <a:pt x="320027" y="59309"/>
                  </a:lnTo>
                  <a:lnTo>
                    <a:pt x="320014" y="4216"/>
                  </a:lnTo>
                  <a:lnTo>
                    <a:pt x="315798" y="0"/>
                  </a:lnTo>
                  <a:lnTo>
                    <a:pt x="305409" y="0"/>
                  </a:lnTo>
                  <a:lnTo>
                    <a:pt x="301193" y="4216"/>
                  </a:lnTo>
                  <a:lnTo>
                    <a:pt x="301193" y="60363"/>
                  </a:lnTo>
                  <a:lnTo>
                    <a:pt x="331609" y="188379"/>
                  </a:lnTo>
                  <a:lnTo>
                    <a:pt x="301193" y="188379"/>
                  </a:lnTo>
                  <a:lnTo>
                    <a:pt x="301193" y="207238"/>
                  </a:lnTo>
                  <a:lnTo>
                    <a:pt x="301193" y="357898"/>
                  </a:lnTo>
                  <a:lnTo>
                    <a:pt x="272961" y="357898"/>
                  </a:lnTo>
                  <a:lnTo>
                    <a:pt x="272961" y="207238"/>
                  </a:lnTo>
                  <a:lnTo>
                    <a:pt x="301193" y="207238"/>
                  </a:lnTo>
                  <a:lnTo>
                    <a:pt x="301193" y="188379"/>
                  </a:lnTo>
                  <a:lnTo>
                    <a:pt x="264312" y="188379"/>
                  </a:lnTo>
                  <a:lnTo>
                    <a:pt x="263829" y="188163"/>
                  </a:lnTo>
                  <a:lnTo>
                    <a:pt x="263258" y="188163"/>
                  </a:lnTo>
                  <a:lnTo>
                    <a:pt x="262775" y="188379"/>
                  </a:lnTo>
                  <a:lnTo>
                    <a:pt x="254127" y="188379"/>
                  </a:lnTo>
                  <a:lnTo>
                    <a:pt x="254127" y="207238"/>
                  </a:lnTo>
                  <a:lnTo>
                    <a:pt x="254127" y="357898"/>
                  </a:lnTo>
                  <a:lnTo>
                    <a:pt x="225894" y="357898"/>
                  </a:lnTo>
                  <a:lnTo>
                    <a:pt x="225894" y="207238"/>
                  </a:lnTo>
                  <a:lnTo>
                    <a:pt x="254127" y="207238"/>
                  </a:lnTo>
                  <a:lnTo>
                    <a:pt x="254127" y="188379"/>
                  </a:lnTo>
                  <a:lnTo>
                    <a:pt x="195503" y="188379"/>
                  </a:lnTo>
                  <a:lnTo>
                    <a:pt x="225894" y="61468"/>
                  </a:lnTo>
                  <a:lnTo>
                    <a:pt x="225894" y="4216"/>
                  </a:lnTo>
                  <a:lnTo>
                    <a:pt x="221678" y="0"/>
                  </a:lnTo>
                  <a:lnTo>
                    <a:pt x="211289" y="0"/>
                  </a:lnTo>
                  <a:lnTo>
                    <a:pt x="207073" y="4216"/>
                  </a:lnTo>
                  <a:lnTo>
                    <a:pt x="207073" y="59309"/>
                  </a:lnTo>
                  <a:lnTo>
                    <a:pt x="171627" y="207238"/>
                  </a:lnTo>
                  <a:lnTo>
                    <a:pt x="207073" y="207238"/>
                  </a:lnTo>
                  <a:lnTo>
                    <a:pt x="207073" y="376720"/>
                  </a:lnTo>
                  <a:lnTo>
                    <a:pt x="320014" y="376720"/>
                  </a:lnTo>
                  <a:lnTo>
                    <a:pt x="320014" y="357898"/>
                  </a:lnTo>
                  <a:lnTo>
                    <a:pt x="320014" y="207238"/>
                  </a:lnTo>
                  <a:lnTo>
                    <a:pt x="355485" y="207238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6616" y="6436797"/>
              <a:ext cx="94123" cy="20728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96467" y="6182653"/>
              <a:ext cx="824865" cy="358775"/>
            </a:xfrm>
            <a:custGeom>
              <a:avLst/>
              <a:gdLst/>
              <a:ahLst/>
              <a:cxnLst/>
              <a:rect l="l" t="t" r="r" b="b"/>
              <a:pathLst>
                <a:path w="824865" h="358775">
                  <a:moveTo>
                    <a:pt x="182888" y="215551"/>
                  </a:moveTo>
                  <a:lnTo>
                    <a:pt x="135199" y="215551"/>
                  </a:lnTo>
                  <a:lnTo>
                    <a:pt x="192426" y="190993"/>
                  </a:lnTo>
                  <a:lnTo>
                    <a:pt x="220970" y="39354"/>
                  </a:lnTo>
                  <a:lnTo>
                    <a:pt x="249800" y="12647"/>
                  </a:lnTo>
                  <a:lnTo>
                    <a:pt x="287451" y="1277"/>
                  </a:lnTo>
                  <a:lnTo>
                    <a:pt x="304517" y="0"/>
                  </a:lnTo>
                  <a:lnTo>
                    <a:pt x="313262" y="389"/>
                  </a:lnTo>
                  <a:lnTo>
                    <a:pt x="360164" y="12681"/>
                  </a:lnTo>
                  <a:lnTo>
                    <a:pt x="371095" y="18825"/>
                  </a:lnTo>
                  <a:lnTo>
                    <a:pt x="304517" y="18825"/>
                  </a:lnTo>
                  <a:lnTo>
                    <a:pt x="297207" y="19140"/>
                  </a:lnTo>
                  <a:lnTo>
                    <a:pt x="258032" y="29595"/>
                  </a:lnTo>
                  <a:lnTo>
                    <a:pt x="210912" y="194523"/>
                  </a:lnTo>
                  <a:lnTo>
                    <a:pt x="223217" y="206860"/>
                  </a:lnTo>
                  <a:lnTo>
                    <a:pt x="225115" y="208830"/>
                  </a:lnTo>
                  <a:lnTo>
                    <a:pt x="198572" y="208830"/>
                  </a:lnTo>
                  <a:lnTo>
                    <a:pt x="182888" y="215551"/>
                  </a:lnTo>
                  <a:close/>
                </a:path>
                <a:path w="824865" h="358775">
                  <a:moveTo>
                    <a:pt x="426374" y="151102"/>
                  </a:moveTo>
                  <a:lnTo>
                    <a:pt x="407310" y="151102"/>
                  </a:lnTo>
                  <a:lnTo>
                    <a:pt x="426492" y="40116"/>
                  </a:lnTo>
                  <a:lnTo>
                    <a:pt x="455733" y="12554"/>
                  </a:lnTo>
                  <a:lnTo>
                    <a:pt x="493642" y="1349"/>
                  </a:lnTo>
                  <a:lnTo>
                    <a:pt x="511147" y="18"/>
                  </a:lnTo>
                  <a:lnTo>
                    <a:pt x="519723" y="374"/>
                  </a:lnTo>
                  <a:lnTo>
                    <a:pt x="565920" y="12681"/>
                  </a:lnTo>
                  <a:lnTo>
                    <a:pt x="576858" y="18825"/>
                  </a:lnTo>
                  <a:lnTo>
                    <a:pt x="511138" y="18825"/>
                  </a:lnTo>
                  <a:lnTo>
                    <a:pt x="503549" y="19178"/>
                  </a:lnTo>
                  <a:lnTo>
                    <a:pt x="463633" y="29595"/>
                  </a:lnTo>
                  <a:lnTo>
                    <a:pt x="444875" y="43976"/>
                  </a:lnTo>
                  <a:lnTo>
                    <a:pt x="426374" y="151102"/>
                  </a:lnTo>
                  <a:close/>
                </a:path>
                <a:path w="824865" h="358775">
                  <a:moveTo>
                    <a:pt x="411508" y="217810"/>
                  </a:moveTo>
                  <a:lnTo>
                    <a:pt x="402321" y="217791"/>
                  </a:lnTo>
                  <a:lnTo>
                    <a:pt x="398415" y="214440"/>
                  </a:lnTo>
                  <a:lnTo>
                    <a:pt x="370583" y="43213"/>
                  </a:lnTo>
                  <a:lnTo>
                    <a:pt x="370007" y="41820"/>
                  </a:lnTo>
                  <a:lnTo>
                    <a:pt x="334293" y="22976"/>
                  </a:lnTo>
                  <a:lnTo>
                    <a:pt x="304517" y="18825"/>
                  </a:lnTo>
                  <a:lnTo>
                    <a:pt x="371095" y="18825"/>
                  </a:lnTo>
                  <a:lnTo>
                    <a:pt x="407150" y="151008"/>
                  </a:lnTo>
                  <a:lnTo>
                    <a:pt x="426374" y="151102"/>
                  </a:lnTo>
                  <a:lnTo>
                    <a:pt x="415436" y="214440"/>
                  </a:lnTo>
                  <a:lnTo>
                    <a:pt x="411508" y="217810"/>
                  </a:lnTo>
                  <a:close/>
                </a:path>
                <a:path w="824865" h="358775">
                  <a:moveTo>
                    <a:pt x="602663" y="223090"/>
                  </a:moveTo>
                  <a:lnTo>
                    <a:pt x="596705" y="222987"/>
                  </a:lnTo>
                  <a:lnTo>
                    <a:pt x="589522" y="215551"/>
                  </a:lnTo>
                  <a:lnTo>
                    <a:pt x="589498" y="214849"/>
                  </a:lnTo>
                  <a:lnTo>
                    <a:pt x="589619" y="209527"/>
                  </a:lnTo>
                  <a:lnTo>
                    <a:pt x="593326" y="205940"/>
                  </a:lnTo>
                  <a:lnTo>
                    <a:pt x="604743" y="194523"/>
                  </a:lnTo>
                  <a:lnTo>
                    <a:pt x="576261" y="43213"/>
                  </a:lnTo>
                  <a:lnTo>
                    <a:pt x="540023" y="22976"/>
                  </a:lnTo>
                  <a:lnTo>
                    <a:pt x="511138" y="18825"/>
                  </a:lnTo>
                  <a:lnTo>
                    <a:pt x="576858" y="18825"/>
                  </a:lnTo>
                  <a:lnTo>
                    <a:pt x="623258" y="190993"/>
                  </a:lnTo>
                  <a:lnTo>
                    <a:pt x="664887" y="208830"/>
                  </a:lnTo>
                  <a:lnTo>
                    <a:pt x="617055" y="208830"/>
                  </a:lnTo>
                  <a:lnTo>
                    <a:pt x="606635" y="219250"/>
                  </a:lnTo>
                  <a:lnTo>
                    <a:pt x="602663" y="223090"/>
                  </a:lnTo>
                  <a:close/>
                </a:path>
                <a:path w="824865" h="358775">
                  <a:moveTo>
                    <a:pt x="755567" y="215513"/>
                  </a:moveTo>
                  <a:lnTo>
                    <a:pt x="680485" y="215513"/>
                  </a:lnTo>
                  <a:lnTo>
                    <a:pt x="685906" y="212934"/>
                  </a:lnTo>
                  <a:lnTo>
                    <a:pt x="691582" y="210920"/>
                  </a:lnTo>
                  <a:lnTo>
                    <a:pt x="697427" y="209527"/>
                  </a:lnTo>
                  <a:lnTo>
                    <a:pt x="707924" y="207470"/>
                  </a:lnTo>
                  <a:lnTo>
                    <a:pt x="718552" y="206823"/>
                  </a:lnTo>
                  <a:lnTo>
                    <a:pt x="729171" y="207583"/>
                  </a:lnTo>
                  <a:lnTo>
                    <a:pt x="739641" y="209752"/>
                  </a:lnTo>
                  <a:lnTo>
                    <a:pt x="754390" y="214849"/>
                  </a:lnTo>
                  <a:lnTo>
                    <a:pt x="755567" y="215513"/>
                  </a:lnTo>
                  <a:close/>
                </a:path>
                <a:path w="824865" h="358775">
                  <a:moveTo>
                    <a:pt x="27389" y="358276"/>
                  </a:moveTo>
                  <a:lnTo>
                    <a:pt x="22354" y="356996"/>
                  </a:lnTo>
                  <a:lnTo>
                    <a:pt x="14786" y="355395"/>
                  </a:lnTo>
                  <a:lnTo>
                    <a:pt x="8245" y="350651"/>
                  </a:lnTo>
                  <a:lnTo>
                    <a:pt x="4376" y="343950"/>
                  </a:lnTo>
                  <a:lnTo>
                    <a:pt x="660" y="336909"/>
                  </a:lnTo>
                  <a:lnTo>
                    <a:pt x="557" y="335977"/>
                  </a:lnTo>
                  <a:lnTo>
                    <a:pt x="0" y="328475"/>
                  </a:lnTo>
                  <a:lnTo>
                    <a:pt x="2644" y="320879"/>
                  </a:lnTo>
                  <a:lnTo>
                    <a:pt x="24782" y="246876"/>
                  </a:lnTo>
                  <a:lnTo>
                    <a:pt x="62061" y="214541"/>
                  </a:lnTo>
                  <a:lnTo>
                    <a:pt x="97929" y="206860"/>
                  </a:lnTo>
                  <a:lnTo>
                    <a:pt x="108549" y="207621"/>
                  </a:lnTo>
                  <a:lnTo>
                    <a:pt x="119019" y="209790"/>
                  </a:lnTo>
                  <a:lnTo>
                    <a:pt x="124600" y="211127"/>
                  </a:lnTo>
                  <a:lnTo>
                    <a:pt x="130022" y="213056"/>
                  </a:lnTo>
                  <a:lnTo>
                    <a:pt x="135199" y="215551"/>
                  </a:lnTo>
                  <a:lnTo>
                    <a:pt x="182888" y="215551"/>
                  </a:lnTo>
                  <a:lnTo>
                    <a:pt x="159560" y="225547"/>
                  </a:lnTo>
                  <a:lnTo>
                    <a:pt x="97902" y="225547"/>
                  </a:lnTo>
                  <a:lnTo>
                    <a:pt x="89866" y="226034"/>
                  </a:lnTo>
                  <a:lnTo>
                    <a:pt x="49773" y="245131"/>
                  </a:lnTo>
                  <a:lnTo>
                    <a:pt x="20650" y="326376"/>
                  </a:lnTo>
                  <a:lnTo>
                    <a:pt x="19672" y="328900"/>
                  </a:lnTo>
                  <a:lnTo>
                    <a:pt x="26985" y="338744"/>
                  </a:lnTo>
                  <a:lnTo>
                    <a:pt x="32020" y="340024"/>
                  </a:lnTo>
                  <a:lnTo>
                    <a:pt x="35070" y="345145"/>
                  </a:lnTo>
                  <a:lnTo>
                    <a:pt x="32519" y="355226"/>
                  </a:lnTo>
                  <a:lnTo>
                    <a:pt x="27389" y="358276"/>
                  </a:lnTo>
                  <a:close/>
                </a:path>
                <a:path w="824865" h="358775">
                  <a:moveTo>
                    <a:pt x="213284" y="223410"/>
                  </a:moveTo>
                  <a:lnTo>
                    <a:pt x="209547" y="219796"/>
                  </a:lnTo>
                  <a:lnTo>
                    <a:pt x="198572" y="208830"/>
                  </a:lnTo>
                  <a:lnTo>
                    <a:pt x="225115" y="208830"/>
                  </a:lnTo>
                  <a:lnTo>
                    <a:pt x="226376" y="210138"/>
                  </a:lnTo>
                  <a:lnTo>
                    <a:pt x="226376" y="215918"/>
                  </a:lnTo>
                  <a:lnTo>
                    <a:pt x="219242" y="223307"/>
                  </a:lnTo>
                  <a:lnTo>
                    <a:pt x="213284" y="223410"/>
                  </a:lnTo>
                  <a:close/>
                </a:path>
                <a:path w="824865" h="358775">
                  <a:moveTo>
                    <a:pt x="679845" y="235694"/>
                  </a:moveTo>
                  <a:lnTo>
                    <a:pt x="677087" y="234555"/>
                  </a:lnTo>
                  <a:lnTo>
                    <a:pt x="617055" y="208830"/>
                  </a:lnTo>
                  <a:lnTo>
                    <a:pt x="664887" y="208830"/>
                  </a:lnTo>
                  <a:lnTo>
                    <a:pt x="680485" y="215513"/>
                  </a:lnTo>
                  <a:lnTo>
                    <a:pt x="755567" y="215513"/>
                  </a:lnTo>
                  <a:lnTo>
                    <a:pt x="767873" y="222455"/>
                  </a:lnTo>
                  <a:lnTo>
                    <a:pt x="771589" y="225547"/>
                  </a:lnTo>
                  <a:lnTo>
                    <a:pt x="718572" y="225547"/>
                  </a:lnTo>
                  <a:lnTo>
                    <a:pt x="710536" y="226034"/>
                  </a:lnTo>
                  <a:lnTo>
                    <a:pt x="682960" y="235496"/>
                  </a:lnTo>
                  <a:lnTo>
                    <a:pt x="679845" y="235694"/>
                  </a:lnTo>
                  <a:close/>
                </a:path>
                <a:path w="824865" h="358775">
                  <a:moveTo>
                    <a:pt x="134342" y="236353"/>
                  </a:moveTo>
                  <a:lnTo>
                    <a:pt x="97902" y="225547"/>
                  </a:lnTo>
                  <a:lnTo>
                    <a:pt x="159560" y="225547"/>
                  </a:lnTo>
                  <a:lnTo>
                    <a:pt x="134342" y="236353"/>
                  </a:lnTo>
                  <a:close/>
                </a:path>
                <a:path w="824865" h="358775">
                  <a:moveTo>
                    <a:pt x="810394" y="356111"/>
                  </a:moveTo>
                  <a:lnTo>
                    <a:pt x="804709" y="355668"/>
                  </a:lnTo>
                  <a:lnTo>
                    <a:pt x="797876" y="348082"/>
                  </a:lnTo>
                  <a:lnTo>
                    <a:pt x="798186" y="342133"/>
                  </a:lnTo>
                  <a:lnTo>
                    <a:pt x="802045" y="338650"/>
                  </a:lnTo>
                  <a:lnTo>
                    <a:pt x="805340" y="335977"/>
                  </a:lnTo>
                  <a:lnTo>
                    <a:pt x="806488" y="331459"/>
                  </a:lnTo>
                  <a:lnTo>
                    <a:pt x="774279" y="254971"/>
                  </a:lnTo>
                  <a:lnTo>
                    <a:pt x="734512" y="227834"/>
                  </a:lnTo>
                  <a:lnTo>
                    <a:pt x="718572" y="225547"/>
                  </a:lnTo>
                  <a:lnTo>
                    <a:pt x="771589" y="225547"/>
                  </a:lnTo>
                  <a:lnTo>
                    <a:pt x="822131" y="320032"/>
                  </a:lnTo>
                  <a:lnTo>
                    <a:pt x="824344" y="329096"/>
                  </a:lnTo>
                  <a:lnTo>
                    <a:pt x="823684" y="337796"/>
                  </a:lnTo>
                  <a:lnTo>
                    <a:pt x="820270" y="346039"/>
                  </a:lnTo>
                  <a:lnTo>
                    <a:pt x="814281" y="352948"/>
                  </a:lnTo>
                  <a:lnTo>
                    <a:pt x="810394" y="356111"/>
                  </a:lnTo>
                  <a:close/>
                </a:path>
              </a:pathLst>
            </a:custGeom>
            <a:solidFill>
              <a:srgbClr val="FFB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3688" y="6069700"/>
              <a:ext cx="94123" cy="9412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0760" y="6069699"/>
              <a:ext cx="94123" cy="9412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6028" y="6305016"/>
              <a:ext cx="75298" cy="7530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77244" y="6305015"/>
              <a:ext cx="75298" cy="75301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5671375" y="3104730"/>
            <a:ext cx="763905" cy="595630"/>
          </a:xfrm>
          <a:custGeom>
            <a:avLst/>
            <a:gdLst/>
            <a:ahLst/>
            <a:cxnLst/>
            <a:rect l="l" t="t" r="r" b="b"/>
            <a:pathLst>
              <a:path w="763904" h="595629">
                <a:moveTo>
                  <a:pt x="458381" y="110121"/>
                </a:moveTo>
                <a:lnTo>
                  <a:pt x="423608" y="91478"/>
                </a:lnTo>
                <a:lnTo>
                  <a:pt x="364426" y="78765"/>
                </a:lnTo>
                <a:lnTo>
                  <a:pt x="334137" y="77177"/>
                </a:lnTo>
                <a:lnTo>
                  <a:pt x="318617" y="77698"/>
                </a:lnTo>
                <a:lnTo>
                  <a:pt x="303187" y="79184"/>
                </a:lnTo>
                <a:lnTo>
                  <a:pt x="287947" y="81546"/>
                </a:lnTo>
                <a:lnTo>
                  <a:pt x="268249" y="85648"/>
                </a:lnTo>
                <a:lnTo>
                  <a:pt x="264490" y="91300"/>
                </a:lnTo>
                <a:lnTo>
                  <a:pt x="268249" y="100711"/>
                </a:lnTo>
                <a:lnTo>
                  <a:pt x="272961" y="104482"/>
                </a:lnTo>
                <a:lnTo>
                  <a:pt x="277660" y="102590"/>
                </a:lnTo>
                <a:lnTo>
                  <a:pt x="277660" y="101650"/>
                </a:lnTo>
                <a:lnTo>
                  <a:pt x="278599" y="101650"/>
                </a:lnTo>
                <a:lnTo>
                  <a:pt x="292176" y="98640"/>
                </a:lnTo>
                <a:lnTo>
                  <a:pt x="306019" y="96596"/>
                </a:lnTo>
                <a:lnTo>
                  <a:pt x="320027" y="95427"/>
                </a:lnTo>
                <a:lnTo>
                  <a:pt x="334137" y="95072"/>
                </a:lnTo>
                <a:lnTo>
                  <a:pt x="362331" y="97040"/>
                </a:lnTo>
                <a:lnTo>
                  <a:pt x="390258" y="101650"/>
                </a:lnTo>
                <a:lnTo>
                  <a:pt x="417652" y="109093"/>
                </a:lnTo>
                <a:lnTo>
                  <a:pt x="448970" y="121424"/>
                </a:lnTo>
                <a:lnTo>
                  <a:pt x="454609" y="119545"/>
                </a:lnTo>
                <a:lnTo>
                  <a:pt x="458381" y="110121"/>
                </a:lnTo>
                <a:close/>
              </a:path>
              <a:path w="763904" h="595629">
                <a:moveTo>
                  <a:pt x="763333" y="199390"/>
                </a:moveTo>
                <a:lnTo>
                  <a:pt x="759574" y="195580"/>
                </a:lnTo>
                <a:lnTo>
                  <a:pt x="732764" y="195580"/>
                </a:lnTo>
                <a:lnTo>
                  <a:pt x="714273" y="198120"/>
                </a:lnTo>
                <a:lnTo>
                  <a:pt x="699147" y="201930"/>
                </a:lnTo>
                <a:lnTo>
                  <a:pt x="687095" y="209550"/>
                </a:lnTo>
                <a:lnTo>
                  <a:pt x="671436" y="207010"/>
                </a:lnTo>
                <a:lnTo>
                  <a:pt x="655688" y="207010"/>
                </a:lnTo>
                <a:lnTo>
                  <a:pt x="640105" y="209550"/>
                </a:lnTo>
                <a:lnTo>
                  <a:pt x="624979" y="214630"/>
                </a:lnTo>
                <a:lnTo>
                  <a:pt x="623100" y="209550"/>
                </a:lnTo>
                <a:lnTo>
                  <a:pt x="621207" y="206082"/>
                </a:lnTo>
                <a:lnTo>
                  <a:pt x="621207" y="293370"/>
                </a:lnTo>
                <a:lnTo>
                  <a:pt x="615797" y="337820"/>
                </a:lnTo>
                <a:lnTo>
                  <a:pt x="599795" y="381000"/>
                </a:lnTo>
                <a:lnTo>
                  <a:pt x="573557" y="422910"/>
                </a:lnTo>
                <a:lnTo>
                  <a:pt x="537438" y="461010"/>
                </a:lnTo>
                <a:lnTo>
                  <a:pt x="509917" y="483870"/>
                </a:lnTo>
                <a:lnTo>
                  <a:pt x="499592" y="492760"/>
                </a:lnTo>
                <a:lnTo>
                  <a:pt x="495084" y="495300"/>
                </a:lnTo>
                <a:lnTo>
                  <a:pt x="491324" y="497840"/>
                </a:lnTo>
                <a:lnTo>
                  <a:pt x="490385" y="505460"/>
                </a:lnTo>
                <a:lnTo>
                  <a:pt x="493204" y="508000"/>
                </a:lnTo>
                <a:lnTo>
                  <a:pt x="495084" y="510540"/>
                </a:lnTo>
                <a:lnTo>
                  <a:pt x="497916" y="511810"/>
                </a:lnTo>
                <a:lnTo>
                  <a:pt x="502615" y="511810"/>
                </a:lnTo>
                <a:lnTo>
                  <a:pt x="506387" y="510540"/>
                </a:lnTo>
                <a:lnTo>
                  <a:pt x="509206" y="508000"/>
                </a:lnTo>
                <a:lnTo>
                  <a:pt x="513918" y="505460"/>
                </a:lnTo>
                <a:lnTo>
                  <a:pt x="501675" y="576580"/>
                </a:lnTo>
                <a:lnTo>
                  <a:pt x="501675" y="577850"/>
                </a:lnTo>
                <a:lnTo>
                  <a:pt x="439559" y="577850"/>
                </a:lnTo>
                <a:lnTo>
                  <a:pt x="439559" y="576580"/>
                </a:lnTo>
                <a:lnTo>
                  <a:pt x="434352" y="547370"/>
                </a:lnTo>
                <a:lnTo>
                  <a:pt x="432803" y="538480"/>
                </a:lnTo>
                <a:lnTo>
                  <a:pt x="430136" y="523240"/>
                </a:lnTo>
                <a:lnTo>
                  <a:pt x="410375" y="529590"/>
                </a:lnTo>
                <a:lnTo>
                  <a:pt x="392709" y="533400"/>
                </a:lnTo>
                <a:lnTo>
                  <a:pt x="357035" y="538480"/>
                </a:lnTo>
                <a:lnTo>
                  <a:pt x="317665" y="538480"/>
                </a:lnTo>
                <a:lnTo>
                  <a:pt x="307073" y="537210"/>
                </a:lnTo>
                <a:lnTo>
                  <a:pt x="296481" y="534670"/>
                </a:lnTo>
                <a:lnTo>
                  <a:pt x="281114" y="532130"/>
                </a:lnTo>
                <a:lnTo>
                  <a:pt x="236245" y="516890"/>
                </a:lnTo>
                <a:lnTo>
                  <a:pt x="231546" y="515620"/>
                </a:lnTo>
                <a:lnTo>
                  <a:pt x="225894" y="516890"/>
                </a:lnTo>
                <a:lnTo>
                  <a:pt x="222123" y="527050"/>
                </a:lnTo>
                <a:lnTo>
                  <a:pt x="224015" y="532130"/>
                </a:lnTo>
                <a:lnTo>
                  <a:pt x="228714" y="533400"/>
                </a:lnTo>
                <a:lnTo>
                  <a:pt x="234365" y="537210"/>
                </a:lnTo>
                <a:lnTo>
                  <a:pt x="242836" y="539750"/>
                </a:lnTo>
                <a:lnTo>
                  <a:pt x="252247" y="542290"/>
                </a:lnTo>
                <a:lnTo>
                  <a:pt x="253187" y="546100"/>
                </a:lnTo>
                <a:lnTo>
                  <a:pt x="248488" y="575310"/>
                </a:lnTo>
                <a:lnTo>
                  <a:pt x="248488" y="576580"/>
                </a:lnTo>
                <a:lnTo>
                  <a:pt x="186359" y="576580"/>
                </a:lnTo>
                <a:lnTo>
                  <a:pt x="186359" y="575310"/>
                </a:lnTo>
                <a:lnTo>
                  <a:pt x="172237" y="490220"/>
                </a:lnTo>
                <a:lnTo>
                  <a:pt x="170357" y="482600"/>
                </a:lnTo>
                <a:lnTo>
                  <a:pt x="166598" y="474980"/>
                </a:lnTo>
                <a:lnTo>
                  <a:pt x="140855" y="449580"/>
                </a:lnTo>
                <a:lnTo>
                  <a:pt x="123063" y="426720"/>
                </a:lnTo>
                <a:lnTo>
                  <a:pt x="107734" y="403860"/>
                </a:lnTo>
                <a:lnTo>
                  <a:pt x="95059" y="378460"/>
                </a:lnTo>
                <a:lnTo>
                  <a:pt x="90843" y="372110"/>
                </a:lnTo>
                <a:lnTo>
                  <a:pt x="85293" y="365760"/>
                </a:lnTo>
                <a:lnTo>
                  <a:pt x="78511" y="361950"/>
                </a:lnTo>
                <a:lnTo>
                  <a:pt x="70586" y="358140"/>
                </a:lnTo>
                <a:lnTo>
                  <a:pt x="68707" y="358140"/>
                </a:lnTo>
                <a:lnTo>
                  <a:pt x="33883" y="349250"/>
                </a:lnTo>
                <a:lnTo>
                  <a:pt x="25412" y="347980"/>
                </a:lnTo>
                <a:lnTo>
                  <a:pt x="19761" y="340360"/>
                </a:lnTo>
                <a:lnTo>
                  <a:pt x="19761" y="255270"/>
                </a:lnTo>
                <a:lnTo>
                  <a:pt x="18821" y="255270"/>
                </a:lnTo>
                <a:lnTo>
                  <a:pt x="17881" y="246380"/>
                </a:lnTo>
                <a:lnTo>
                  <a:pt x="24472" y="238760"/>
                </a:lnTo>
                <a:lnTo>
                  <a:pt x="65887" y="228600"/>
                </a:lnTo>
                <a:lnTo>
                  <a:pt x="74091" y="226060"/>
                </a:lnTo>
                <a:lnTo>
                  <a:pt x="81419" y="220980"/>
                </a:lnTo>
                <a:lnTo>
                  <a:pt x="87325" y="214630"/>
                </a:lnTo>
                <a:lnTo>
                  <a:pt x="91300" y="207010"/>
                </a:lnTo>
                <a:lnTo>
                  <a:pt x="99034" y="190500"/>
                </a:lnTo>
                <a:lnTo>
                  <a:pt x="108000" y="175260"/>
                </a:lnTo>
                <a:lnTo>
                  <a:pt x="136740" y="138430"/>
                </a:lnTo>
                <a:lnTo>
                  <a:pt x="165658" y="113030"/>
                </a:lnTo>
                <a:lnTo>
                  <a:pt x="166598" y="106680"/>
                </a:lnTo>
                <a:lnTo>
                  <a:pt x="162826" y="102870"/>
                </a:lnTo>
                <a:lnTo>
                  <a:pt x="160007" y="99060"/>
                </a:lnTo>
                <a:lnTo>
                  <a:pt x="153416" y="97790"/>
                </a:lnTo>
                <a:lnTo>
                  <a:pt x="149656" y="101600"/>
                </a:lnTo>
                <a:lnTo>
                  <a:pt x="144005" y="106680"/>
                </a:lnTo>
                <a:lnTo>
                  <a:pt x="116713" y="27940"/>
                </a:lnTo>
                <a:lnTo>
                  <a:pt x="211772" y="73660"/>
                </a:lnTo>
                <a:lnTo>
                  <a:pt x="219303" y="77470"/>
                </a:lnTo>
                <a:lnTo>
                  <a:pt x="226834" y="73660"/>
                </a:lnTo>
                <a:lnTo>
                  <a:pt x="254533" y="62230"/>
                </a:lnTo>
                <a:lnTo>
                  <a:pt x="278498" y="54610"/>
                </a:lnTo>
                <a:lnTo>
                  <a:pt x="282486" y="53340"/>
                </a:lnTo>
                <a:lnTo>
                  <a:pt x="310616" y="49530"/>
                </a:lnTo>
                <a:lnTo>
                  <a:pt x="338848" y="46990"/>
                </a:lnTo>
                <a:lnTo>
                  <a:pt x="386448" y="52070"/>
                </a:lnTo>
                <a:lnTo>
                  <a:pt x="433146" y="63500"/>
                </a:lnTo>
                <a:lnTo>
                  <a:pt x="477570" y="83820"/>
                </a:lnTo>
                <a:lnTo>
                  <a:pt x="518350" y="109220"/>
                </a:lnTo>
                <a:lnTo>
                  <a:pt x="554139" y="140970"/>
                </a:lnTo>
                <a:lnTo>
                  <a:pt x="583539" y="176530"/>
                </a:lnTo>
                <a:lnTo>
                  <a:pt x="605218" y="217170"/>
                </a:lnTo>
                <a:lnTo>
                  <a:pt x="618832" y="261620"/>
                </a:lnTo>
                <a:lnTo>
                  <a:pt x="621207" y="293370"/>
                </a:lnTo>
                <a:lnTo>
                  <a:pt x="621207" y="206082"/>
                </a:lnTo>
                <a:lnTo>
                  <a:pt x="599541" y="166370"/>
                </a:lnTo>
                <a:lnTo>
                  <a:pt x="567817" y="128270"/>
                </a:lnTo>
                <a:lnTo>
                  <a:pt x="529399" y="93980"/>
                </a:lnTo>
                <a:lnTo>
                  <a:pt x="485787" y="67310"/>
                </a:lnTo>
                <a:lnTo>
                  <a:pt x="441274" y="46990"/>
                </a:lnTo>
                <a:lnTo>
                  <a:pt x="438492" y="45720"/>
                </a:lnTo>
                <a:lnTo>
                  <a:pt x="389013" y="33020"/>
                </a:lnTo>
                <a:lnTo>
                  <a:pt x="338848" y="27940"/>
                </a:lnTo>
                <a:lnTo>
                  <a:pt x="308546" y="30480"/>
                </a:lnTo>
                <a:lnTo>
                  <a:pt x="278599" y="35560"/>
                </a:lnTo>
                <a:lnTo>
                  <a:pt x="249364" y="43180"/>
                </a:lnTo>
                <a:lnTo>
                  <a:pt x="221183" y="54610"/>
                </a:lnTo>
                <a:lnTo>
                  <a:pt x="164642" y="27940"/>
                </a:lnTo>
                <a:lnTo>
                  <a:pt x="105410" y="0"/>
                </a:lnTo>
                <a:lnTo>
                  <a:pt x="95999" y="0"/>
                </a:lnTo>
                <a:lnTo>
                  <a:pt x="92240" y="2540"/>
                </a:lnTo>
                <a:lnTo>
                  <a:pt x="92240" y="11430"/>
                </a:lnTo>
                <a:lnTo>
                  <a:pt x="129882" y="118110"/>
                </a:lnTo>
                <a:lnTo>
                  <a:pt x="127063" y="120650"/>
                </a:lnTo>
                <a:lnTo>
                  <a:pt x="124244" y="124460"/>
                </a:lnTo>
                <a:lnTo>
                  <a:pt x="119532" y="129540"/>
                </a:lnTo>
                <a:lnTo>
                  <a:pt x="106667" y="144780"/>
                </a:lnTo>
                <a:lnTo>
                  <a:pt x="94945" y="162560"/>
                </a:lnTo>
                <a:lnTo>
                  <a:pt x="84455" y="180340"/>
                </a:lnTo>
                <a:lnTo>
                  <a:pt x="75298" y="199390"/>
                </a:lnTo>
                <a:lnTo>
                  <a:pt x="73418" y="204470"/>
                </a:lnTo>
                <a:lnTo>
                  <a:pt x="67767" y="209550"/>
                </a:lnTo>
                <a:lnTo>
                  <a:pt x="28232" y="218440"/>
                </a:lnTo>
                <a:lnTo>
                  <a:pt x="0" y="255270"/>
                </a:lnTo>
                <a:lnTo>
                  <a:pt x="0" y="328930"/>
                </a:lnTo>
                <a:lnTo>
                  <a:pt x="28232" y="365760"/>
                </a:lnTo>
                <a:lnTo>
                  <a:pt x="63055" y="373380"/>
                </a:lnTo>
                <a:lnTo>
                  <a:pt x="68707" y="375920"/>
                </a:lnTo>
                <a:lnTo>
                  <a:pt x="73418" y="379730"/>
                </a:lnTo>
                <a:lnTo>
                  <a:pt x="76238" y="384810"/>
                </a:lnTo>
                <a:lnTo>
                  <a:pt x="89776" y="411480"/>
                </a:lnTo>
                <a:lnTo>
                  <a:pt x="106235" y="436880"/>
                </a:lnTo>
                <a:lnTo>
                  <a:pt x="125349" y="461010"/>
                </a:lnTo>
                <a:lnTo>
                  <a:pt x="149656" y="485140"/>
                </a:lnTo>
                <a:lnTo>
                  <a:pt x="152476" y="488950"/>
                </a:lnTo>
                <a:lnTo>
                  <a:pt x="153416" y="494030"/>
                </a:lnTo>
                <a:lnTo>
                  <a:pt x="167538" y="579120"/>
                </a:lnTo>
                <a:lnTo>
                  <a:pt x="169418" y="588010"/>
                </a:lnTo>
                <a:lnTo>
                  <a:pt x="176949" y="595630"/>
                </a:lnTo>
                <a:lnTo>
                  <a:pt x="257898" y="595630"/>
                </a:lnTo>
                <a:lnTo>
                  <a:pt x="265430" y="588010"/>
                </a:lnTo>
                <a:lnTo>
                  <a:pt x="267309" y="579120"/>
                </a:lnTo>
                <a:lnTo>
                  <a:pt x="267703" y="576580"/>
                </a:lnTo>
                <a:lnTo>
                  <a:pt x="272008" y="548640"/>
                </a:lnTo>
                <a:lnTo>
                  <a:pt x="287070" y="552450"/>
                </a:lnTo>
                <a:lnTo>
                  <a:pt x="302133" y="554990"/>
                </a:lnTo>
                <a:lnTo>
                  <a:pt x="311454" y="556260"/>
                </a:lnTo>
                <a:lnTo>
                  <a:pt x="320954" y="556260"/>
                </a:lnTo>
                <a:lnTo>
                  <a:pt x="330454" y="557530"/>
                </a:lnTo>
                <a:lnTo>
                  <a:pt x="339788" y="557530"/>
                </a:lnTo>
                <a:lnTo>
                  <a:pt x="378256" y="554990"/>
                </a:lnTo>
                <a:lnTo>
                  <a:pt x="409803" y="548640"/>
                </a:lnTo>
                <a:lnTo>
                  <a:pt x="416026" y="547370"/>
                </a:lnTo>
                <a:lnTo>
                  <a:pt x="421665" y="579120"/>
                </a:lnTo>
                <a:lnTo>
                  <a:pt x="423557" y="588010"/>
                </a:lnTo>
                <a:lnTo>
                  <a:pt x="431088" y="595630"/>
                </a:lnTo>
                <a:lnTo>
                  <a:pt x="512025" y="595630"/>
                </a:lnTo>
                <a:lnTo>
                  <a:pt x="533666" y="505460"/>
                </a:lnTo>
                <a:lnTo>
                  <a:pt x="535559" y="494030"/>
                </a:lnTo>
                <a:lnTo>
                  <a:pt x="536498" y="488950"/>
                </a:lnTo>
                <a:lnTo>
                  <a:pt x="538378" y="485140"/>
                </a:lnTo>
                <a:lnTo>
                  <a:pt x="542150" y="482600"/>
                </a:lnTo>
                <a:lnTo>
                  <a:pt x="547801" y="476250"/>
                </a:lnTo>
                <a:lnTo>
                  <a:pt x="591985" y="429260"/>
                </a:lnTo>
                <a:lnTo>
                  <a:pt x="617562" y="386080"/>
                </a:lnTo>
                <a:lnTo>
                  <a:pt x="634136" y="340360"/>
                </a:lnTo>
                <a:lnTo>
                  <a:pt x="640041" y="292100"/>
                </a:lnTo>
                <a:lnTo>
                  <a:pt x="639686" y="280670"/>
                </a:lnTo>
                <a:lnTo>
                  <a:pt x="638632" y="269240"/>
                </a:lnTo>
                <a:lnTo>
                  <a:pt x="636866" y="257810"/>
                </a:lnTo>
                <a:lnTo>
                  <a:pt x="634390" y="246380"/>
                </a:lnTo>
                <a:lnTo>
                  <a:pt x="630631" y="233680"/>
                </a:lnTo>
                <a:lnTo>
                  <a:pt x="650506" y="228600"/>
                </a:lnTo>
                <a:lnTo>
                  <a:pt x="671093" y="226060"/>
                </a:lnTo>
                <a:lnTo>
                  <a:pt x="666534" y="234950"/>
                </a:lnTo>
                <a:lnTo>
                  <a:pt x="662863" y="243840"/>
                </a:lnTo>
                <a:lnTo>
                  <a:pt x="660247" y="252730"/>
                </a:lnTo>
                <a:lnTo>
                  <a:pt x="658863" y="261620"/>
                </a:lnTo>
                <a:lnTo>
                  <a:pt x="658647" y="273050"/>
                </a:lnTo>
                <a:lnTo>
                  <a:pt x="660628" y="283210"/>
                </a:lnTo>
                <a:lnTo>
                  <a:pt x="691870" y="314960"/>
                </a:lnTo>
                <a:lnTo>
                  <a:pt x="700278" y="314960"/>
                </a:lnTo>
                <a:lnTo>
                  <a:pt x="711263" y="312420"/>
                </a:lnTo>
                <a:lnTo>
                  <a:pt x="721106" y="307340"/>
                </a:lnTo>
                <a:lnTo>
                  <a:pt x="729005" y="299720"/>
                </a:lnTo>
                <a:lnTo>
                  <a:pt x="730935" y="295910"/>
                </a:lnTo>
                <a:lnTo>
                  <a:pt x="734161" y="289560"/>
                </a:lnTo>
                <a:lnTo>
                  <a:pt x="738085" y="274320"/>
                </a:lnTo>
                <a:lnTo>
                  <a:pt x="737336" y="259080"/>
                </a:lnTo>
                <a:lnTo>
                  <a:pt x="732180" y="243840"/>
                </a:lnTo>
                <a:lnTo>
                  <a:pt x="722871" y="231140"/>
                </a:lnTo>
                <a:lnTo>
                  <a:pt x="719747" y="227774"/>
                </a:lnTo>
                <a:lnTo>
                  <a:pt x="719747" y="273050"/>
                </a:lnTo>
                <a:lnTo>
                  <a:pt x="715340" y="290830"/>
                </a:lnTo>
                <a:lnTo>
                  <a:pt x="707809" y="295910"/>
                </a:lnTo>
                <a:lnTo>
                  <a:pt x="694626" y="295910"/>
                </a:lnTo>
                <a:lnTo>
                  <a:pt x="677519" y="270510"/>
                </a:lnTo>
                <a:lnTo>
                  <a:pt x="677684" y="264160"/>
                </a:lnTo>
                <a:lnTo>
                  <a:pt x="679081" y="255270"/>
                </a:lnTo>
                <a:lnTo>
                  <a:pt x="681799" y="246380"/>
                </a:lnTo>
                <a:lnTo>
                  <a:pt x="685761" y="238760"/>
                </a:lnTo>
                <a:lnTo>
                  <a:pt x="690867" y="231140"/>
                </a:lnTo>
                <a:lnTo>
                  <a:pt x="698398" y="234950"/>
                </a:lnTo>
                <a:lnTo>
                  <a:pt x="704977" y="238760"/>
                </a:lnTo>
                <a:lnTo>
                  <a:pt x="709688" y="245110"/>
                </a:lnTo>
                <a:lnTo>
                  <a:pt x="715632" y="252730"/>
                </a:lnTo>
                <a:lnTo>
                  <a:pt x="719099" y="262890"/>
                </a:lnTo>
                <a:lnTo>
                  <a:pt x="719747" y="273050"/>
                </a:lnTo>
                <a:lnTo>
                  <a:pt x="719747" y="227774"/>
                </a:lnTo>
                <a:lnTo>
                  <a:pt x="718159" y="226060"/>
                </a:lnTo>
                <a:lnTo>
                  <a:pt x="713460" y="220980"/>
                </a:lnTo>
                <a:lnTo>
                  <a:pt x="707809" y="218440"/>
                </a:lnTo>
                <a:lnTo>
                  <a:pt x="724369" y="214630"/>
                </a:lnTo>
                <a:lnTo>
                  <a:pt x="730046" y="213360"/>
                </a:lnTo>
                <a:lnTo>
                  <a:pt x="758634" y="213360"/>
                </a:lnTo>
                <a:lnTo>
                  <a:pt x="762393" y="210820"/>
                </a:lnTo>
                <a:lnTo>
                  <a:pt x="762635" y="209550"/>
                </a:lnTo>
                <a:lnTo>
                  <a:pt x="763333" y="205740"/>
                </a:lnTo>
                <a:lnTo>
                  <a:pt x="763333" y="19939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17211" y="2807627"/>
            <a:ext cx="1922145" cy="25400"/>
          </a:xfrm>
          <a:custGeom>
            <a:avLst/>
            <a:gdLst/>
            <a:ahLst/>
            <a:cxnLst/>
            <a:rect l="l" t="t" r="r" b="b"/>
            <a:pathLst>
              <a:path w="1922145" h="25400">
                <a:moveTo>
                  <a:pt x="1921789" y="0"/>
                </a:moveTo>
                <a:lnTo>
                  <a:pt x="0" y="0"/>
                </a:lnTo>
                <a:lnTo>
                  <a:pt x="0" y="25400"/>
                </a:lnTo>
                <a:lnTo>
                  <a:pt x="1921789" y="25400"/>
                </a:lnTo>
                <a:lnTo>
                  <a:pt x="1921789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063451" y="3012937"/>
            <a:ext cx="1069340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19734">
              <a:lnSpc>
                <a:spcPct val="118100"/>
              </a:lnSpc>
              <a:spcBef>
                <a:spcPts val="10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1,4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3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plus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 </a:t>
            </a:r>
            <a:r>
              <a:rPr sz="1200" b="1" spc="-28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099355" y="3614632"/>
            <a:ext cx="997585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5080" indent="-281940">
              <a:lnSpc>
                <a:spcPct val="118100"/>
              </a:lnSpc>
              <a:spcBef>
                <a:spcPts val="10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1,3</a:t>
            </a:r>
            <a:r>
              <a:rPr sz="1200" b="1" spc="-5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4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moins </a:t>
            </a:r>
            <a:r>
              <a:rPr sz="1200" b="1" spc="-28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</a:t>
            </a:r>
            <a:r>
              <a:rPr sz="1200" b="1" spc="-1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063451" y="4423655"/>
            <a:ext cx="10693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19734">
              <a:lnSpc>
                <a:spcPct val="118100"/>
              </a:lnSpc>
              <a:spcBef>
                <a:spcPts val="10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3,8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3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plus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 </a:t>
            </a:r>
            <a:r>
              <a:rPr sz="1200" b="1" spc="-28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  <a:p>
            <a:pPr marL="431800" marR="5080" indent="-419734">
              <a:lnSpc>
                <a:spcPct val="118100"/>
              </a:lnSpc>
              <a:spcBef>
                <a:spcPts val="40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1,4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3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plus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 </a:t>
            </a:r>
            <a:r>
              <a:rPr sz="1200" b="1" spc="-28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063451" y="5556166"/>
            <a:ext cx="1069340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19734">
              <a:lnSpc>
                <a:spcPct val="118100"/>
              </a:lnSpc>
              <a:spcBef>
                <a:spcPts val="10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3,6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3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plus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 </a:t>
            </a:r>
            <a:r>
              <a:rPr sz="1200" b="1" spc="-28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63451" y="6213203"/>
            <a:ext cx="1069340" cy="982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19734">
              <a:lnSpc>
                <a:spcPct val="118100"/>
              </a:lnSpc>
              <a:spcBef>
                <a:spcPts val="10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4,9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3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plus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 </a:t>
            </a:r>
            <a:r>
              <a:rPr sz="1200" b="1" spc="-28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  <a:p>
            <a:pPr marL="431800" marR="5080" indent="-419734">
              <a:lnSpc>
                <a:spcPct val="118100"/>
              </a:lnSpc>
              <a:spcBef>
                <a:spcPts val="73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2,8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3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plus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 </a:t>
            </a:r>
            <a:r>
              <a:rPr sz="1200" b="1" spc="-28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34541" y="3247499"/>
            <a:ext cx="1069340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19734">
              <a:lnSpc>
                <a:spcPct val="118100"/>
              </a:lnSpc>
              <a:spcBef>
                <a:spcPts val="10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3,2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3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plus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 </a:t>
            </a:r>
            <a:r>
              <a:rPr sz="1200" b="1" spc="-28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34541" y="3967909"/>
            <a:ext cx="1069340" cy="138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8100"/>
              </a:lnSpc>
              <a:spcBef>
                <a:spcPts val="10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1,1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3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plus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 </a:t>
            </a:r>
            <a:r>
              <a:rPr sz="1200" b="1" spc="-28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  <a:p>
            <a:pPr marL="12700" marR="5080" algn="ctr">
              <a:lnSpc>
                <a:spcPct val="118100"/>
              </a:lnSpc>
              <a:spcBef>
                <a:spcPts val="40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4,5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3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plus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 </a:t>
            </a:r>
            <a:r>
              <a:rPr sz="1200" b="1" spc="-28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  <a:p>
            <a:pPr marL="48260" marR="40640" algn="ctr">
              <a:lnSpc>
                <a:spcPct val="118100"/>
              </a:lnSpc>
              <a:spcBef>
                <a:spcPts val="85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1,4</a:t>
            </a:r>
            <a:r>
              <a:rPr sz="1200" b="1" spc="-5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4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moins </a:t>
            </a:r>
            <a:r>
              <a:rPr sz="1200" b="1" spc="-28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</a:t>
            </a:r>
            <a:r>
              <a:rPr sz="1200" b="1" spc="-1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234541" y="6233441"/>
            <a:ext cx="1069340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19734">
              <a:lnSpc>
                <a:spcPct val="118100"/>
              </a:lnSpc>
              <a:spcBef>
                <a:spcPts val="100"/>
              </a:spcBef>
            </a:pP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3,4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fois</a:t>
            </a:r>
            <a:r>
              <a:rPr sz="1200" b="1" spc="-3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005F73"/>
                </a:solidFill>
                <a:latin typeface="Roboto"/>
                <a:cs typeface="Roboto"/>
              </a:rPr>
              <a:t>plus</a:t>
            </a:r>
            <a:r>
              <a:rPr sz="1200" b="1" spc="-35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en </a:t>
            </a:r>
            <a:r>
              <a:rPr sz="1200" b="1" spc="-280" dirty="0">
                <a:solidFill>
                  <a:srgbClr val="005F73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005F73"/>
                </a:solidFill>
                <a:latin typeface="Roboto"/>
                <a:cs typeface="Roboto"/>
              </a:rPr>
              <a:t>QP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6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18340" y="1016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9818" y="6692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260937" y="46419"/>
            <a:ext cx="2973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Pourquoi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politique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ville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?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7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36015"/>
            <a:ext cx="347345" cy="324485"/>
          </a:xfrm>
          <a:custGeom>
            <a:avLst/>
            <a:gdLst/>
            <a:ahLst/>
            <a:cxnLst/>
            <a:rect l="l" t="t" r="r" b="b"/>
            <a:pathLst>
              <a:path w="347345" h="324484">
                <a:moveTo>
                  <a:pt x="347294" y="0"/>
                </a:moveTo>
                <a:lnTo>
                  <a:pt x="0" y="0"/>
                </a:lnTo>
                <a:lnTo>
                  <a:pt x="0" y="323989"/>
                </a:lnTo>
                <a:lnTo>
                  <a:pt x="347294" y="323989"/>
                </a:lnTo>
                <a:lnTo>
                  <a:pt x="347294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360552" y="1466862"/>
            <a:ext cx="9971405" cy="38100"/>
          </a:xfrm>
          <a:custGeom>
            <a:avLst/>
            <a:gdLst/>
            <a:ahLst/>
            <a:cxnLst/>
            <a:rect l="l" t="t" r="r" b="b"/>
            <a:pathLst>
              <a:path w="9971405" h="38100">
                <a:moveTo>
                  <a:pt x="9970897" y="0"/>
                </a:moveTo>
                <a:lnTo>
                  <a:pt x="0" y="0"/>
                </a:lnTo>
                <a:lnTo>
                  <a:pt x="0" y="37579"/>
                </a:lnTo>
                <a:lnTo>
                  <a:pt x="9970897" y="37579"/>
                </a:lnTo>
                <a:lnTo>
                  <a:pt x="9970897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0949" y="494894"/>
            <a:ext cx="100082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70305" algn="l"/>
                <a:tab pos="2955290" algn="l"/>
                <a:tab pos="3235325" algn="l"/>
                <a:tab pos="3878579" algn="l"/>
                <a:tab pos="5414645" algn="l"/>
                <a:tab pos="7026909" algn="l"/>
                <a:tab pos="7670165" algn="l"/>
                <a:tab pos="9257665" algn="l"/>
              </a:tabLst>
            </a:pPr>
            <a:r>
              <a:rPr sz="2800" spc="-355" dirty="0">
                <a:solidFill>
                  <a:srgbClr val="005F73"/>
                </a:solidFill>
              </a:rPr>
              <a:t>L</a:t>
            </a:r>
            <a:r>
              <a:rPr sz="2800" spc="-85" dirty="0">
                <a:solidFill>
                  <a:srgbClr val="005F73"/>
                </a:solidFill>
              </a:rPr>
              <a:t>’</a:t>
            </a:r>
            <a:r>
              <a:rPr sz="2800" dirty="0">
                <a:solidFill>
                  <a:srgbClr val="005F73"/>
                </a:solidFill>
              </a:rPr>
              <a:t>ef</a:t>
            </a:r>
            <a:r>
              <a:rPr sz="2800" spc="-35" dirty="0">
                <a:solidFill>
                  <a:srgbClr val="005F73"/>
                </a:solidFill>
              </a:rPr>
              <a:t>f</a:t>
            </a:r>
            <a:r>
              <a:rPr sz="2800" dirty="0">
                <a:solidFill>
                  <a:srgbClr val="005F73"/>
                </a:solidFill>
              </a:rPr>
              <a:t>et	</a:t>
            </a:r>
            <a:r>
              <a:rPr sz="2800" spc="-5" dirty="0">
                <a:solidFill>
                  <a:srgbClr val="005F73"/>
                </a:solidFill>
              </a:rPr>
              <a:t>«qua</a:t>
            </a:r>
            <a:r>
              <a:rPr sz="2800" spc="25" dirty="0">
                <a:solidFill>
                  <a:srgbClr val="005F73"/>
                </a:solidFill>
              </a:rPr>
              <a:t>r</a:t>
            </a:r>
            <a:r>
              <a:rPr sz="2800" spc="-5" dirty="0">
                <a:solidFill>
                  <a:srgbClr val="005F73"/>
                </a:solidFill>
              </a:rPr>
              <a:t>tier</a:t>
            </a:r>
            <a:r>
              <a:rPr sz="2800" dirty="0">
                <a:solidFill>
                  <a:srgbClr val="005F73"/>
                </a:solidFill>
              </a:rPr>
              <a:t>»	:	</a:t>
            </a:r>
            <a:r>
              <a:rPr sz="2800" spc="-5" dirty="0">
                <a:solidFill>
                  <a:srgbClr val="005F73"/>
                </a:solidFill>
              </a:rPr>
              <a:t>le</a:t>
            </a:r>
            <a:r>
              <a:rPr sz="2800" dirty="0">
                <a:solidFill>
                  <a:srgbClr val="005F73"/>
                </a:solidFill>
              </a:rPr>
              <a:t>s	</a:t>
            </a:r>
            <a:r>
              <a:rPr sz="2800" spc="-5" dirty="0">
                <a:solidFill>
                  <a:srgbClr val="005F73"/>
                </a:solidFill>
              </a:rPr>
              <a:t>donnée</a:t>
            </a:r>
            <a:r>
              <a:rPr sz="2800" dirty="0">
                <a:solidFill>
                  <a:srgbClr val="005F73"/>
                </a:solidFill>
              </a:rPr>
              <a:t>s	</a:t>
            </a:r>
            <a:r>
              <a:rPr sz="2800" spc="-5" dirty="0">
                <a:solidFill>
                  <a:srgbClr val="005F73"/>
                </a:solidFill>
              </a:rPr>
              <a:t>illustran</a:t>
            </a:r>
            <a:r>
              <a:rPr sz="2800" dirty="0">
                <a:solidFill>
                  <a:srgbClr val="005F73"/>
                </a:solidFill>
              </a:rPr>
              <a:t>t	</a:t>
            </a:r>
            <a:r>
              <a:rPr sz="2800" spc="-5" dirty="0">
                <a:solidFill>
                  <a:srgbClr val="005F73"/>
                </a:solidFill>
              </a:rPr>
              <a:t>le</a:t>
            </a:r>
            <a:r>
              <a:rPr sz="2800" dirty="0">
                <a:solidFill>
                  <a:srgbClr val="005F73"/>
                </a:solidFill>
              </a:rPr>
              <a:t>s	</a:t>
            </a:r>
            <a:r>
              <a:rPr sz="2800" spc="-5" dirty="0">
                <a:solidFill>
                  <a:srgbClr val="005F73"/>
                </a:solidFill>
              </a:rPr>
              <a:t>pa</a:t>
            </a:r>
            <a:r>
              <a:rPr sz="2800" spc="-30" dirty="0">
                <a:solidFill>
                  <a:srgbClr val="005F73"/>
                </a:solidFill>
              </a:rPr>
              <a:t>r</a:t>
            </a:r>
            <a:r>
              <a:rPr sz="2800" dirty="0">
                <a:solidFill>
                  <a:srgbClr val="005F73"/>
                </a:solidFill>
              </a:rPr>
              <a:t>cours	</a:t>
            </a:r>
            <a:r>
              <a:rPr sz="2800" spc="-25" dirty="0">
                <a:solidFill>
                  <a:srgbClr val="005F73"/>
                </a:solidFill>
              </a:rPr>
              <a:t>a</a:t>
            </a:r>
            <a:r>
              <a:rPr sz="2800" spc="-20" dirty="0">
                <a:solidFill>
                  <a:srgbClr val="005F73"/>
                </a:solidFill>
              </a:rPr>
              <a:t>v</a:t>
            </a:r>
            <a:r>
              <a:rPr sz="2800" dirty="0">
                <a:solidFill>
                  <a:srgbClr val="005F73"/>
                </a:solidFill>
              </a:rPr>
              <a:t>ec  </a:t>
            </a:r>
            <a:r>
              <a:rPr sz="2800" spc="-5" dirty="0">
                <a:solidFill>
                  <a:srgbClr val="005F73"/>
                </a:solidFill>
              </a:rPr>
              <a:t>obstacles</a:t>
            </a:r>
            <a:r>
              <a:rPr sz="2800" spc="-10" dirty="0">
                <a:solidFill>
                  <a:srgbClr val="005F73"/>
                </a:solidFill>
              </a:rPr>
              <a:t> </a:t>
            </a:r>
            <a:r>
              <a:rPr sz="2800" spc="-5" dirty="0">
                <a:solidFill>
                  <a:srgbClr val="005F73"/>
                </a:solidFill>
              </a:rPr>
              <a:t>des habitants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347849" y="1602408"/>
            <a:ext cx="10003790" cy="2575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niveau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formation équivalent,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les taux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chômage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Insee sont systématiquement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plus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importants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qu’à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Roboto"/>
                <a:cs typeface="Roboto"/>
              </a:rPr>
              <a:t>l’extérieur.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Il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faut noter que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le taux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chômage des habitants des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est équivalent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au taux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chômage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sans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diplôme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l’extérieur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des </a:t>
            </a:r>
            <a:r>
              <a:rPr sz="1600" spc="-85" dirty="0">
                <a:solidFill>
                  <a:srgbClr val="231F20"/>
                </a:solidFill>
                <a:latin typeface="Roboto"/>
                <a:cs typeface="Roboto"/>
              </a:rPr>
              <a:t>QP.</a:t>
            </a:r>
            <a:endParaRPr sz="1600" dirty="0">
              <a:latin typeface="Roboto"/>
              <a:cs typeface="Roboto"/>
            </a:endParaRPr>
          </a:p>
          <a:p>
            <a:pPr marL="12700" marR="5715" algn="just">
              <a:lnSpc>
                <a:spcPct val="100000"/>
              </a:lnSpc>
              <a:spcBef>
                <a:spcPts val="850"/>
              </a:spcBef>
            </a:pP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Dès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lors,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cet écart 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situation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peut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être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lié à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l’environnement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habitants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(absence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mixité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sociale, image </a:t>
            </a:r>
            <a:r>
              <a:rPr sz="16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du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quartier,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discrimination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à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l’adresse,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…). Il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s’agit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donc d’un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indicateur illustrant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l’effet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Roboto"/>
                <a:cs typeface="Roboto"/>
              </a:rPr>
              <a:t>quartier.</a:t>
            </a:r>
            <a:endParaRPr sz="1600" dirty="0">
              <a:latin typeface="Roboto"/>
              <a:cs typeface="Roboto"/>
            </a:endParaRPr>
          </a:p>
          <a:p>
            <a:pPr marL="12700" marR="7620" algn="just">
              <a:lnSpc>
                <a:spcPct val="100000"/>
              </a:lnSpc>
              <a:spcBef>
                <a:spcPts val="850"/>
              </a:spcBef>
            </a:pP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L’intégration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par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exemple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la PCS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parents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permet d’isoler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ainsi les </a:t>
            </a:r>
            <a:r>
              <a:rPr sz="1600" spc="-10" dirty="0">
                <a:solidFill>
                  <a:srgbClr val="231F20"/>
                </a:solidFill>
                <a:latin typeface="Roboto"/>
                <a:cs typeface="Roboto"/>
              </a:rPr>
              <a:t>effets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liés à la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structure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sociale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des </a:t>
            </a:r>
            <a:r>
              <a:rPr sz="160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Roboto"/>
                <a:cs typeface="Roboto"/>
              </a:rPr>
              <a:t>ménages.</a:t>
            </a:r>
            <a:endParaRPr sz="1600" dirty="0">
              <a:latin typeface="Roboto"/>
              <a:cs typeface="Roboto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Ces</a:t>
            </a:r>
            <a:r>
              <a:rPr sz="1600" b="1" spc="6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graphiques</a:t>
            </a:r>
            <a:r>
              <a:rPr sz="1600" b="1" spc="6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mettent</a:t>
            </a:r>
            <a:r>
              <a:rPr sz="1600" b="1" spc="6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en</a:t>
            </a:r>
            <a:r>
              <a:rPr sz="1600" b="1" spc="6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évidence</a:t>
            </a:r>
            <a:r>
              <a:rPr sz="1600" b="1" spc="6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une</a:t>
            </a:r>
            <a:r>
              <a:rPr sz="1600" b="1" spc="6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069396"/>
                </a:solidFill>
                <a:latin typeface="Roboto"/>
                <a:cs typeface="Roboto"/>
              </a:rPr>
              <a:t>amplification</a:t>
            </a:r>
            <a:r>
              <a:rPr sz="1600" b="1" spc="6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d’un</a:t>
            </a:r>
            <a:r>
              <a:rPr sz="1600" b="1" spc="6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effet</a:t>
            </a:r>
            <a:r>
              <a:rPr sz="1600" b="1" spc="6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PCS</a:t>
            </a:r>
            <a:r>
              <a:rPr sz="1600" b="1" spc="6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des</a:t>
            </a:r>
            <a:r>
              <a:rPr sz="1600" b="1" spc="6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parents</a:t>
            </a:r>
            <a:r>
              <a:rPr sz="1600" b="1" spc="6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ou</a:t>
            </a:r>
            <a:r>
              <a:rPr sz="1600" b="1" spc="6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du</a:t>
            </a:r>
            <a:r>
              <a:rPr sz="1600" b="1" spc="6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niveau</a:t>
            </a:r>
            <a:r>
              <a:rPr sz="1600" b="1" spc="6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de</a:t>
            </a:r>
            <a:r>
              <a:rPr sz="1600" b="1" spc="65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formation</a:t>
            </a:r>
            <a:endParaRPr sz="1600" dirty="0">
              <a:latin typeface="Roboto"/>
              <a:cs typeface="Roboto"/>
            </a:endParaRPr>
          </a:p>
          <a:p>
            <a:pPr marL="12700" algn="just">
              <a:lnSpc>
                <a:spcPct val="100000"/>
              </a:lnSpc>
            </a:pPr>
            <a:r>
              <a:rPr lang="fr-FR" sz="1600" b="1" spc="-5" dirty="0">
                <a:solidFill>
                  <a:srgbClr val="069396"/>
                </a:solidFill>
                <a:latin typeface="Roboto"/>
                <a:cs typeface="Roboto"/>
              </a:rPr>
              <a:t>des demandeurs d’emploi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dans les</a:t>
            </a:r>
            <a:r>
              <a:rPr sz="1600" b="1" spc="-1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quartiers </a:t>
            </a: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concernés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 par</a:t>
            </a:r>
            <a:r>
              <a:rPr sz="1600" b="1" spc="-1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la politique</a:t>
            </a:r>
            <a:r>
              <a:rPr sz="1600" b="1" spc="-1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069396"/>
                </a:solidFill>
                <a:latin typeface="Roboto"/>
                <a:cs typeface="Roboto"/>
              </a:rPr>
              <a:t>de la</a:t>
            </a:r>
            <a:r>
              <a:rPr sz="1600" b="1" spc="-10" dirty="0">
                <a:solidFill>
                  <a:srgbClr val="069396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69396"/>
                </a:solidFill>
                <a:latin typeface="Roboto"/>
                <a:cs typeface="Roboto"/>
              </a:rPr>
              <a:t>ville.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6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18340" y="1016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818" y="6692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60937" y="46419"/>
            <a:ext cx="2973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Pourquoi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politique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sz="160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ville</a:t>
            </a:r>
            <a:r>
              <a:rPr sz="160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FFFFF"/>
                </a:solidFill>
                <a:latin typeface="Roboto"/>
                <a:cs typeface="Roboto"/>
              </a:rPr>
              <a:t>?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8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696" y="7236015"/>
            <a:ext cx="347345" cy="324485"/>
          </a:xfrm>
          <a:custGeom>
            <a:avLst/>
            <a:gdLst/>
            <a:ahLst/>
            <a:cxnLst/>
            <a:rect l="l" t="t" r="r" b="b"/>
            <a:pathLst>
              <a:path w="347345" h="324484">
                <a:moveTo>
                  <a:pt x="347294" y="0"/>
                </a:moveTo>
                <a:lnTo>
                  <a:pt x="0" y="0"/>
                </a:lnTo>
                <a:lnTo>
                  <a:pt x="0" y="323989"/>
                </a:lnTo>
                <a:lnTo>
                  <a:pt x="347294" y="323989"/>
                </a:lnTo>
                <a:lnTo>
                  <a:pt x="347294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210743" y="98305"/>
            <a:ext cx="1090295" cy="217170"/>
            <a:chOff x="9210743" y="98305"/>
            <a:chExt cx="1090295" cy="21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43" y="98305"/>
              <a:ext cx="340898" cy="167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7760" y="103920"/>
              <a:ext cx="231254" cy="15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4136" y="103915"/>
              <a:ext cx="312510" cy="2109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861" y="103916"/>
              <a:ext cx="120992" cy="1564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87142" y="22098"/>
            <a:ext cx="388620" cy="338455"/>
            <a:chOff x="8887142" y="22098"/>
            <a:chExt cx="388620" cy="3384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4009" y="57321"/>
              <a:ext cx="237016" cy="26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7142" y="22098"/>
              <a:ext cx="262329" cy="3379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7142" y="22098"/>
              <a:ext cx="387553" cy="310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87142" y="22098"/>
              <a:ext cx="388094" cy="33790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01692" y="1705672"/>
            <a:ext cx="5226050" cy="2028825"/>
            <a:chOff x="701692" y="1705672"/>
            <a:chExt cx="5226050" cy="2028825"/>
          </a:xfrm>
        </p:grpSpPr>
        <p:sp>
          <p:nvSpPr>
            <p:cNvPr id="14" name="object 14"/>
            <p:cNvSpPr/>
            <p:nvPr/>
          </p:nvSpPr>
          <p:spPr>
            <a:xfrm>
              <a:off x="807542" y="2173808"/>
              <a:ext cx="315595" cy="1531620"/>
            </a:xfrm>
            <a:custGeom>
              <a:avLst/>
              <a:gdLst/>
              <a:ahLst/>
              <a:cxnLst/>
              <a:rect l="l" t="t" r="r" b="b"/>
              <a:pathLst>
                <a:path w="315594" h="1531620">
                  <a:moveTo>
                    <a:pt x="315188" y="0"/>
                  </a:moveTo>
                  <a:lnTo>
                    <a:pt x="0" y="0"/>
                  </a:lnTo>
                  <a:lnTo>
                    <a:pt x="0" y="1531061"/>
                  </a:lnTo>
                  <a:lnTo>
                    <a:pt x="315188" y="1531061"/>
                  </a:lnTo>
                  <a:lnTo>
                    <a:pt x="3151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2730" y="2007997"/>
              <a:ext cx="314960" cy="1697355"/>
            </a:xfrm>
            <a:custGeom>
              <a:avLst/>
              <a:gdLst/>
              <a:ahLst/>
              <a:cxnLst/>
              <a:rect l="l" t="t" r="r" b="b"/>
              <a:pathLst>
                <a:path w="314959" h="1697354">
                  <a:moveTo>
                    <a:pt x="314452" y="0"/>
                  </a:moveTo>
                  <a:lnTo>
                    <a:pt x="0" y="0"/>
                  </a:lnTo>
                  <a:lnTo>
                    <a:pt x="0" y="1696859"/>
                  </a:lnTo>
                  <a:lnTo>
                    <a:pt x="314452" y="1696859"/>
                  </a:lnTo>
                  <a:lnTo>
                    <a:pt x="314452" y="0"/>
                  </a:lnTo>
                  <a:close/>
                </a:path>
              </a:pathLst>
            </a:custGeom>
            <a:solidFill>
              <a:srgbClr val="05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37182" y="2480411"/>
              <a:ext cx="315595" cy="1224915"/>
            </a:xfrm>
            <a:custGeom>
              <a:avLst/>
              <a:gdLst/>
              <a:ahLst/>
              <a:cxnLst/>
              <a:rect l="l" t="t" r="r" b="b"/>
              <a:pathLst>
                <a:path w="315594" h="1224914">
                  <a:moveTo>
                    <a:pt x="315188" y="0"/>
                  </a:moveTo>
                  <a:lnTo>
                    <a:pt x="0" y="0"/>
                  </a:lnTo>
                  <a:lnTo>
                    <a:pt x="0" y="1224445"/>
                  </a:lnTo>
                  <a:lnTo>
                    <a:pt x="315188" y="1224445"/>
                  </a:lnTo>
                  <a:lnTo>
                    <a:pt x="315188" y="0"/>
                  </a:lnTo>
                  <a:close/>
                </a:path>
              </a:pathLst>
            </a:custGeom>
            <a:solidFill>
              <a:srgbClr val="07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2371" y="3438182"/>
              <a:ext cx="315595" cy="266700"/>
            </a:xfrm>
            <a:custGeom>
              <a:avLst/>
              <a:gdLst/>
              <a:ahLst/>
              <a:cxnLst/>
              <a:rect l="l" t="t" r="r" b="b"/>
              <a:pathLst>
                <a:path w="315594" h="266700">
                  <a:moveTo>
                    <a:pt x="315188" y="0"/>
                  </a:moveTo>
                  <a:lnTo>
                    <a:pt x="0" y="0"/>
                  </a:lnTo>
                  <a:lnTo>
                    <a:pt x="0" y="266687"/>
                  </a:lnTo>
                  <a:lnTo>
                    <a:pt x="315188" y="266687"/>
                  </a:lnTo>
                  <a:lnTo>
                    <a:pt x="315188" y="0"/>
                  </a:lnTo>
                  <a:close/>
                </a:path>
              </a:pathLst>
            </a:custGeom>
            <a:solidFill>
              <a:srgbClr val="078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7559" y="3671773"/>
              <a:ext cx="314960" cy="33655"/>
            </a:xfrm>
            <a:custGeom>
              <a:avLst/>
              <a:gdLst/>
              <a:ahLst/>
              <a:cxnLst/>
              <a:rect l="l" t="t" r="r" b="b"/>
              <a:pathLst>
                <a:path w="314960" h="33654">
                  <a:moveTo>
                    <a:pt x="314451" y="0"/>
                  </a:moveTo>
                  <a:lnTo>
                    <a:pt x="0" y="0"/>
                  </a:lnTo>
                  <a:lnTo>
                    <a:pt x="0" y="33083"/>
                  </a:lnTo>
                  <a:lnTo>
                    <a:pt x="314451" y="33083"/>
                  </a:lnTo>
                  <a:lnTo>
                    <a:pt x="314451" y="0"/>
                  </a:lnTo>
                  <a:close/>
                </a:path>
              </a:pathLst>
            </a:custGeom>
            <a:solidFill>
              <a:srgbClr val="B5C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39987" y="2280284"/>
              <a:ext cx="314960" cy="1424940"/>
            </a:xfrm>
            <a:custGeom>
              <a:avLst/>
              <a:gdLst/>
              <a:ahLst/>
              <a:cxnLst/>
              <a:rect l="l" t="t" r="r" b="b"/>
              <a:pathLst>
                <a:path w="314960" h="1424939">
                  <a:moveTo>
                    <a:pt x="314439" y="0"/>
                  </a:moveTo>
                  <a:lnTo>
                    <a:pt x="0" y="0"/>
                  </a:lnTo>
                  <a:lnTo>
                    <a:pt x="0" y="1424584"/>
                  </a:lnTo>
                  <a:lnTo>
                    <a:pt x="314439" y="1424584"/>
                  </a:lnTo>
                  <a:lnTo>
                    <a:pt x="3144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54426" y="2081009"/>
              <a:ext cx="315595" cy="1624330"/>
            </a:xfrm>
            <a:custGeom>
              <a:avLst/>
              <a:gdLst/>
              <a:ahLst/>
              <a:cxnLst/>
              <a:rect l="l" t="t" r="r" b="b"/>
              <a:pathLst>
                <a:path w="315594" h="1624329">
                  <a:moveTo>
                    <a:pt x="315188" y="0"/>
                  </a:moveTo>
                  <a:lnTo>
                    <a:pt x="0" y="0"/>
                  </a:lnTo>
                  <a:lnTo>
                    <a:pt x="0" y="1623847"/>
                  </a:lnTo>
                  <a:lnTo>
                    <a:pt x="315188" y="1623847"/>
                  </a:lnTo>
                  <a:lnTo>
                    <a:pt x="315188" y="0"/>
                  </a:lnTo>
                  <a:close/>
                </a:path>
              </a:pathLst>
            </a:custGeom>
            <a:solidFill>
              <a:srgbClr val="05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69615" y="2397950"/>
              <a:ext cx="314325" cy="1307465"/>
            </a:xfrm>
            <a:custGeom>
              <a:avLst/>
              <a:gdLst/>
              <a:ahLst/>
              <a:cxnLst/>
              <a:rect l="l" t="t" r="r" b="b"/>
              <a:pathLst>
                <a:path w="314325" h="1307464">
                  <a:moveTo>
                    <a:pt x="314325" y="0"/>
                  </a:moveTo>
                  <a:lnTo>
                    <a:pt x="0" y="0"/>
                  </a:lnTo>
                  <a:lnTo>
                    <a:pt x="0" y="1306918"/>
                  </a:lnTo>
                  <a:lnTo>
                    <a:pt x="314325" y="1306918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07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83940" y="2577553"/>
              <a:ext cx="315595" cy="1127760"/>
            </a:xfrm>
            <a:custGeom>
              <a:avLst/>
              <a:gdLst/>
              <a:ahLst/>
              <a:cxnLst/>
              <a:rect l="l" t="t" r="r" b="b"/>
              <a:pathLst>
                <a:path w="315595" h="1127760">
                  <a:moveTo>
                    <a:pt x="315315" y="0"/>
                  </a:moveTo>
                  <a:lnTo>
                    <a:pt x="0" y="0"/>
                  </a:lnTo>
                  <a:lnTo>
                    <a:pt x="0" y="1127302"/>
                  </a:lnTo>
                  <a:lnTo>
                    <a:pt x="315315" y="1127302"/>
                  </a:lnTo>
                  <a:lnTo>
                    <a:pt x="315315" y="0"/>
                  </a:lnTo>
                  <a:close/>
                </a:path>
              </a:pathLst>
            </a:custGeom>
            <a:solidFill>
              <a:srgbClr val="078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99255" y="3096374"/>
              <a:ext cx="315595" cy="608965"/>
            </a:xfrm>
            <a:custGeom>
              <a:avLst/>
              <a:gdLst/>
              <a:ahLst/>
              <a:cxnLst/>
              <a:rect l="l" t="t" r="r" b="b"/>
              <a:pathLst>
                <a:path w="315595" h="608964">
                  <a:moveTo>
                    <a:pt x="315188" y="0"/>
                  </a:moveTo>
                  <a:lnTo>
                    <a:pt x="0" y="0"/>
                  </a:lnTo>
                  <a:lnTo>
                    <a:pt x="0" y="608495"/>
                  </a:lnTo>
                  <a:lnTo>
                    <a:pt x="315188" y="608495"/>
                  </a:lnTo>
                  <a:lnTo>
                    <a:pt x="315188" y="0"/>
                  </a:lnTo>
                  <a:close/>
                </a:path>
              </a:pathLst>
            </a:custGeom>
            <a:solidFill>
              <a:srgbClr val="B5C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71670" y="2933179"/>
              <a:ext cx="315595" cy="772160"/>
            </a:xfrm>
            <a:custGeom>
              <a:avLst/>
              <a:gdLst/>
              <a:ahLst/>
              <a:cxnLst/>
              <a:rect l="l" t="t" r="r" b="b"/>
              <a:pathLst>
                <a:path w="315595" h="772160">
                  <a:moveTo>
                    <a:pt x="315188" y="0"/>
                  </a:moveTo>
                  <a:lnTo>
                    <a:pt x="0" y="0"/>
                  </a:lnTo>
                  <a:lnTo>
                    <a:pt x="0" y="771690"/>
                  </a:lnTo>
                  <a:lnTo>
                    <a:pt x="315188" y="771690"/>
                  </a:lnTo>
                  <a:lnTo>
                    <a:pt x="3151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86859" y="2244204"/>
              <a:ext cx="314960" cy="1461135"/>
            </a:xfrm>
            <a:custGeom>
              <a:avLst/>
              <a:gdLst/>
              <a:ahLst/>
              <a:cxnLst/>
              <a:rect l="l" t="t" r="r" b="b"/>
              <a:pathLst>
                <a:path w="314960" h="1461135">
                  <a:moveTo>
                    <a:pt x="314451" y="0"/>
                  </a:moveTo>
                  <a:lnTo>
                    <a:pt x="0" y="0"/>
                  </a:lnTo>
                  <a:lnTo>
                    <a:pt x="0" y="1460652"/>
                  </a:lnTo>
                  <a:lnTo>
                    <a:pt x="314451" y="1460652"/>
                  </a:lnTo>
                  <a:lnTo>
                    <a:pt x="314451" y="0"/>
                  </a:lnTo>
                  <a:close/>
                </a:path>
              </a:pathLst>
            </a:custGeom>
            <a:solidFill>
              <a:srgbClr val="054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01310" y="2803448"/>
              <a:ext cx="315595" cy="901700"/>
            </a:xfrm>
            <a:custGeom>
              <a:avLst/>
              <a:gdLst/>
              <a:ahLst/>
              <a:cxnLst/>
              <a:rect l="l" t="t" r="r" b="b"/>
              <a:pathLst>
                <a:path w="315595" h="901700">
                  <a:moveTo>
                    <a:pt x="315188" y="0"/>
                  </a:moveTo>
                  <a:lnTo>
                    <a:pt x="0" y="0"/>
                  </a:lnTo>
                  <a:lnTo>
                    <a:pt x="0" y="901420"/>
                  </a:lnTo>
                  <a:lnTo>
                    <a:pt x="315188" y="901420"/>
                  </a:lnTo>
                  <a:lnTo>
                    <a:pt x="315188" y="0"/>
                  </a:lnTo>
                  <a:close/>
                </a:path>
              </a:pathLst>
            </a:custGeom>
            <a:solidFill>
              <a:srgbClr val="076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16499" y="3069755"/>
              <a:ext cx="315595" cy="635635"/>
            </a:xfrm>
            <a:custGeom>
              <a:avLst/>
              <a:gdLst/>
              <a:ahLst/>
              <a:cxnLst/>
              <a:rect l="l" t="t" r="r" b="b"/>
              <a:pathLst>
                <a:path w="315595" h="635635">
                  <a:moveTo>
                    <a:pt x="315188" y="0"/>
                  </a:moveTo>
                  <a:lnTo>
                    <a:pt x="0" y="0"/>
                  </a:lnTo>
                  <a:lnTo>
                    <a:pt x="0" y="635114"/>
                  </a:lnTo>
                  <a:lnTo>
                    <a:pt x="315188" y="635114"/>
                  </a:lnTo>
                  <a:lnTo>
                    <a:pt x="315188" y="0"/>
                  </a:lnTo>
                  <a:close/>
                </a:path>
              </a:pathLst>
            </a:custGeom>
            <a:solidFill>
              <a:srgbClr val="078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31688" y="3458832"/>
              <a:ext cx="314960" cy="246379"/>
            </a:xfrm>
            <a:custGeom>
              <a:avLst/>
              <a:gdLst/>
              <a:ahLst/>
              <a:cxnLst/>
              <a:rect l="l" t="t" r="r" b="b"/>
              <a:pathLst>
                <a:path w="314960" h="246379">
                  <a:moveTo>
                    <a:pt x="314439" y="0"/>
                  </a:moveTo>
                  <a:lnTo>
                    <a:pt x="0" y="0"/>
                  </a:lnTo>
                  <a:lnTo>
                    <a:pt x="0" y="246037"/>
                  </a:lnTo>
                  <a:lnTo>
                    <a:pt x="314439" y="246037"/>
                  </a:lnTo>
                  <a:lnTo>
                    <a:pt x="314439" y="0"/>
                  </a:lnTo>
                  <a:close/>
                </a:path>
              </a:pathLst>
            </a:custGeom>
            <a:solidFill>
              <a:srgbClr val="B5C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8933" y="1708358"/>
              <a:ext cx="0" cy="1997075"/>
            </a:xfrm>
            <a:custGeom>
              <a:avLst/>
              <a:gdLst/>
              <a:ahLst/>
              <a:cxnLst/>
              <a:rect l="l" t="t" r="r" b="b"/>
              <a:pathLst>
                <a:path h="1997075">
                  <a:moveTo>
                    <a:pt x="0" y="1996503"/>
                  </a:moveTo>
                  <a:lnTo>
                    <a:pt x="0" y="0"/>
                  </a:lnTo>
                </a:path>
              </a:pathLst>
            </a:custGeom>
            <a:ln w="537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1692" y="1708358"/>
              <a:ext cx="27305" cy="1997075"/>
            </a:xfrm>
            <a:custGeom>
              <a:avLst/>
              <a:gdLst/>
              <a:ahLst/>
              <a:cxnLst/>
              <a:rect l="l" t="t" r="r" b="b"/>
              <a:pathLst>
                <a:path w="27304" h="1997075">
                  <a:moveTo>
                    <a:pt x="0" y="1996503"/>
                  </a:moveTo>
                  <a:lnTo>
                    <a:pt x="27241" y="1996503"/>
                  </a:lnTo>
                </a:path>
                <a:path w="27304" h="1997075">
                  <a:moveTo>
                    <a:pt x="0" y="1663649"/>
                  </a:moveTo>
                  <a:lnTo>
                    <a:pt x="27241" y="1663649"/>
                  </a:lnTo>
                </a:path>
                <a:path w="27304" h="1997075">
                  <a:moveTo>
                    <a:pt x="0" y="1331290"/>
                  </a:moveTo>
                  <a:lnTo>
                    <a:pt x="27241" y="1331290"/>
                  </a:lnTo>
                </a:path>
                <a:path w="27304" h="1997075">
                  <a:moveTo>
                    <a:pt x="0" y="998067"/>
                  </a:moveTo>
                  <a:lnTo>
                    <a:pt x="27241" y="998067"/>
                  </a:lnTo>
                </a:path>
                <a:path w="27304" h="1997075">
                  <a:moveTo>
                    <a:pt x="0" y="665581"/>
                  </a:moveTo>
                  <a:lnTo>
                    <a:pt x="27241" y="665581"/>
                  </a:lnTo>
                </a:path>
                <a:path w="27304" h="1997075">
                  <a:moveTo>
                    <a:pt x="0" y="332358"/>
                  </a:moveTo>
                  <a:lnTo>
                    <a:pt x="27241" y="332358"/>
                  </a:lnTo>
                </a:path>
                <a:path w="27304" h="1997075">
                  <a:moveTo>
                    <a:pt x="0" y="0"/>
                  </a:moveTo>
                  <a:lnTo>
                    <a:pt x="27241" y="0"/>
                  </a:lnTo>
                </a:path>
              </a:pathLst>
            </a:custGeom>
            <a:ln w="537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8933" y="3704861"/>
              <a:ext cx="5196205" cy="29845"/>
            </a:xfrm>
            <a:custGeom>
              <a:avLst/>
              <a:gdLst/>
              <a:ahLst/>
              <a:cxnLst/>
              <a:rect l="l" t="t" r="r" b="b"/>
              <a:pathLst>
                <a:path w="5196205" h="29845">
                  <a:moveTo>
                    <a:pt x="0" y="0"/>
                  </a:moveTo>
                  <a:lnTo>
                    <a:pt x="5196065" y="0"/>
                  </a:lnTo>
                </a:path>
                <a:path w="5196205" h="29845">
                  <a:moveTo>
                    <a:pt x="0" y="0"/>
                  </a:moveTo>
                  <a:lnTo>
                    <a:pt x="0" y="29476"/>
                  </a:lnTo>
                </a:path>
                <a:path w="5196205" h="29845">
                  <a:moveTo>
                    <a:pt x="1732064" y="0"/>
                  </a:moveTo>
                  <a:lnTo>
                    <a:pt x="1732064" y="29476"/>
                  </a:lnTo>
                </a:path>
                <a:path w="5196205" h="29845">
                  <a:moveTo>
                    <a:pt x="3463632" y="0"/>
                  </a:moveTo>
                  <a:lnTo>
                    <a:pt x="3463632" y="29476"/>
                  </a:lnTo>
                </a:path>
                <a:path w="5196205" h="29845">
                  <a:moveTo>
                    <a:pt x="5196065" y="0"/>
                  </a:moveTo>
                  <a:lnTo>
                    <a:pt x="5196065" y="29476"/>
                  </a:lnTo>
                </a:path>
              </a:pathLst>
            </a:custGeom>
            <a:ln w="5372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85148" y="2040625"/>
            <a:ext cx="16065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46%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17461" y="2147218"/>
            <a:ext cx="16192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43%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50130" y="2799475"/>
            <a:ext cx="16065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23%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00075" y="1874315"/>
            <a:ext cx="16065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51%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32776" y="1947759"/>
            <a:ext cx="161290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49%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65090" y="2111100"/>
            <a:ext cx="161290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44%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15035" y="2346986"/>
            <a:ext cx="16192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37%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47705" y="2264865"/>
            <a:ext cx="16065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39%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80018" y="2669619"/>
            <a:ext cx="16065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27%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50873" y="3305797"/>
            <a:ext cx="120014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62654" y="2444826"/>
            <a:ext cx="161290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34%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94975" y="2935950"/>
            <a:ext cx="16065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71817" y="3538335"/>
            <a:ext cx="10604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nd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7660" y="2963418"/>
            <a:ext cx="16065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30521" y="3325150"/>
            <a:ext cx="120650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5" dirty="0">
                <a:solidFill>
                  <a:srgbClr val="231F20"/>
                </a:solidFill>
                <a:latin typeface="Roboto"/>
                <a:cs typeface="Roboto"/>
              </a:rPr>
              <a:t>7%</a:t>
            </a:r>
            <a:endParaRPr sz="55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4828" y="3632930"/>
            <a:ext cx="13843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0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5564" y="3300034"/>
            <a:ext cx="18796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0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5573" y="2967892"/>
            <a:ext cx="18796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20%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5573" y="2635038"/>
            <a:ext cx="18796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30%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5573" y="2301883"/>
            <a:ext cx="18796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0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5573" y="1968988"/>
            <a:ext cx="18796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0" dirty="0">
                <a:solidFill>
                  <a:srgbClr val="231F20"/>
                </a:solidFill>
                <a:latin typeface="Roboto"/>
                <a:cs typeface="Roboto"/>
              </a:rPr>
              <a:t>5</a:t>
            </a: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5573" y="1636092"/>
            <a:ext cx="18796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10" dirty="0">
                <a:solidFill>
                  <a:srgbClr val="231F20"/>
                </a:solidFill>
                <a:latin typeface="Roboto"/>
                <a:cs typeface="Roboto"/>
              </a:rPr>
              <a:t>6</a:t>
            </a:r>
            <a:r>
              <a:rPr sz="650" b="1" spc="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650">
              <a:latin typeface="Roboto"/>
              <a:cs typeface="Roboto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31074" y="126241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266" y="0"/>
                </a:moveTo>
                <a:lnTo>
                  <a:pt x="0" y="0"/>
                </a:lnTo>
                <a:lnTo>
                  <a:pt x="0" y="50266"/>
                </a:lnTo>
                <a:lnTo>
                  <a:pt x="50266" y="50266"/>
                </a:lnTo>
                <a:lnTo>
                  <a:pt x="502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98523" y="126241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266" y="0"/>
                </a:moveTo>
                <a:lnTo>
                  <a:pt x="0" y="0"/>
                </a:lnTo>
                <a:lnTo>
                  <a:pt x="0" y="50266"/>
                </a:lnTo>
                <a:lnTo>
                  <a:pt x="50266" y="50266"/>
                </a:lnTo>
                <a:lnTo>
                  <a:pt x="50266" y="0"/>
                </a:lnTo>
                <a:close/>
              </a:path>
            </a:pathLst>
          </a:custGeom>
          <a:solidFill>
            <a:srgbClr val="054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48457" y="126241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266" y="0"/>
                </a:moveTo>
                <a:lnTo>
                  <a:pt x="0" y="0"/>
                </a:lnTo>
                <a:lnTo>
                  <a:pt x="0" y="50266"/>
                </a:lnTo>
                <a:lnTo>
                  <a:pt x="50266" y="50266"/>
                </a:lnTo>
                <a:lnTo>
                  <a:pt x="50266" y="0"/>
                </a:lnTo>
                <a:close/>
              </a:path>
            </a:pathLst>
          </a:custGeom>
          <a:solidFill>
            <a:srgbClr val="07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59224" y="126241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266" y="0"/>
                </a:moveTo>
                <a:lnTo>
                  <a:pt x="0" y="0"/>
                </a:lnTo>
                <a:lnTo>
                  <a:pt x="0" y="50266"/>
                </a:lnTo>
                <a:lnTo>
                  <a:pt x="50266" y="50266"/>
                </a:lnTo>
                <a:lnTo>
                  <a:pt x="50266" y="0"/>
                </a:lnTo>
                <a:close/>
              </a:path>
            </a:pathLst>
          </a:custGeom>
          <a:solidFill>
            <a:srgbClr val="078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30149" y="476884"/>
            <a:ext cx="6769150" cy="88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1200" b="1" dirty="0">
                <a:solidFill>
                  <a:srgbClr val="000000"/>
                </a:solidFill>
                <a:effectLst/>
                <a:latin typeface="Roboto" pitchFamily="2" charset="0"/>
                <a:ea typeface="Calibri" panose="020F0502020204030204" pitchFamily="34" charset="0"/>
                <a:cs typeface="Roboto" pitchFamily="2" charset="0"/>
              </a:rPr>
              <a:t>Part des élèves en lycée professionnel parmi l’ensemble des lycéens, selon l’origine sociale des parents</a:t>
            </a:r>
          </a:p>
          <a:p>
            <a:pPr marL="17145">
              <a:lnSpc>
                <a:spcPct val="100000"/>
              </a:lnSpc>
              <a:spcBef>
                <a:spcPts val="47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Ministère de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l’Education Nationale, Depp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2019-2020</a:t>
            </a:r>
            <a:endParaRPr sz="1000" dirty="0">
              <a:latin typeface="Roboto"/>
              <a:cs typeface="Roboto"/>
            </a:endParaRPr>
          </a:p>
          <a:p>
            <a:pPr marL="873760">
              <a:lnSpc>
                <a:spcPct val="100000"/>
              </a:lnSpc>
              <a:spcBef>
                <a:spcPts val="755"/>
              </a:spcBef>
              <a:tabLst>
                <a:tab pos="1640839" algn="l"/>
                <a:tab pos="2691130" algn="l"/>
                <a:tab pos="3802379" algn="l"/>
              </a:tabLst>
            </a:pPr>
            <a:r>
              <a:rPr sz="700" b="1" spc="10" dirty="0">
                <a:solidFill>
                  <a:srgbClr val="231F20"/>
                </a:solidFill>
                <a:latin typeface="Roboto"/>
                <a:cs typeface="Roboto"/>
              </a:rPr>
              <a:t>Total	Défavorisée	Intermédiaire	Favorisée</a:t>
            </a:r>
            <a:endParaRPr sz="700" dirty="0">
              <a:latin typeface="Roboto"/>
              <a:cs typeface="Roboto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018354" y="126241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266" y="0"/>
                </a:moveTo>
                <a:lnTo>
                  <a:pt x="0" y="0"/>
                </a:lnTo>
                <a:lnTo>
                  <a:pt x="0" y="50266"/>
                </a:lnTo>
                <a:lnTo>
                  <a:pt x="50266" y="50266"/>
                </a:lnTo>
                <a:lnTo>
                  <a:pt x="50266" y="0"/>
                </a:lnTo>
                <a:close/>
              </a:path>
            </a:pathLst>
          </a:custGeom>
          <a:solidFill>
            <a:srgbClr val="B5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079415" y="1210753"/>
            <a:ext cx="61785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spc="15" dirty="0">
                <a:solidFill>
                  <a:srgbClr val="231F20"/>
                </a:solidFill>
                <a:latin typeface="Roboto"/>
                <a:cs typeface="Roboto"/>
              </a:rPr>
              <a:t>Très</a:t>
            </a:r>
            <a:r>
              <a:rPr sz="700" b="1" spc="-4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b="1" spc="10" dirty="0">
                <a:solidFill>
                  <a:srgbClr val="231F20"/>
                </a:solidFill>
                <a:latin typeface="Roboto"/>
                <a:cs typeface="Roboto"/>
              </a:rPr>
              <a:t>favorisée</a:t>
            </a:r>
            <a:endParaRPr sz="700">
              <a:latin typeface="Roboto"/>
              <a:cs typeface="Roboto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800755" y="4942498"/>
            <a:ext cx="3197860" cy="2181860"/>
            <a:chOff x="2800755" y="4942498"/>
            <a:chExt cx="3197860" cy="2181860"/>
          </a:xfrm>
        </p:grpSpPr>
        <p:sp>
          <p:nvSpPr>
            <p:cNvPr id="62" name="object 62"/>
            <p:cNvSpPr/>
            <p:nvPr/>
          </p:nvSpPr>
          <p:spPr>
            <a:xfrm>
              <a:off x="2835364" y="4955349"/>
              <a:ext cx="2695575" cy="393700"/>
            </a:xfrm>
            <a:custGeom>
              <a:avLst/>
              <a:gdLst/>
              <a:ahLst/>
              <a:cxnLst/>
              <a:rect l="l" t="t" r="r" b="b"/>
              <a:pathLst>
                <a:path w="2695575" h="393700">
                  <a:moveTo>
                    <a:pt x="1643710" y="268300"/>
                  </a:moveTo>
                  <a:lnTo>
                    <a:pt x="0" y="268300"/>
                  </a:lnTo>
                  <a:lnTo>
                    <a:pt x="0" y="393090"/>
                  </a:lnTo>
                  <a:lnTo>
                    <a:pt x="1643710" y="393090"/>
                  </a:lnTo>
                  <a:lnTo>
                    <a:pt x="1643710" y="268300"/>
                  </a:lnTo>
                  <a:close/>
                </a:path>
                <a:path w="2695575" h="393700">
                  <a:moveTo>
                    <a:pt x="2695359" y="0"/>
                  </a:moveTo>
                  <a:lnTo>
                    <a:pt x="0" y="0"/>
                  </a:lnTo>
                  <a:lnTo>
                    <a:pt x="0" y="124777"/>
                  </a:lnTo>
                  <a:lnTo>
                    <a:pt x="2695359" y="124777"/>
                  </a:lnTo>
                  <a:lnTo>
                    <a:pt x="2695359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35364" y="5079669"/>
              <a:ext cx="1470025" cy="394335"/>
            </a:xfrm>
            <a:custGeom>
              <a:avLst/>
              <a:gdLst/>
              <a:ahLst/>
              <a:cxnLst/>
              <a:rect l="l" t="t" r="r" b="b"/>
              <a:pathLst>
                <a:path w="1470025" h="394335">
                  <a:moveTo>
                    <a:pt x="727430" y="268541"/>
                  </a:moveTo>
                  <a:lnTo>
                    <a:pt x="0" y="268541"/>
                  </a:lnTo>
                  <a:lnTo>
                    <a:pt x="0" y="394106"/>
                  </a:lnTo>
                  <a:lnTo>
                    <a:pt x="727430" y="394106"/>
                  </a:lnTo>
                  <a:lnTo>
                    <a:pt x="727430" y="268541"/>
                  </a:lnTo>
                  <a:close/>
                </a:path>
                <a:path w="1470025" h="394335">
                  <a:moveTo>
                    <a:pt x="1469771" y="0"/>
                  </a:moveTo>
                  <a:lnTo>
                    <a:pt x="0" y="0"/>
                  </a:lnTo>
                  <a:lnTo>
                    <a:pt x="0" y="125564"/>
                  </a:lnTo>
                  <a:lnTo>
                    <a:pt x="1469771" y="125564"/>
                  </a:lnTo>
                  <a:lnTo>
                    <a:pt x="1469771" y="0"/>
                  </a:lnTo>
                  <a:close/>
                </a:path>
              </a:pathLst>
            </a:custGeom>
            <a:solidFill>
              <a:srgbClr val="7B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35364" y="5760300"/>
              <a:ext cx="1878330" cy="393065"/>
            </a:xfrm>
            <a:custGeom>
              <a:avLst/>
              <a:gdLst/>
              <a:ahLst/>
              <a:cxnLst/>
              <a:rect l="l" t="t" r="r" b="b"/>
              <a:pathLst>
                <a:path w="1878329" h="393064">
                  <a:moveTo>
                    <a:pt x="1310741" y="0"/>
                  </a:moveTo>
                  <a:lnTo>
                    <a:pt x="0" y="0"/>
                  </a:lnTo>
                  <a:lnTo>
                    <a:pt x="0" y="124777"/>
                  </a:lnTo>
                  <a:lnTo>
                    <a:pt x="1310741" y="124777"/>
                  </a:lnTo>
                  <a:lnTo>
                    <a:pt x="1310741" y="0"/>
                  </a:lnTo>
                  <a:close/>
                </a:path>
                <a:path w="1878329" h="393064">
                  <a:moveTo>
                    <a:pt x="1878114" y="268185"/>
                  </a:moveTo>
                  <a:lnTo>
                    <a:pt x="0" y="268185"/>
                  </a:lnTo>
                  <a:lnTo>
                    <a:pt x="0" y="392976"/>
                  </a:lnTo>
                  <a:lnTo>
                    <a:pt x="1878114" y="392976"/>
                  </a:lnTo>
                  <a:lnTo>
                    <a:pt x="1878114" y="268185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35363" y="5885306"/>
              <a:ext cx="635000" cy="124460"/>
            </a:xfrm>
            <a:custGeom>
              <a:avLst/>
              <a:gdLst/>
              <a:ahLst/>
              <a:cxnLst/>
              <a:rect l="l" t="t" r="r" b="b"/>
              <a:pathLst>
                <a:path w="635000" h="124460">
                  <a:moveTo>
                    <a:pt x="634644" y="0"/>
                  </a:moveTo>
                  <a:lnTo>
                    <a:pt x="0" y="0"/>
                  </a:lnTo>
                  <a:lnTo>
                    <a:pt x="0" y="124421"/>
                  </a:lnTo>
                  <a:lnTo>
                    <a:pt x="634644" y="124421"/>
                  </a:lnTo>
                  <a:lnTo>
                    <a:pt x="634644" y="0"/>
                  </a:lnTo>
                  <a:close/>
                </a:path>
              </a:pathLst>
            </a:custGeom>
            <a:solidFill>
              <a:srgbClr val="7B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35363" y="6296812"/>
              <a:ext cx="1730375" cy="125095"/>
            </a:xfrm>
            <a:custGeom>
              <a:avLst/>
              <a:gdLst/>
              <a:ahLst/>
              <a:cxnLst/>
              <a:rect l="l" t="t" r="r" b="b"/>
              <a:pathLst>
                <a:path w="1730375" h="125095">
                  <a:moveTo>
                    <a:pt x="1730006" y="0"/>
                  </a:moveTo>
                  <a:lnTo>
                    <a:pt x="0" y="0"/>
                  </a:lnTo>
                  <a:lnTo>
                    <a:pt x="0" y="124790"/>
                  </a:lnTo>
                  <a:lnTo>
                    <a:pt x="1730006" y="124790"/>
                  </a:lnTo>
                  <a:lnTo>
                    <a:pt x="1730006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35363" y="6153848"/>
              <a:ext cx="784860" cy="124460"/>
            </a:xfrm>
            <a:custGeom>
              <a:avLst/>
              <a:gdLst/>
              <a:ahLst/>
              <a:cxnLst/>
              <a:rect l="l" t="t" r="r" b="b"/>
              <a:pathLst>
                <a:path w="784860" h="124460">
                  <a:moveTo>
                    <a:pt x="784237" y="0"/>
                  </a:moveTo>
                  <a:lnTo>
                    <a:pt x="0" y="0"/>
                  </a:lnTo>
                  <a:lnTo>
                    <a:pt x="0" y="124421"/>
                  </a:lnTo>
                  <a:lnTo>
                    <a:pt x="784237" y="124421"/>
                  </a:lnTo>
                  <a:lnTo>
                    <a:pt x="784237" y="0"/>
                  </a:lnTo>
                  <a:close/>
                </a:path>
              </a:pathLst>
            </a:custGeom>
            <a:solidFill>
              <a:srgbClr val="7B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35363" y="6565125"/>
              <a:ext cx="1534795" cy="125095"/>
            </a:xfrm>
            <a:custGeom>
              <a:avLst/>
              <a:gdLst/>
              <a:ahLst/>
              <a:cxnLst/>
              <a:rect l="l" t="t" r="r" b="b"/>
              <a:pathLst>
                <a:path w="1534795" h="125095">
                  <a:moveTo>
                    <a:pt x="1534426" y="0"/>
                  </a:moveTo>
                  <a:lnTo>
                    <a:pt x="0" y="0"/>
                  </a:lnTo>
                  <a:lnTo>
                    <a:pt x="0" y="124790"/>
                  </a:lnTo>
                  <a:lnTo>
                    <a:pt x="1534426" y="124790"/>
                  </a:lnTo>
                  <a:lnTo>
                    <a:pt x="1534426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35363" y="6421259"/>
              <a:ext cx="714375" cy="125730"/>
            </a:xfrm>
            <a:custGeom>
              <a:avLst/>
              <a:gdLst/>
              <a:ahLst/>
              <a:cxnLst/>
              <a:rect l="l" t="t" r="r" b="b"/>
              <a:pathLst>
                <a:path w="714375" h="125729">
                  <a:moveTo>
                    <a:pt x="714336" y="0"/>
                  </a:moveTo>
                  <a:lnTo>
                    <a:pt x="0" y="0"/>
                  </a:lnTo>
                  <a:lnTo>
                    <a:pt x="0" y="125564"/>
                  </a:lnTo>
                  <a:lnTo>
                    <a:pt x="714336" y="125564"/>
                  </a:lnTo>
                  <a:lnTo>
                    <a:pt x="714336" y="0"/>
                  </a:lnTo>
                  <a:close/>
                </a:path>
              </a:pathLst>
            </a:custGeom>
            <a:solidFill>
              <a:srgbClr val="7B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35363" y="6833438"/>
              <a:ext cx="1400810" cy="125095"/>
            </a:xfrm>
            <a:custGeom>
              <a:avLst/>
              <a:gdLst/>
              <a:ahLst/>
              <a:cxnLst/>
              <a:rect l="l" t="t" r="r" b="b"/>
              <a:pathLst>
                <a:path w="1400810" h="125095">
                  <a:moveTo>
                    <a:pt x="1400213" y="0"/>
                  </a:moveTo>
                  <a:lnTo>
                    <a:pt x="0" y="0"/>
                  </a:lnTo>
                  <a:lnTo>
                    <a:pt x="0" y="124790"/>
                  </a:lnTo>
                  <a:lnTo>
                    <a:pt x="1400213" y="124790"/>
                  </a:lnTo>
                  <a:lnTo>
                    <a:pt x="1400213" y="0"/>
                  </a:lnTo>
                  <a:close/>
                </a:path>
              </a:pathLst>
            </a:custGeom>
            <a:solidFill>
              <a:srgbClr val="099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35351" y="6689801"/>
              <a:ext cx="635000" cy="393065"/>
            </a:xfrm>
            <a:custGeom>
              <a:avLst/>
              <a:gdLst/>
              <a:ahLst/>
              <a:cxnLst/>
              <a:rect l="l" t="t" r="r" b="b"/>
              <a:pathLst>
                <a:path w="635000" h="393065">
                  <a:moveTo>
                    <a:pt x="628167" y="268541"/>
                  </a:moveTo>
                  <a:lnTo>
                    <a:pt x="0" y="268541"/>
                  </a:lnTo>
                  <a:lnTo>
                    <a:pt x="0" y="392963"/>
                  </a:lnTo>
                  <a:lnTo>
                    <a:pt x="628167" y="392963"/>
                  </a:lnTo>
                  <a:lnTo>
                    <a:pt x="628167" y="268541"/>
                  </a:lnTo>
                  <a:close/>
                </a:path>
                <a:path w="635000" h="393065">
                  <a:moveTo>
                    <a:pt x="634657" y="0"/>
                  </a:moveTo>
                  <a:lnTo>
                    <a:pt x="0" y="0"/>
                  </a:lnTo>
                  <a:lnTo>
                    <a:pt x="0" y="124421"/>
                  </a:lnTo>
                  <a:lnTo>
                    <a:pt x="634657" y="124421"/>
                  </a:lnTo>
                  <a:lnTo>
                    <a:pt x="634657" y="0"/>
                  </a:lnTo>
                  <a:close/>
                </a:path>
              </a:pathLst>
            </a:custGeom>
            <a:solidFill>
              <a:srgbClr val="7B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35362" y="7092449"/>
              <a:ext cx="3159760" cy="31750"/>
            </a:xfrm>
            <a:custGeom>
              <a:avLst/>
              <a:gdLst/>
              <a:ahLst/>
              <a:cxnLst/>
              <a:rect l="l" t="t" r="r" b="b"/>
              <a:pathLst>
                <a:path w="3159760" h="31750">
                  <a:moveTo>
                    <a:pt x="0" y="0"/>
                  </a:moveTo>
                  <a:lnTo>
                    <a:pt x="3159366" y="0"/>
                  </a:lnTo>
                </a:path>
                <a:path w="3159760" h="31750">
                  <a:moveTo>
                    <a:pt x="0" y="0"/>
                  </a:moveTo>
                  <a:lnTo>
                    <a:pt x="0" y="31648"/>
                  </a:lnTo>
                </a:path>
                <a:path w="3159760" h="31750">
                  <a:moveTo>
                    <a:pt x="394449" y="0"/>
                  </a:moveTo>
                  <a:lnTo>
                    <a:pt x="394449" y="31648"/>
                  </a:lnTo>
                </a:path>
                <a:path w="3159760" h="31750">
                  <a:moveTo>
                    <a:pt x="789698" y="0"/>
                  </a:moveTo>
                  <a:lnTo>
                    <a:pt x="789698" y="31648"/>
                  </a:lnTo>
                </a:path>
                <a:path w="3159760" h="31750">
                  <a:moveTo>
                    <a:pt x="1184833" y="0"/>
                  </a:moveTo>
                  <a:lnTo>
                    <a:pt x="1184833" y="31648"/>
                  </a:lnTo>
                </a:path>
                <a:path w="3159760" h="31750">
                  <a:moveTo>
                    <a:pt x="1579968" y="0"/>
                  </a:moveTo>
                  <a:lnTo>
                    <a:pt x="1579968" y="31648"/>
                  </a:lnTo>
                </a:path>
                <a:path w="3159760" h="31750">
                  <a:moveTo>
                    <a:pt x="1974075" y="0"/>
                  </a:moveTo>
                  <a:lnTo>
                    <a:pt x="1974075" y="31648"/>
                  </a:lnTo>
                </a:path>
                <a:path w="3159760" h="31750">
                  <a:moveTo>
                    <a:pt x="2369210" y="0"/>
                  </a:moveTo>
                  <a:lnTo>
                    <a:pt x="2369210" y="31648"/>
                  </a:lnTo>
                </a:path>
                <a:path w="3159760" h="31750">
                  <a:moveTo>
                    <a:pt x="2764459" y="0"/>
                  </a:moveTo>
                  <a:lnTo>
                    <a:pt x="2764459" y="31648"/>
                  </a:lnTo>
                </a:path>
                <a:path w="3159760" h="31750">
                  <a:moveTo>
                    <a:pt x="3159366" y="0"/>
                  </a:moveTo>
                  <a:lnTo>
                    <a:pt x="3159366" y="31648"/>
                  </a:lnTo>
                </a:path>
              </a:pathLst>
            </a:custGeom>
            <a:ln w="6819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35362" y="4945908"/>
              <a:ext cx="0" cy="2146935"/>
            </a:xfrm>
            <a:custGeom>
              <a:avLst/>
              <a:gdLst/>
              <a:ahLst/>
              <a:cxnLst/>
              <a:rect l="l" t="t" r="r" b="b"/>
              <a:pathLst>
                <a:path h="2146934">
                  <a:moveTo>
                    <a:pt x="0" y="0"/>
                  </a:moveTo>
                  <a:lnTo>
                    <a:pt x="0" y="2146541"/>
                  </a:lnTo>
                </a:path>
              </a:pathLst>
            </a:custGeom>
            <a:ln w="6819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00755" y="4945908"/>
              <a:ext cx="34925" cy="2146935"/>
            </a:xfrm>
            <a:custGeom>
              <a:avLst/>
              <a:gdLst/>
              <a:ahLst/>
              <a:cxnLst/>
              <a:rect l="l" t="t" r="r" b="b"/>
              <a:pathLst>
                <a:path w="34925" h="2146934">
                  <a:moveTo>
                    <a:pt x="0" y="0"/>
                  </a:moveTo>
                  <a:lnTo>
                    <a:pt x="34607" y="0"/>
                  </a:lnTo>
                </a:path>
                <a:path w="34925" h="2146934">
                  <a:moveTo>
                    <a:pt x="0" y="267969"/>
                  </a:moveTo>
                  <a:lnTo>
                    <a:pt x="34607" y="267969"/>
                  </a:lnTo>
                </a:path>
                <a:path w="34925" h="2146934">
                  <a:moveTo>
                    <a:pt x="0" y="536524"/>
                  </a:moveTo>
                  <a:lnTo>
                    <a:pt x="34607" y="536524"/>
                  </a:lnTo>
                </a:path>
                <a:path w="34925" h="2146934">
                  <a:moveTo>
                    <a:pt x="0" y="805065"/>
                  </a:moveTo>
                  <a:lnTo>
                    <a:pt x="34607" y="805065"/>
                  </a:lnTo>
                </a:path>
                <a:path w="34925" h="2146934">
                  <a:moveTo>
                    <a:pt x="0" y="1073607"/>
                  </a:moveTo>
                  <a:lnTo>
                    <a:pt x="34607" y="1073607"/>
                  </a:lnTo>
                </a:path>
                <a:path w="34925" h="2146934">
                  <a:moveTo>
                    <a:pt x="0" y="1341018"/>
                  </a:moveTo>
                  <a:lnTo>
                    <a:pt x="34607" y="1341018"/>
                  </a:lnTo>
                </a:path>
                <a:path w="34925" h="2146934">
                  <a:moveTo>
                    <a:pt x="0" y="1609559"/>
                  </a:moveTo>
                  <a:lnTo>
                    <a:pt x="34607" y="1609559"/>
                  </a:lnTo>
                </a:path>
                <a:path w="34925" h="2146934">
                  <a:moveTo>
                    <a:pt x="0" y="1878114"/>
                  </a:moveTo>
                  <a:lnTo>
                    <a:pt x="34607" y="1878114"/>
                  </a:lnTo>
                </a:path>
                <a:path w="34925" h="2146934">
                  <a:moveTo>
                    <a:pt x="0" y="2146541"/>
                  </a:moveTo>
                  <a:lnTo>
                    <a:pt x="34607" y="2146541"/>
                  </a:lnTo>
                </a:path>
              </a:pathLst>
            </a:custGeom>
            <a:ln w="6819">
              <a:solidFill>
                <a:srgbClr val="989A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573117" y="4939788"/>
            <a:ext cx="21590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231F20"/>
                </a:solidFill>
                <a:latin typeface="Roboto"/>
                <a:cs typeface="Roboto"/>
              </a:rPr>
              <a:t>34%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521248" y="5208606"/>
            <a:ext cx="21590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b="1" spc="20" dirty="0">
                <a:solidFill>
                  <a:srgbClr val="231F20"/>
                </a:solidFill>
                <a:latin typeface="Roboto"/>
                <a:cs typeface="Roboto"/>
              </a:rPr>
              <a:t>21%</a:t>
            </a:r>
            <a:endParaRPr sz="750">
              <a:latin typeface="Roboto"/>
              <a:cs typeface="Robot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88157" y="5744969"/>
            <a:ext cx="21590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231F20"/>
                </a:solidFill>
                <a:latin typeface="Roboto"/>
                <a:cs typeface="Roboto"/>
              </a:rPr>
              <a:t>17%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755617" y="6013316"/>
            <a:ext cx="21590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231F20"/>
                </a:solidFill>
                <a:latin typeface="Roboto"/>
                <a:cs typeface="Roboto"/>
              </a:rPr>
              <a:t>24%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607518" y="6281663"/>
            <a:ext cx="21590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231F20"/>
                </a:solidFill>
                <a:latin typeface="Roboto"/>
                <a:cs typeface="Roboto"/>
              </a:rPr>
              <a:t>22%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11963" y="6550422"/>
            <a:ext cx="21590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b="1" spc="2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277747" y="6818467"/>
            <a:ext cx="21590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231F20"/>
                </a:solidFill>
                <a:latin typeface="Roboto"/>
                <a:cs typeface="Roboto"/>
              </a:rPr>
              <a:t>18%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47724" y="5064711"/>
            <a:ext cx="21590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231F20"/>
                </a:solidFill>
                <a:latin typeface="Roboto"/>
                <a:cs typeface="Roboto"/>
              </a:rPr>
              <a:t>19%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604819" y="5333058"/>
            <a:ext cx="158115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511315" y="5869953"/>
            <a:ext cx="158115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61022" y="6138300"/>
            <a:ext cx="21590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231F20"/>
                </a:solidFill>
                <a:latin typeface="Roboto"/>
                <a:cs typeface="Roboto"/>
              </a:rPr>
              <a:t>10%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591346" y="6406546"/>
            <a:ext cx="158115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231F20"/>
                </a:solidFill>
                <a:latin typeface="Roboto"/>
                <a:cs typeface="Roboto"/>
              </a:rPr>
              <a:t>9%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511727" y="6675304"/>
            <a:ext cx="158115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b="1" spc="25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05310" y="6943523"/>
            <a:ext cx="158115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b="1" spc="25" dirty="0">
                <a:solidFill>
                  <a:srgbClr val="231F20"/>
                </a:solidFill>
                <a:latin typeface="Roboto"/>
                <a:cs typeface="Roboto"/>
              </a:rPr>
              <a:t>8%</a:t>
            </a:r>
            <a:endParaRPr sz="75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758457" y="7138353"/>
            <a:ext cx="15621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153487" y="7138353"/>
            <a:ext cx="15621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520164" y="7138353"/>
            <a:ext cx="2581275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7670" algn="l"/>
                <a:tab pos="802640" algn="l"/>
                <a:tab pos="1197610" algn="l"/>
                <a:tab pos="1592580" algn="l"/>
                <a:tab pos="1987550" algn="l"/>
                <a:tab pos="2382520" algn="l"/>
              </a:tabLst>
            </a:pP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0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3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5%</a:t>
            </a: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	</a:t>
            </a:r>
            <a:r>
              <a:rPr sz="800" spc="-5" dirty="0">
                <a:solidFill>
                  <a:srgbClr val="231F20"/>
                </a:solidFill>
                <a:latin typeface="Roboto"/>
                <a:cs typeface="Roboto"/>
              </a:rPr>
              <a:t>4</a:t>
            </a:r>
            <a:r>
              <a:rPr sz="800" spc="-15" dirty="0">
                <a:solidFill>
                  <a:srgbClr val="231F20"/>
                </a:solidFill>
                <a:latin typeface="Roboto"/>
                <a:cs typeface="Roboto"/>
              </a:rPr>
              <a:t>0%</a:t>
            </a:r>
            <a:endParaRPr sz="800">
              <a:latin typeface="Roboto"/>
              <a:cs typeface="Robo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465592" y="4991768"/>
            <a:ext cx="128016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50" spc="-3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50" spc="-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850">
              <a:latin typeface="Roboto"/>
              <a:cs typeface="Robot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04104" y="5259697"/>
            <a:ext cx="154559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Hors</a:t>
            </a:r>
            <a:r>
              <a:rPr sz="8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8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85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784406" y="5796285"/>
            <a:ext cx="964565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endParaRPr sz="85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25744" y="6065151"/>
            <a:ext cx="232346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Communes de</a:t>
            </a:r>
            <a:r>
              <a:rPr sz="85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Nouvelle-Aquitaine</a:t>
            </a:r>
            <a:r>
              <a:rPr sz="850" spc="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ayant un</a:t>
            </a:r>
            <a:r>
              <a:rPr sz="850" spc="5" dirty="0">
                <a:solidFill>
                  <a:srgbClr val="231F20"/>
                </a:solidFill>
                <a:latin typeface="Roboto"/>
                <a:cs typeface="Roboto"/>
              </a:rPr>
              <a:t> QP</a:t>
            </a:r>
            <a:endParaRPr sz="85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41329" y="6333196"/>
            <a:ext cx="150876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850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8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8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8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85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93476" y="6601490"/>
            <a:ext cx="1856105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5" dirty="0">
                <a:solidFill>
                  <a:srgbClr val="231F20"/>
                </a:solidFill>
                <a:latin typeface="Roboto"/>
                <a:cs typeface="Roboto"/>
              </a:rPr>
              <a:t>EPCI</a:t>
            </a:r>
            <a:r>
              <a:rPr sz="850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Roboto"/>
                <a:cs typeface="Roboto"/>
              </a:rPr>
              <a:t>FM</a:t>
            </a:r>
            <a:r>
              <a:rPr sz="8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ne</a:t>
            </a:r>
            <a:r>
              <a:rPr sz="8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comportant</a:t>
            </a:r>
            <a:r>
              <a:rPr sz="8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pas</a:t>
            </a:r>
            <a:r>
              <a:rPr sz="850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850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endParaRPr sz="85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648852" y="6869784"/>
            <a:ext cx="1095375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850" spc="-5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50" dirty="0">
                <a:solidFill>
                  <a:srgbClr val="231F20"/>
                </a:solidFill>
                <a:latin typeface="Roboto"/>
                <a:cs typeface="Roboto"/>
              </a:rPr>
              <a:t>métropolitaine</a:t>
            </a:r>
            <a:endParaRPr sz="850">
              <a:latin typeface="Roboto"/>
              <a:cs typeface="Roboto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106790" y="449827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3881" y="0"/>
                </a:moveTo>
                <a:lnTo>
                  <a:pt x="0" y="0"/>
                </a:lnTo>
                <a:lnTo>
                  <a:pt x="0" y="63881"/>
                </a:lnTo>
                <a:lnTo>
                  <a:pt x="63881" y="63881"/>
                </a:lnTo>
                <a:lnTo>
                  <a:pt x="63881" y="0"/>
                </a:lnTo>
                <a:close/>
              </a:path>
            </a:pathLst>
          </a:custGeom>
          <a:solidFill>
            <a:srgbClr val="0992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06790" y="467881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3881" y="0"/>
                </a:moveTo>
                <a:lnTo>
                  <a:pt x="0" y="0"/>
                </a:lnTo>
                <a:lnTo>
                  <a:pt x="0" y="63881"/>
                </a:lnTo>
                <a:lnTo>
                  <a:pt x="63881" y="63881"/>
                </a:lnTo>
                <a:lnTo>
                  <a:pt x="63881" y="0"/>
                </a:lnTo>
                <a:close/>
              </a:path>
            </a:pathLst>
          </a:custGeom>
          <a:solidFill>
            <a:srgbClr val="7BF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69782" y="3692697"/>
            <a:ext cx="5100320" cy="10909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688975">
              <a:lnSpc>
                <a:spcPct val="100000"/>
              </a:lnSpc>
              <a:spcBef>
                <a:spcPts val="565"/>
              </a:spcBef>
              <a:tabLst>
                <a:tab pos="2363470" algn="l"/>
                <a:tab pos="4290060" algn="l"/>
              </a:tabLst>
            </a:pP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QP</a:t>
            </a:r>
            <a:r>
              <a:rPr sz="700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Nouvelle-Aquitaine	</a:t>
            </a:r>
            <a:r>
              <a:rPr sz="700" spc="20" dirty="0">
                <a:solidFill>
                  <a:srgbClr val="231F20"/>
                </a:solidFill>
                <a:latin typeface="Roboto"/>
                <a:cs typeface="Roboto"/>
              </a:rPr>
              <a:t>QP </a:t>
            </a:r>
            <a:r>
              <a:rPr sz="700" spc="1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700" spc="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France</a:t>
            </a:r>
            <a:r>
              <a:rPr sz="700" spc="3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Roboto"/>
                <a:cs typeface="Roboto"/>
              </a:rPr>
              <a:t>métropolitaine	Nouvelle-Aquitaine</a:t>
            </a:r>
            <a:endParaRPr sz="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Les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personnes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1400" b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chômage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dirty="0">
                <a:solidFill>
                  <a:srgbClr val="231F20"/>
                </a:solidFill>
                <a:latin typeface="Roboto"/>
                <a:cs typeface="Roboto"/>
              </a:rPr>
              <a:t>selon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le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niveau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de</a:t>
            </a:r>
            <a:r>
              <a:rPr sz="1400" b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Roboto"/>
                <a:cs typeface="Roboto"/>
              </a:rPr>
              <a:t>diplôme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Source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:</a:t>
            </a:r>
            <a:r>
              <a:rPr sz="1000" i="1" spc="-2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Insee,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fichiers</a:t>
            </a:r>
            <a:r>
              <a:rPr sz="1000" i="1" spc="-1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Roboto"/>
                <a:cs typeface="Roboto"/>
              </a:rPr>
              <a:t>détail</a:t>
            </a:r>
            <a:r>
              <a:rPr sz="1000" i="1" spc="-1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231F20"/>
                </a:solidFill>
                <a:latin typeface="Roboto"/>
                <a:cs typeface="Roboto"/>
              </a:rPr>
              <a:t>2018</a:t>
            </a:r>
            <a:endParaRPr sz="1000">
              <a:latin typeface="Roboto"/>
              <a:cs typeface="Roboto"/>
            </a:endParaRPr>
          </a:p>
          <a:p>
            <a:pPr marL="1829435">
              <a:lnSpc>
                <a:spcPct val="100000"/>
              </a:lnSpc>
              <a:spcBef>
                <a:spcPts val="240"/>
              </a:spcBef>
            </a:pPr>
            <a:r>
              <a:rPr sz="900" b="1" spc="2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9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Roboto"/>
                <a:cs typeface="Roboto"/>
              </a:rPr>
              <a:t>se</a:t>
            </a:r>
            <a:r>
              <a:rPr sz="900" b="1" spc="10" dirty="0">
                <a:solidFill>
                  <a:srgbClr val="231F20"/>
                </a:solidFill>
                <a:latin typeface="Roboto"/>
                <a:cs typeface="Roboto"/>
              </a:rPr>
              <a:t> déclarant</a:t>
            </a:r>
            <a:r>
              <a:rPr sz="9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9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Roboto"/>
                <a:cs typeface="Roboto"/>
              </a:rPr>
              <a:t>chômage,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Roboto"/>
                <a:cs typeface="Roboto"/>
              </a:rPr>
              <a:t>ayant un</a:t>
            </a:r>
            <a:r>
              <a:rPr sz="9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Roboto"/>
                <a:cs typeface="Roboto"/>
              </a:rPr>
              <a:t>DNB,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Roboto"/>
                <a:cs typeface="Roboto"/>
              </a:rPr>
              <a:t>CAP</a:t>
            </a:r>
            <a:r>
              <a:rPr sz="900" b="1" spc="10" dirty="0">
                <a:solidFill>
                  <a:srgbClr val="231F20"/>
                </a:solidFill>
                <a:latin typeface="Roboto"/>
                <a:cs typeface="Roboto"/>
              </a:rPr>
              <a:t> ou</a:t>
            </a:r>
            <a:r>
              <a:rPr sz="900" b="1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Roboto"/>
                <a:cs typeface="Roboto"/>
              </a:rPr>
              <a:t>BEP</a:t>
            </a:r>
            <a:endParaRPr sz="900">
              <a:latin typeface="Roboto"/>
              <a:cs typeface="Roboto"/>
            </a:endParaRPr>
          </a:p>
          <a:p>
            <a:pPr marL="1829435">
              <a:lnSpc>
                <a:spcPct val="100000"/>
              </a:lnSpc>
              <a:spcBef>
                <a:spcPts val="345"/>
              </a:spcBef>
            </a:pPr>
            <a:r>
              <a:rPr sz="900" b="1" spc="20" dirty="0">
                <a:solidFill>
                  <a:srgbClr val="231F20"/>
                </a:solidFill>
                <a:latin typeface="Roboto"/>
                <a:cs typeface="Roboto"/>
              </a:rPr>
              <a:t>%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Roboto"/>
                <a:cs typeface="Roboto"/>
              </a:rPr>
              <a:t>se déclarant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Roboto"/>
                <a:cs typeface="Roboto"/>
              </a:rPr>
              <a:t>au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Roboto"/>
                <a:cs typeface="Roboto"/>
              </a:rPr>
              <a:t>chômage,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Roboto"/>
                <a:cs typeface="Roboto"/>
              </a:rPr>
              <a:t>ayant </a:t>
            </a:r>
            <a:r>
              <a:rPr sz="900" b="1" spc="15" dirty="0">
                <a:solidFill>
                  <a:srgbClr val="231F20"/>
                </a:solidFill>
                <a:latin typeface="Roboto"/>
                <a:cs typeface="Roboto"/>
              </a:rPr>
              <a:t>un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Roboto"/>
                <a:cs typeface="Roboto"/>
              </a:rPr>
              <a:t>bac+2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Roboto"/>
                <a:cs typeface="Roboto"/>
              </a:rPr>
              <a:t>ou</a:t>
            </a:r>
            <a:r>
              <a:rPr sz="900" b="1" spc="5" dirty="0">
                <a:solidFill>
                  <a:srgbClr val="231F20"/>
                </a:solidFill>
                <a:latin typeface="Roboto"/>
                <a:cs typeface="Roboto"/>
              </a:rPr>
              <a:t> plus</a:t>
            </a:r>
            <a:endParaRPr sz="900">
              <a:latin typeface="Roboto"/>
              <a:cs typeface="Roboto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78000" y="7286666"/>
            <a:ext cx="9855200" cy="0"/>
          </a:xfrm>
          <a:custGeom>
            <a:avLst/>
            <a:gdLst/>
            <a:ahLst/>
            <a:cxnLst/>
            <a:rect l="l" t="t" r="r" b="b"/>
            <a:pathLst>
              <a:path w="9855200">
                <a:moveTo>
                  <a:pt x="0" y="0"/>
                </a:moveTo>
                <a:lnTo>
                  <a:pt x="9854996" y="0"/>
                </a:lnTo>
              </a:path>
            </a:pathLst>
          </a:custGeom>
          <a:ln w="6350">
            <a:solidFill>
              <a:srgbClr val="06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8340" y="1016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1" y="0"/>
                </a:moveTo>
                <a:lnTo>
                  <a:pt x="0" y="0"/>
                </a:lnTo>
                <a:lnTo>
                  <a:pt x="0" y="364388"/>
                </a:lnTo>
                <a:lnTo>
                  <a:pt x="270001" y="364388"/>
                </a:lnTo>
                <a:lnTo>
                  <a:pt x="270001" y="0"/>
                </a:lnTo>
                <a:close/>
              </a:path>
            </a:pathLst>
          </a:custGeom>
          <a:solidFill>
            <a:srgbClr val="A4B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78181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5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48273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FFB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38010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835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08102" y="7569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09" h="364490">
                <a:moveTo>
                  <a:pt x="269989" y="0"/>
                </a:moveTo>
                <a:lnTo>
                  <a:pt x="0" y="0"/>
                </a:lnTo>
                <a:lnTo>
                  <a:pt x="0" y="364388"/>
                </a:lnTo>
                <a:lnTo>
                  <a:pt x="269989" y="364388"/>
                </a:lnTo>
                <a:lnTo>
                  <a:pt x="269989" y="0"/>
                </a:lnTo>
                <a:close/>
              </a:path>
            </a:pathLst>
          </a:custGeom>
          <a:solidFill>
            <a:srgbClr val="D643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9818" y="6692"/>
            <a:ext cx="5016500" cy="364490"/>
          </a:xfrm>
          <a:custGeom>
            <a:avLst/>
            <a:gdLst/>
            <a:ahLst/>
            <a:cxnLst/>
            <a:rect l="l" t="t" r="r" b="b"/>
            <a:pathLst>
              <a:path w="5016500" h="364490">
                <a:moveTo>
                  <a:pt x="5016182" y="0"/>
                </a:moveTo>
                <a:lnTo>
                  <a:pt x="0" y="0"/>
                </a:lnTo>
                <a:lnTo>
                  <a:pt x="0" y="364388"/>
                </a:lnTo>
                <a:lnTo>
                  <a:pt x="5016182" y="364388"/>
                </a:lnTo>
                <a:lnTo>
                  <a:pt x="5016182" y="0"/>
                </a:lnTo>
                <a:close/>
              </a:path>
            </a:pathLst>
          </a:custGeom>
          <a:solidFill>
            <a:srgbClr val="0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>
            <a:spLocks noGrp="1"/>
          </p:cNvSpPr>
          <p:nvPr>
            <p:ph type="title"/>
          </p:nvPr>
        </p:nvSpPr>
        <p:spPr>
          <a:xfrm>
            <a:off x="1260937" y="46419"/>
            <a:ext cx="2973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Pourquoi</a:t>
            </a:r>
            <a:r>
              <a:rPr spc="-15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  <a:r>
              <a:rPr spc="-10" dirty="0"/>
              <a:t> </a:t>
            </a:r>
            <a:r>
              <a:rPr dirty="0"/>
              <a:t>?</a:t>
            </a:r>
          </a:p>
        </p:txBody>
      </p:sp>
      <p:sp>
        <p:nvSpPr>
          <p:cNvPr id="110" name="object 110"/>
          <p:cNvSpPr/>
          <p:nvPr/>
        </p:nvSpPr>
        <p:spPr>
          <a:xfrm>
            <a:off x="0" y="0"/>
            <a:ext cx="270510" cy="364490"/>
          </a:xfrm>
          <a:custGeom>
            <a:avLst/>
            <a:gdLst/>
            <a:ahLst/>
            <a:cxnLst/>
            <a:rect l="l" t="t" r="r" b="b"/>
            <a:pathLst>
              <a:path w="270510" h="364490">
                <a:moveTo>
                  <a:pt x="270002" y="0"/>
                </a:moveTo>
                <a:lnTo>
                  <a:pt x="0" y="0"/>
                </a:lnTo>
                <a:lnTo>
                  <a:pt x="0" y="364388"/>
                </a:lnTo>
                <a:lnTo>
                  <a:pt x="270002" y="364388"/>
                </a:lnTo>
                <a:lnTo>
                  <a:pt x="270002" y="0"/>
                </a:lnTo>
                <a:close/>
              </a:path>
            </a:pathLst>
          </a:custGeom>
          <a:solidFill>
            <a:srgbClr val="005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spc="-5" dirty="0"/>
              <a:t>Compas</a:t>
            </a:r>
            <a:r>
              <a:rPr spc="-10" dirty="0"/>
              <a:t> </a:t>
            </a:r>
            <a:r>
              <a:rPr spc="-5" dirty="0"/>
              <a:t>Septembre 2022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10401035" y="7293851"/>
            <a:ext cx="2286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b="1" dirty="0">
                <a:solidFill>
                  <a:schemeClr val="bg1"/>
                </a:solidFill>
                <a:latin typeface="Roboto"/>
                <a:cs typeface="Roboto"/>
              </a:rPr>
              <a:t>9</a:t>
            </a:fld>
            <a:endParaRPr sz="10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Constats</a:t>
            </a:r>
            <a:r>
              <a:rPr spc="-10" dirty="0"/>
              <a:t> </a:t>
            </a:r>
            <a:r>
              <a:rPr spc="-5" dirty="0"/>
              <a:t>et</a:t>
            </a:r>
            <a:r>
              <a:rPr spc="-10" dirty="0"/>
              <a:t> </a:t>
            </a:r>
            <a:r>
              <a:rPr spc="-5" dirty="0"/>
              <a:t>enjeux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spc="-5" dirty="0"/>
              <a:t>politique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ville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22570</Words>
  <Application>Microsoft Office PowerPoint</Application>
  <PresentationFormat>Personnalisé</PresentationFormat>
  <Paragraphs>6363</Paragraphs>
  <Slides>64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71" baseType="lpstr">
      <vt:lpstr>Calibri</vt:lpstr>
      <vt:lpstr>Roboto</vt:lpstr>
      <vt:lpstr>Roboto Bk</vt:lpstr>
      <vt:lpstr>Roboto Cn</vt:lpstr>
      <vt:lpstr>Roboto Lt</vt:lpstr>
      <vt:lpstr>Times New Roman</vt:lpstr>
      <vt:lpstr>Office Theme</vt:lpstr>
      <vt:lpstr>Présentation PowerPoint</vt:lpstr>
      <vt:lpstr>Présentation PowerPoint</vt:lpstr>
      <vt:lpstr>L’observation au service de l’évaluation  L’observation au service de l’écriture des projets</vt:lpstr>
      <vt:lpstr>Un diagnostic a visée opérationnelle</vt:lpstr>
      <vt:lpstr>Observer pour mieux évaluer</vt:lpstr>
      <vt:lpstr>Présentation PowerPoint</vt:lpstr>
      <vt:lpstr>Une sur-représentation des QP parmi les populations fragiles</vt:lpstr>
      <vt:lpstr>L’effet «quartier» : les données illustrant les parcours avec  obstacles des habitants</vt:lpstr>
      <vt:lpstr>Pourquoi la politique de la ville ?</vt:lpstr>
      <vt:lpstr>Présentation PowerPoint</vt:lpstr>
      <vt:lpstr>Pourquoi la politique de la ville ?</vt:lpstr>
      <vt:lpstr>Pourquoi la politique de la ville, encore ?</vt:lpstr>
      <vt:lpstr>Présentation PowerPoint</vt:lpstr>
      <vt:lpstr>DYNAMIQUES TERRITORIALES</vt:lpstr>
      <vt:lpstr>Comment évolue le nombre d’habitants dans les QP ?</vt:lpstr>
      <vt:lpstr>Jeunesse, vieillissement, quels enjeux dans les QP ?</vt:lpstr>
      <vt:lpstr>La politique de la ville a-t-elle pu favoriser l’accueil et l’intégration des  populations de nationalités étrangères dans les QP ?</vt:lpstr>
      <vt:lpstr>Dynamiques territoriales</vt:lpstr>
      <vt:lpstr>Quels sont les enjeux autour de la monoparentalité dans les QP ?</vt:lpstr>
      <vt:lpstr>Quelle place occupe le QP dans la trajectoire résidentielle des  ménages ?</vt:lpstr>
      <vt:lpstr>Présentation PowerPoint</vt:lpstr>
      <vt:lpstr>CADRE DE VIE ET RENOUVELLEMENT  URBAIN</vt:lpstr>
      <vt:lpstr>Le parc de logements est-il en adéquation avec les besoins des  ménages en QP ?</vt:lpstr>
      <vt:lpstr>- 8% de logements sont sur-occupés dans les QP avec de très forts écarts entre quartiers.</vt:lpstr>
      <vt:lpstr>Logements et cadre de vie</vt:lpstr>
      <vt:lpstr>Quel rôle joue le logement social dans les QP ?</vt:lpstr>
      <vt:lpstr>Quelles perspectives d’accession à la propriété pour les  habitants des QP ?</vt:lpstr>
      <vt:lpstr>L’accès aux services publics est-il garanti pour les habitants  des QP ?</vt:lpstr>
      <vt:lpstr>L’offre de commerces locaux s’est-elle revitalisée et diversifiée dans les QP ?</vt:lpstr>
      <vt:lpstr>FRAGILITÉ ET PAUVRETÉ</vt:lpstr>
      <vt:lpstr>Fragilité et pauvreté</vt:lpstr>
      <vt:lpstr>Fragilité et pauvreté</vt:lpstr>
      <vt:lpstr>Quel rôle jouent les mécanismes redistributifs dans le revenu  des habitants des QP?</vt:lpstr>
      <vt:lpstr>Fragilité et pauvreté</vt:lpstr>
      <vt:lpstr>Fragilité et pauvreté</vt:lpstr>
      <vt:lpstr>Présentation PowerPoint</vt:lpstr>
      <vt:lpstr>Présentation PowerPoint</vt:lpstr>
      <vt:lpstr>Fragilité et pauvreté</vt:lpstr>
      <vt:lpstr>Présentation PowerPoint</vt:lpstr>
      <vt:lpstr>Fragilité et pauvreté</vt:lpstr>
      <vt:lpstr>CITOYENNETÉ ET VIE QUOTIDIENNE</vt:lpstr>
      <vt:lpstr>Citoyenneté et vie quotidienne</vt:lpstr>
      <vt:lpstr>Citoyenneté et vie quotidienne</vt:lpstr>
      <vt:lpstr>Citoyenneté et vie quotidienne</vt:lpstr>
      <vt:lpstr>Citoyenneté et vie quotidienne</vt:lpstr>
      <vt:lpstr>Citoyenneté et vie quotidienne</vt:lpstr>
      <vt:lpstr>DÉVELOPPEMENT ECO. ET EMPLOI</vt:lpstr>
      <vt:lpstr>Développement économique et emploi</vt:lpstr>
      <vt:lpstr>Développement économique et emploi</vt:lpstr>
      <vt:lpstr>Développement économique et emploi</vt:lpstr>
      <vt:lpstr>Développement économique et emploi</vt:lpstr>
      <vt:lpstr>Développement économique et emploi</vt:lpstr>
      <vt:lpstr>Développement économique et emploi</vt:lpstr>
      <vt:lpstr>Développement économique et emploi</vt:lpstr>
      <vt:lpstr>Présentation PowerPoint</vt:lpstr>
      <vt:lpstr>Égalité femme-homme</vt:lpstr>
      <vt:lpstr>Jeunes</vt:lpstr>
      <vt:lpstr>Jeunes</vt:lpstr>
      <vt:lpstr>Jeunes</vt:lpstr>
      <vt:lpstr>Transition écologique</vt:lpstr>
      <vt:lpstr>Quels accès aux droits face à l’explosion du numérique ?</vt:lpstr>
      <vt:lpstr>Les quartiers prioritaires de Nouvelle-Aquitaine</vt:lpstr>
      <vt:lpstr>Les chiffres clés des QP de Nouvelle-Aquitaine</vt:lpstr>
      <vt:lpstr>POUR ALLER PLUS LOIN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ms013 compas</cp:lastModifiedBy>
  <cp:revision>15</cp:revision>
  <dcterms:created xsi:type="dcterms:W3CDTF">2022-09-20T06:51:11Z</dcterms:created>
  <dcterms:modified xsi:type="dcterms:W3CDTF">2022-09-26T06:29:00Z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2022-09-20T00:00:00Z</vt:filetime>
  </property>
</Properties>
</file>